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43.xml"/>
  <Override ContentType="application/vnd.openxmlformats-officedocument.presentationml.notesSlide+xml" PartName="/ppt/notesSlides/notesSlide151.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148.xml"/>
  <Override ContentType="application/vnd.openxmlformats-officedocument.presentationml.notesSlide+xml" PartName="/ppt/notesSlides/notesSlide39.xml"/>
  <Override ContentType="application/vnd.openxmlformats-officedocument.presentationml.notesSlide+xml" PartName="/ppt/notesSlides/notesSlide135.xml"/>
  <Override ContentType="application/vnd.openxmlformats-officedocument.presentationml.notesSlide+xml" PartName="/ppt/notesSlides/notesSlide137.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1.xml"/>
  <Override ContentType="application/vnd.openxmlformats-officedocument.presentationml.notesSlide+xml" PartName="/ppt/notesSlides/notesSlide123.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150.xml"/>
  <Override ContentType="application/vnd.openxmlformats-officedocument.presentationml.notesSlide+xml" PartName="/ppt/notesSlides/notesSlide14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24.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52.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140.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149.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139.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1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128.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45.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xml" PartName="/ppt/slides/slide12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48.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36.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141.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18.xml"/>
  <Override ContentType="application/vnd.openxmlformats-officedocument.presentationml.slide+xml" PartName="/ppt/slides/slide142.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152.xml"/>
  <Override ContentType="application/vnd.openxmlformats-officedocument.presentationml.slide+xml" PartName="/ppt/slides/slide125.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31.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31.xml"/>
  <Override ContentType="application/vnd.openxmlformats-officedocument.presentationml.slide+xml" PartName="/ppt/slides/slide127.xml"/>
  <Override ContentType="application/vnd.openxmlformats-officedocument.presentationml.slide+xml" PartName="/ppt/slides/slide146.xml"/>
  <Override ContentType="application/vnd.openxmlformats-officedocument.presentationml.slide+xml" PartName="/ppt/slides/slide150.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30.xml"/>
  <Override ContentType="application/vnd.openxmlformats-officedocument.presentationml.slide+xml" PartName="/ppt/slides/slide147.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11.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149.xml"/>
  <Override ContentType="application/vnd.openxmlformats-officedocument.presentationml.slide+xml" PartName="/ppt/slides/slide49.xml"/>
  <Override ContentType="application/vnd.openxmlformats-officedocument.presentationml.slide+xml" PartName="/ppt/slides/slide124.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51.xml"/>
  <Override ContentType="application/vnd.openxmlformats-officedocument.presentationml.slide+xml" PartName="/ppt/slides/slide109.xml"/>
  <Override ContentType="application/vnd.openxmlformats-officedocument.presentationml.slide+xml" PartName="/ppt/slides/slide134.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43.xml"/>
  <Override ContentType="application/vnd.openxmlformats-officedocument.presentationml.slide+xml" PartName="/ppt/slides/slide117.xml"/>
  <Override ContentType="application/vnd.openxmlformats-officedocument.presentationml.slide+xml" PartName="/ppt/slides/slide145.xml"/>
  <Override ContentType="application/vnd.openxmlformats-officedocument.presentationml.slide+xml" PartName="/ppt/slides/slide132.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12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97" r:id="rId4"/>
    <p:sldMasterId id="2147483698" r:id="rId5"/>
    <p:sldMasterId id="2147483699" r:id="rId6"/>
    <p:sldMasterId id="2147483700"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 id="291" r:id="rId44"/>
    <p:sldId id="292" r:id="rId45"/>
    <p:sldId id="293" r:id="rId46"/>
    <p:sldId id="294" r:id="rId47"/>
    <p:sldId id="295" r:id="rId48"/>
    <p:sldId id="296" r:id="rId49"/>
    <p:sldId id="297" r:id="rId50"/>
    <p:sldId id="298" r:id="rId51"/>
    <p:sldId id="299" r:id="rId52"/>
    <p:sldId id="300" r:id="rId53"/>
    <p:sldId id="301" r:id="rId54"/>
    <p:sldId id="302" r:id="rId55"/>
    <p:sldId id="303" r:id="rId56"/>
    <p:sldId id="304" r:id="rId57"/>
    <p:sldId id="305" r:id="rId58"/>
    <p:sldId id="306" r:id="rId59"/>
    <p:sldId id="307" r:id="rId60"/>
    <p:sldId id="308" r:id="rId61"/>
    <p:sldId id="309" r:id="rId62"/>
    <p:sldId id="310" r:id="rId63"/>
    <p:sldId id="311" r:id="rId64"/>
    <p:sldId id="312" r:id="rId65"/>
    <p:sldId id="313" r:id="rId66"/>
    <p:sldId id="314" r:id="rId67"/>
    <p:sldId id="315" r:id="rId68"/>
    <p:sldId id="316" r:id="rId69"/>
    <p:sldId id="317" r:id="rId70"/>
    <p:sldId id="318" r:id="rId71"/>
    <p:sldId id="319" r:id="rId72"/>
    <p:sldId id="320" r:id="rId73"/>
    <p:sldId id="321" r:id="rId74"/>
    <p:sldId id="322" r:id="rId75"/>
    <p:sldId id="323" r:id="rId76"/>
    <p:sldId id="324" r:id="rId77"/>
    <p:sldId id="325" r:id="rId78"/>
    <p:sldId id="326" r:id="rId79"/>
    <p:sldId id="327" r:id="rId80"/>
    <p:sldId id="328" r:id="rId81"/>
    <p:sldId id="329" r:id="rId82"/>
    <p:sldId id="330" r:id="rId83"/>
    <p:sldId id="331" r:id="rId84"/>
    <p:sldId id="332" r:id="rId85"/>
    <p:sldId id="333" r:id="rId86"/>
    <p:sldId id="334" r:id="rId87"/>
    <p:sldId id="335" r:id="rId88"/>
    <p:sldId id="336" r:id="rId89"/>
    <p:sldId id="337" r:id="rId90"/>
    <p:sldId id="338" r:id="rId91"/>
    <p:sldId id="339" r:id="rId92"/>
    <p:sldId id="340" r:id="rId93"/>
    <p:sldId id="341" r:id="rId94"/>
    <p:sldId id="342" r:id="rId95"/>
    <p:sldId id="343" r:id="rId96"/>
    <p:sldId id="344" r:id="rId97"/>
    <p:sldId id="345" r:id="rId98"/>
    <p:sldId id="346" r:id="rId99"/>
    <p:sldId id="347" r:id="rId100"/>
    <p:sldId id="348" r:id="rId101"/>
    <p:sldId id="349" r:id="rId102"/>
    <p:sldId id="350" r:id="rId103"/>
    <p:sldId id="351" r:id="rId104"/>
    <p:sldId id="352" r:id="rId105"/>
    <p:sldId id="353" r:id="rId106"/>
    <p:sldId id="354" r:id="rId107"/>
    <p:sldId id="355" r:id="rId108"/>
    <p:sldId id="356" r:id="rId109"/>
    <p:sldId id="357" r:id="rId110"/>
    <p:sldId id="358" r:id="rId111"/>
    <p:sldId id="359" r:id="rId112"/>
    <p:sldId id="360" r:id="rId113"/>
    <p:sldId id="361" r:id="rId114"/>
    <p:sldId id="362" r:id="rId115"/>
    <p:sldId id="363" r:id="rId116"/>
    <p:sldId id="364" r:id="rId117"/>
    <p:sldId id="365" r:id="rId118"/>
    <p:sldId id="366" r:id="rId119"/>
    <p:sldId id="367" r:id="rId120"/>
    <p:sldId id="368" r:id="rId121"/>
    <p:sldId id="369" r:id="rId122"/>
    <p:sldId id="370" r:id="rId123"/>
    <p:sldId id="371" r:id="rId124"/>
    <p:sldId id="372" r:id="rId125"/>
    <p:sldId id="373" r:id="rId126"/>
    <p:sldId id="374" r:id="rId127"/>
    <p:sldId id="375" r:id="rId128"/>
    <p:sldId id="376" r:id="rId129"/>
    <p:sldId id="377" r:id="rId130"/>
    <p:sldId id="378" r:id="rId131"/>
    <p:sldId id="379" r:id="rId132"/>
    <p:sldId id="380" r:id="rId133"/>
    <p:sldId id="381" r:id="rId134"/>
    <p:sldId id="382" r:id="rId135"/>
    <p:sldId id="383" r:id="rId136"/>
    <p:sldId id="384" r:id="rId137"/>
    <p:sldId id="385" r:id="rId138"/>
    <p:sldId id="386" r:id="rId139"/>
    <p:sldId id="387" r:id="rId140"/>
    <p:sldId id="388" r:id="rId141"/>
    <p:sldId id="389" r:id="rId142"/>
    <p:sldId id="390" r:id="rId143"/>
    <p:sldId id="391" r:id="rId144"/>
    <p:sldId id="392" r:id="rId145"/>
    <p:sldId id="393" r:id="rId146"/>
    <p:sldId id="394" r:id="rId147"/>
    <p:sldId id="395" r:id="rId148"/>
    <p:sldId id="396" r:id="rId149"/>
    <p:sldId id="397" r:id="rId150"/>
    <p:sldId id="398" r:id="rId151"/>
    <p:sldId id="399" r:id="rId152"/>
    <p:sldId id="400" r:id="rId153"/>
    <p:sldId id="401" r:id="rId154"/>
    <p:sldId id="402" r:id="rId155"/>
    <p:sldId id="403" r:id="rId156"/>
    <p:sldId id="404" r:id="rId157"/>
    <p:sldId id="405" r:id="rId158"/>
    <p:sldId id="406" r:id="rId159"/>
    <p:sldId id="407" r:id="rId160"/>
  </p:sldIdLst>
  <p:sldSz cy="5143500" cx="9144000"/>
  <p:notesSz cx="6858000" cy="9144000"/>
  <p:embeddedFontLst>
    <p:embeddedFont>
      <p:font typeface="Montserrat SemiBold"/>
      <p:regular r:id="rId161"/>
      <p:bold r:id="rId162"/>
      <p:italic r:id="rId163"/>
      <p:boldItalic r:id="rId164"/>
    </p:embeddedFont>
    <p:embeddedFont>
      <p:font typeface="Proxima Nova"/>
      <p:regular r:id="rId165"/>
      <p:bold r:id="rId166"/>
      <p:italic r:id="rId167"/>
      <p:boldItalic r:id="rId168"/>
    </p:embeddedFont>
    <p:embeddedFont>
      <p:font typeface="Montserrat"/>
      <p:regular r:id="rId169"/>
      <p:bold r:id="rId170"/>
      <p:italic r:id="rId171"/>
      <p:boldItalic r:id="rId172"/>
    </p:embeddedFont>
    <p:embeddedFont>
      <p:font typeface="Oswald"/>
      <p:regular r:id="rId173"/>
      <p:bold r:id="rId174"/>
    </p:embeddedFont>
    <p:embeddedFont>
      <p:font typeface="Roboto Mono"/>
      <p:regular r:id="rId175"/>
      <p:bold r:id="rId176"/>
      <p:italic r:id="rId177"/>
      <p:boldItalic r:id="rId178"/>
    </p:embeddedFont>
    <p:embeddedFont>
      <p:font typeface="Caveat Brush"/>
      <p:regular r:id="rId17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311D4427-F076-4C68-B42E-FBEDBD8CC768}">
  <a:tblStyle styleId="{311D4427-F076-4C68-B42E-FBEDBD8CC768}"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2.xml"/><Relationship Id="rId42" Type="http://schemas.openxmlformats.org/officeDocument/2006/relationships/slide" Target="slides/slide34.xml"/><Relationship Id="rId41" Type="http://schemas.openxmlformats.org/officeDocument/2006/relationships/slide" Target="slides/slide33.xml"/><Relationship Id="rId44" Type="http://schemas.openxmlformats.org/officeDocument/2006/relationships/slide" Target="slides/slide36.xml"/><Relationship Id="rId43" Type="http://schemas.openxmlformats.org/officeDocument/2006/relationships/slide" Target="slides/slide35.xml"/><Relationship Id="rId46" Type="http://schemas.openxmlformats.org/officeDocument/2006/relationships/slide" Target="slides/slide38.xml"/><Relationship Id="rId45" Type="http://schemas.openxmlformats.org/officeDocument/2006/relationships/slide" Target="slides/slide37.xml"/><Relationship Id="rId107" Type="http://schemas.openxmlformats.org/officeDocument/2006/relationships/slide" Target="slides/slide99.xml"/><Relationship Id="rId106" Type="http://schemas.openxmlformats.org/officeDocument/2006/relationships/slide" Target="slides/slide98.xml"/><Relationship Id="rId105" Type="http://schemas.openxmlformats.org/officeDocument/2006/relationships/slide" Target="slides/slide97.xml"/><Relationship Id="rId104" Type="http://schemas.openxmlformats.org/officeDocument/2006/relationships/slide" Target="slides/slide96.xml"/><Relationship Id="rId109" Type="http://schemas.openxmlformats.org/officeDocument/2006/relationships/slide" Target="slides/slide101.xml"/><Relationship Id="rId108" Type="http://schemas.openxmlformats.org/officeDocument/2006/relationships/slide" Target="slides/slide100.xml"/><Relationship Id="rId48" Type="http://schemas.openxmlformats.org/officeDocument/2006/relationships/slide" Target="slides/slide40.xml"/><Relationship Id="rId47" Type="http://schemas.openxmlformats.org/officeDocument/2006/relationships/slide" Target="slides/slide39.xml"/><Relationship Id="rId49" Type="http://schemas.openxmlformats.org/officeDocument/2006/relationships/slide" Target="slides/slide41.xml"/><Relationship Id="rId103" Type="http://schemas.openxmlformats.org/officeDocument/2006/relationships/slide" Target="slides/slide95.xml"/><Relationship Id="rId102" Type="http://schemas.openxmlformats.org/officeDocument/2006/relationships/slide" Target="slides/slide94.xml"/><Relationship Id="rId101" Type="http://schemas.openxmlformats.org/officeDocument/2006/relationships/slide" Target="slides/slide93.xml"/><Relationship Id="rId100" Type="http://schemas.openxmlformats.org/officeDocument/2006/relationships/slide" Target="slides/slide92.xml"/><Relationship Id="rId31" Type="http://schemas.openxmlformats.org/officeDocument/2006/relationships/slide" Target="slides/slide23.xml"/><Relationship Id="rId30" Type="http://schemas.openxmlformats.org/officeDocument/2006/relationships/slide" Target="slides/slide22.xml"/><Relationship Id="rId33" Type="http://schemas.openxmlformats.org/officeDocument/2006/relationships/slide" Target="slides/slide25.xml"/><Relationship Id="rId32" Type="http://schemas.openxmlformats.org/officeDocument/2006/relationships/slide" Target="slides/slide24.xml"/><Relationship Id="rId35" Type="http://schemas.openxmlformats.org/officeDocument/2006/relationships/slide" Target="slides/slide27.xml"/><Relationship Id="rId34" Type="http://schemas.openxmlformats.org/officeDocument/2006/relationships/slide" Target="slides/slide26.xml"/><Relationship Id="rId37" Type="http://schemas.openxmlformats.org/officeDocument/2006/relationships/slide" Target="slides/slide29.xml"/><Relationship Id="rId176" Type="http://schemas.openxmlformats.org/officeDocument/2006/relationships/font" Target="fonts/RobotoMono-bold.fntdata"/><Relationship Id="rId36" Type="http://schemas.openxmlformats.org/officeDocument/2006/relationships/slide" Target="slides/slide28.xml"/><Relationship Id="rId175" Type="http://schemas.openxmlformats.org/officeDocument/2006/relationships/font" Target="fonts/RobotoMono-regular.fntdata"/><Relationship Id="rId39" Type="http://schemas.openxmlformats.org/officeDocument/2006/relationships/slide" Target="slides/slide31.xml"/><Relationship Id="rId174" Type="http://schemas.openxmlformats.org/officeDocument/2006/relationships/font" Target="fonts/Oswald-bold.fntdata"/><Relationship Id="rId38" Type="http://schemas.openxmlformats.org/officeDocument/2006/relationships/slide" Target="slides/slide30.xml"/><Relationship Id="rId173" Type="http://schemas.openxmlformats.org/officeDocument/2006/relationships/font" Target="fonts/Oswald-regular.fntdata"/><Relationship Id="rId179" Type="http://schemas.openxmlformats.org/officeDocument/2006/relationships/font" Target="fonts/CaveatBrush-regular.fntdata"/><Relationship Id="rId178" Type="http://schemas.openxmlformats.org/officeDocument/2006/relationships/font" Target="fonts/RobotoMono-boldItalic.fntdata"/><Relationship Id="rId177" Type="http://schemas.openxmlformats.org/officeDocument/2006/relationships/font" Target="fonts/RobotoMono-italic.fntdata"/><Relationship Id="rId20" Type="http://schemas.openxmlformats.org/officeDocument/2006/relationships/slide" Target="slides/slide12.xml"/><Relationship Id="rId22" Type="http://schemas.openxmlformats.org/officeDocument/2006/relationships/slide" Target="slides/slide14.xml"/><Relationship Id="rId21" Type="http://schemas.openxmlformats.org/officeDocument/2006/relationships/slide" Target="slides/slide13.xml"/><Relationship Id="rId24" Type="http://schemas.openxmlformats.org/officeDocument/2006/relationships/slide" Target="slides/slide16.xml"/><Relationship Id="rId23" Type="http://schemas.openxmlformats.org/officeDocument/2006/relationships/slide" Target="slides/slide15.xml"/><Relationship Id="rId129" Type="http://schemas.openxmlformats.org/officeDocument/2006/relationships/slide" Target="slides/slide121.xml"/><Relationship Id="rId128" Type="http://schemas.openxmlformats.org/officeDocument/2006/relationships/slide" Target="slides/slide120.xml"/><Relationship Id="rId127" Type="http://schemas.openxmlformats.org/officeDocument/2006/relationships/slide" Target="slides/slide119.xml"/><Relationship Id="rId126" Type="http://schemas.openxmlformats.org/officeDocument/2006/relationships/slide" Target="slides/slide118.xml"/><Relationship Id="rId26" Type="http://schemas.openxmlformats.org/officeDocument/2006/relationships/slide" Target="slides/slide18.xml"/><Relationship Id="rId121" Type="http://schemas.openxmlformats.org/officeDocument/2006/relationships/slide" Target="slides/slide113.xml"/><Relationship Id="rId25" Type="http://schemas.openxmlformats.org/officeDocument/2006/relationships/slide" Target="slides/slide17.xml"/><Relationship Id="rId120" Type="http://schemas.openxmlformats.org/officeDocument/2006/relationships/slide" Target="slides/slide112.xml"/><Relationship Id="rId28" Type="http://schemas.openxmlformats.org/officeDocument/2006/relationships/slide" Target="slides/slide20.xml"/><Relationship Id="rId27" Type="http://schemas.openxmlformats.org/officeDocument/2006/relationships/slide" Target="slides/slide19.xml"/><Relationship Id="rId125" Type="http://schemas.openxmlformats.org/officeDocument/2006/relationships/slide" Target="slides/slide117.xml"/><Relationship Id="rId29" Type="http://schemas.openxmlformats.org/officeDocument/2006/relationships/slide" Target="slides/slide21.xml"/><Relationship Id="rId124" Type="http://schemas.openxmlformats.org/officeDocument/2006/relationships/slide" Target="slides/slide116.xml"/><Relationship Id="rId123" Type="http://schemas.openxmlformats.org/officeDocument/2006/relationships/slide" Target="slides/slide115.xml"/><Relationship Id="rId122" Type="http://schemas.openxmlformats.org/officeDocument/2006/relationships/slide" Target="slides/slide114.xml"/><Relationship Id="rId95" Type="http://schemas.openxmlformats.org/officeDocument/2006/relationships/slide" Target="slides/slide87.xml"/><Relationship Id="rId94" Type="http://schemas.openxmlformats.org/officeDocument/2006/relationships/slide" Target="slides/slide86.xml"/><Relationship Id="rId97" Type="http://schemas.openxmlformats.org/officeDocument/2006/relationships/slide" Target="slides/slide89.xml"/><Relationship Id="rId96" Type="http://schemas.openxmlformats.org/officeDocument/2006/relationships/slide" Target="slides/slide88.xml"/><Relationship Id="rId11" Type="http://schemas.openxmlformats.org/officeDocument/2006/relationships/slide" Target="slides/slide3.xml"/><Relationship Id="rId99" Type="http://schemas.openxmlformats.org/officeDocument/2006/relationships/slide" Target="slides/slide91.xml"/><Relationship Id="rId10" Type="http://schemas.openxmlformats.org/officeDocument/2006/relationships/slide" Target="slides/slide2.xml"/><Relationship Id="rId98" Type="http://schemas.openxmlformats.org/officeDocument/2006/relationships/slide" Target="slides/slide90.xml"/><Relationship Id="rId13" Type="http://schemas.openxmlformats.org/officeDocument/2006/relationships/slide" Target="slides/slide5.xml"/><Relationship Id="rId12" Type="http://schemas.openxmlformats.org/officeDocument/2006/relationships/slide" Target="slides/slide4.xml"/><Relationship Id="rId91" Type="http://schemas.openxmlformats.org/officeDocument/2006/relationships/slide" Target="slides/slide83.xml"/><Relationship Id="rId90" Type="http://schemas.openxmlformats.org/officeDocument/2006/relationships/slide" Target="slides/slide82.xml"/><Relationship Id="rId93" Type="http://schemas.openxmlformats.org/officeDocument/2006/relationships/slide" Target="slides/slide85.xml"/><Relationship Id="rId92" Type="http://schemas.openxmlformats.org/officeDocument/2006/relationships/slide" Target="slides/slide84.xml"/><Relationship Id="rId118" Type="http://schemas.openxmlformats.org/officeDocument/2006/relationships/slide" Target="slides/slide110.xml"/><Relationship Id="rId117" Type="http://schemas.openxmlformats.org/officeDocument/2006/relationships/slide" Target="slides/slide109.xml"/><Relationship Id="rId116" Type="http://schemas.openxmlformats.org/officeDocument/2006/relationships/slide" Target="slides/slide108.xml"/><Relationship Id="rId115" Type="http://schemas.openxmlformats.org/officeDocument/2006/relationships/slide" Target="slides/slide107.xml"/><Relationship Id="rId119" Type="http://schemas.openxmlformats.org/officeDocument/2006/relationships/slide" Target="slides/slide111.xml"/><Relationship Id="rId15" Type="http://schemas.openxmlformats.org/officeDocument/2006/relationships/slide" Target="slides/slide7.xml"/><Relationship Id="rId110" Type="http://schemas.openxmlformats.org/officeDocument/2006/relationships/slide" Target="slides/slide102.xml"/><Relationship Id="rId14" Type="http://schemas.openxmlformats.org/officeDocument/2006/relationships/slide" Target="slides/slide6.xml"/><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14" Type="http://schemas.openxmlformats.org/officeDocument/2006/relationships/slide" Target="slides/slide106.xml"/><Relationship Id="rId18" Type="http://schemas.openxmlformats.org/officeDocument/2006/relationships/slide" Target="slides/slide10.xml"/><Relationship Id="rId113" Type="http://schemas.openxmlformats.org/officeDocument/2006/relationships/slide" Target="slides/slide105.xml"/><Relationship Id="rId112" Type="http://schemas.openxmlformats.org/officeDocument/2006/relationships/slide" Target="slides/slide104.xml"/><Relationship Id="rId111" Type="http://schemas.openxmlformats.org/officeDocument/2006/relationships/slide" Target="slides/slide103.xml"/><Relationship Id="rId84" Type="http://schemas.openxmlformats.org/officeDocument/2006/relationships/slide" Target="slides/slide76.xml"/><Relationship Id="rId83" Type="http://schemas.openxmlformats.org/officeDocument/2006/relationships/slide" Target="slides/slide75.xml"/><Relationship Id="rId86" Type="http://schemas.openxmlformats.org/officeDocument/2006/relationships/slide" Target="slides/slide78.xml"/><Relationship Id="rId85" Type="http://schemas.openxmlformats.org/officeDocument/2006/relationships/slide" Target="slides/slide77.xml"/><Relationship Id="rId88" Type="http://schemas.openxmlformats.org/officeDocument/2006/relationships/slide" Target="slides/slide80.xml"/><Relationship Id="rId150" Type="http://schemas.openxmlformats.org/officeDocument/2006/relationships/slide" Target="slides/slide142.xml"/><Relationship Id="rId87" Type="http://schemas.openxmlformats.org/officeDocument/2006/relationships/slide" Target="slides/slide79.xml"/><Relationship Id="rId89" Type="http://schemas.openxmlformats.org/officeDocument/2006/relationships/slide" Target="slides/slide81.xml"/><Relationship Id="rId80" Type="http://schemas.openxmlformats.org/officeDocument/2006/relationships/slide" Target="slides/slide72.xml"/><Relationship Id="rId82" Type="http://schemas.openxmlformats.org/officeDocument/2006/relationships/slide" Target="slides/slide74.xml"/><Relationship Id="rId81" Type="http://schemas.openxmlformats.org/officeDocument/2006/relationships/slide" Target="slides/slide73.xml"/><Relationship Id="rId1" Type="http://schemas.openxmlformats.org/officeDocument/2006/relationships/theme" Target="theme/theme4.xml"/><Relationship Id="rId2" Type="http://schemas.openxmlformats.org/officeDocument/2006/relationships/presProps" Target="presProps.xml"/><Relationship Id="rId3" Type="http://schemas.openxmlformats.org/officeDocument/2006/relationships/tableStyles" Target="tableStyles.xml"/><Relationship Id="rId149" Type="http://schemas.openxmlformats.org/officeDocument/2006/relationships/slide" Target="slides/slide141.xml"/><Relationship Id="rId4" Type="http://schemas.openxmlformats.org/officeDocument/2006/relationships/slideMaster" Target="slideMasters/slideMaster1.xml"/><Relationship Id="rId148" Type="http://schemas.openxmlformats.org/officeDocument/2006/relationships/slide" Target="slides/slide140.xml"/><Relationship Id="rId9" Type="http://schemas.openxmlformats.org/officeDocument/2006/relationships/slide" Target="slides/slide1.xml"/><Relationship Id="rId143" Type="http://schemas.openxmlformats.org/officeDocument/2006/relationships/slide" Target="slides/slide135.xml"/><Relationship Id="rId142" Type="http://schemas.openxmlformats.org/officeDocument/2006/relationships/slide" Target="slides/slide134.xml"/><Relationship Id="rId141" Type="http://schemas.openxmlformats.org/officeDocument/2006/relationships/slide" Target="slides/slide133.xml"/><Relationship Id="rId140" Type="http://schemas.openxmlformats.org/officeDocument/2006/relationships/slide" Target="slides/slide132.xml"/><Relationship Id="rId5" Type="http://schemas.openxmlformats.org/officeDocument/2006/relationships/slideMaster" Target="slideMasters/slideMaster2.xml"/><Relationship Id="rId147" Type="http://schemas.openxmlformats.org/officeDocument/2006/relationships/slide" Target="slides/slide139.xml"/><Relationship Id="rId6" Type="http://schemas.openxmlformats.org/officeDocument/2006/relationships/slideMaster" Target="slideMasters/slideMaster3.xml"/><Relationship Id="rId146" Type="http://schemas.openxmlformats.org/officeDocument/2006/relationships/slide" Target="slides/slide138.xml"/><Relationship Id="rId7" Type="http://schemas.openxmlformats.org/officeDocument/2006/relationships/slideMaster" Target="slideMasters/slideMaster4.xml"/><Relationship Id="rId145" Type="http://schemas.openxmlformats.org/officeDocument/2006/relationships/slide" Target="slides/slide137.xml"/><Relationship Id="rId8" Type="http://schemas.openxmlformats.org/officeDocument/2006/relationships/notesMaster" Target="notesMasters/notesMaster1.xml"/><Relationship Id="rId144" Type="http://schemas.openxmlformats.org/officeDocument/2006/relationships/slide" Target="slides/slide136.xml"/><Relationship Id="rId73" Type="http://schemas.openxmlformats.org/officeDocument/2006/relationships/slide" Target="slides/slide65.xml"/><Relationship Id="rId72" Type="http://schemas.openxmlformats.org/officeDocument/2006/relationships/slide" Target="slides/slide64.xml"/><Relationship Id="rId75" Type="http://schemas.openxmlformats.org/officeDocument/2006/relationships/slide" Target="slides/slide67.xml"/><Relationship Id="rId74" Type="http://schemas.openxmlformats.org/officeDocument/2006/relationships/slide" Target="slides/slide66.xml"/><Relationship Id="rId77" Type="http://schemas.openxmlformats.org/officeDocument/2006/relationships/slide" Target="slides/slide69.xml"/><Relationship Id="rId76" Type="http://schemas.openxmlformats.org/officeDocument/2006/relationships/slide" Target="slides/slide68.xml"/><Relationship Id="rId79" Type="http://schemas.openxmlformats.org/officeDocument/2006/relationships/slide" Target="slides/slide71.xml"/><Relationship Id="rId78" Type="http://schemas.openxmlformats.org/officeDocument/2006/relationships/slide" Target="slides/slide70.xml"/><Relationship Id="rId71" Type="http://schemas.openxmlformats.org/officeDocument/2006/relationships/slide" Target="slides/slide63.xml"/><Relationship Id="rId70" Type="http://schemas.openxmlformats.org/officeDocument/2006/relationships/slide" Target="slides/slide62.xml"/><Relationship Id="rId139" Type="http://schemas.openxmlformats.org/officeDocument/2006/relationships/slide" Target="slides/slide131.xml"/><Relationship Id="rId138" Type="http://schemas.openxmlformats.org/officeDocument/2006/relationships/slide" Target="slides/slide130.xml"/><Relationship Id="rId137" Type="http://schemas.openxmlformats.org/officeDocument/2006/relationships/slide" Target="slides/slide129.xml"/><Relationship Id="rId132" Type="http://schemas.openxmlformats.org/officeDocument/2006/relationships/slide" Target="slides/slide124.xml"/><Relationship Id="rId131" Type="http://schemas.openxmlformats.org/officeDocument/2006/relationships/slide" Target="slides/slide123.xml"/><Relationship Id="rId130" Type="http://schemas.openxmlformats.org/officeDocument/2006/relationships/slide" Target="slides/slide122.xml"/><Relationship Id="rId136" Type="http://schemas.openxmlformats.org/officeDocument/2006/relationships/slide" Target="slides/slide128.xml"/><Relationship Id="rId135" Type="http://schemas.openxmlformats.org/officeDocument/2006/relationships/slide" Target="slides/slide127.xml"/><Relationship Id="rId134" Type="http://schemas.openxmlformats.org/officeDocument/2006/relationships/slide" Target="slides/slide126.xml"/><Relationship Id="rId133" Type="http://schemas.openxmlformats.org/officeDocument/2006/relationships/slide" Target="slides/slide125.xml"/><Relationship Id="rId62" Type="http://schemas.openxmlformats.org/officeDocument/2006/relationships/slide" Target="slides/slide54.xml"/><Relationship Id="rId61" Type="http://schemas.openxmlformats.org/officeDocument/2006/relationships/slide" Target="slides/slide53.xml"/><Relationship Id="rId64" Type="http://schemas.openxmlformats.org/officeDocument/2006/relationships/slide" Target="slides/slide56.xml"/><Relationship Id="rId63" Type="http://schemas.openxmlformats.org/officeDocument/2006/relationships/slide" Target="slides/slide55.xml"/><Relationship Id="rId66" Type="http://schemas.openxmlformats.org/officeDocument/2006/relationships/slide" Target="slides/slide58.xml"/><Relationship Id="rId172" Type="http://schemas.openxmlformats.org/officeDocument/2006/relationships/font" Target="fonts/Montserrat-boldItalic.fntdata"/><Relationship Id="rId65" Type="http://schemas.openxmlformats.org/officeDocument/2006/relationships/slide" Target="slides/slide57.xml"/><Relationship Id="rId171" Type="http://schemas.openxmlformats.org/officeDocument/2006/relationships/font" Target="fonts/Montserrat-italic.fntdata"/><Relationship Id="rId68" Type="http://schemas.openxmlformats.org/officeDocument/2006/relationships/slide" Target="slides/slide60.xml"/><Relationship Id="rId170" Type="http://schemas.openxmlformats.org/officeDocument/2006/relationships/font" Target="fonts/Montserrat-bold.fntdata"/><Relationship Id="rId67" Type="http://schemas.openxmlformats.org/officeDocument/2006/relationships/slide" Target="slides/slide59.xml"/><Relationship Id="rId60" Type="http://schemas.openxmlformats.org/officeDocument/2006/relationships/slide" Target="slides/slide52.xml"/><Relationship Id="rId165" Type="http://schemas.openxmlformats.org/officeDocument/2006/relationships/font" Target="fonts/ProximaNova-regular.fntdata"/><Relationship Id="rId69" Type="http://schemas.openxmlformats.org/officeDocument/2006/relationships/slide" Target="slides/slide61.xml"/><Relationship Id="rId164" Type="http://schemas.openxmlformats.org/officeDocument/2006/relationships/font" Target="fonts/MontserratSemiBold-boldItalic.fntdata"/><Relationship Id="rId163" Type="http://schemas.openxmlformats.org/officeDocument/2006/relationships/font" Target="fonts/MontserratSemiBold-italic.fntdata"/><Relationship Id="rId162" Type="http://schemas.openxmlformats.org/officeDocument/2006/relationships/font" Target="fonts/MontserratSemiBold-bold.fntdata"/><Relationship Id="rId169" Type="http://schemas.openxmlformats.org/officeDocument/2006/relationships/font" Target="fonts/Montserrat-regular.fntdata"/><Relationship Id="rId168" Type="http://schemas.openxmlformats.org/officeDocument/2006/relationships/font" Target="fonts/ProximaNova-boldItalic.fntdata"/><Relationship Id="rId167" Type="http://schemas.openxmlformats.org/officeDocument/2006/relationships/font" Target="fonts/ProximaNova-italic.fntdata"/><Relationship Id="rId166" Type="http://schemas.openxmlformats.org/officeDocument/2006/relationships/font" Target="fonts/ProximaNova-bold.fntdata"/><Relationship Id="rId51" Type="http://schemas.openxmlformats.org/officeDocument/2006/relationships/slide" Target="slides/slide43.xml"/><Relationship Id="rId50" Type="http://schemas.openxmlformats.org/officeDocument/2006/relationships/slide" Target="slides/slide42.xml"/><Relationship Id="rId53" Type="http://schemas.openxmlformats.org/officeDocument/2006/relationships/slide" Target="slides/slide45.xml"/><Relationship Id="rId52" Type="http://schemas.openxmlformats.org/officeDocument/2006/relationships/slide" Target="slides/slide44.xml"/><Relationship Id="rId55" Type="http://schemas.openxmlformats.org/officeDocument/2006/relationships/slide" Target="slides/slide47.xml"/><Relationship Id="rId161" Type="http://schemas.openxmlformats.org/officeDocument/2006/relationships/font" Target="fonts/MontserratSemiBold-regular.fntdata"/><Relationship Id="rId54" Type="http://schemas.openxmlformats.org/officeDocument/2006/relationships/slide" Target="slides/slide46.xml"/><Relationship Id="rId160" Type="http://schemas.openxmlformats.org/officeDocument/2006/relationships/slide" Target="slides/slide152.xml"/><Relationship Id="rId57" Type="http://schemas.openxmlformats.org/officeDocument/2006/relationships/slide" Target="slides/slide49.xml"/><Relationship Id="rId56" Type="http://schemas.openxmlformats.org/officeDocument/2006/relationships/slide" Target="slides/slide48.xml"/><Relationship Id="rId159" Type="http://schemas.openxmlformats.org/officeDocument/2006/relationships/slide" Target="slides/slide151.xml"/><Relationship Id="rId59" Type="http://schemas.openxmlformats.org/officeDocument/2006/relationships/slide" Target="slides/slide51.xml"/><Relationship Id="rId154" Type="http://schemas.openxmlformats.org/officeDocument/2006/relationships/slide" Target="slides/slide146.xml"/><Relationship Id="rId58" Type="http://schemas.openxmlformats.org/officeDocument/2006/relationships/slide" Target="slides/slide50.xml"/><Relationship Id="rId153" Type="http://schemas.openxmlformats.org/officeDocument/2006/relationships/slide" Target="slides/slide145.xml"/><Relationship Id="rId152" Type="http://schemas.openxmlformats.org/officeDocument/2006/relationships/slide" Target="slides/slide144.xml"/><Relationship Id="rId151" Type="http://schemas.openxmlformats.org/officeDocument/2006/relationships/slide" Target="slides/slide143.xml"/><Relationship Id="rId158" Type="http://schemas.openxmlformats.org/officeDocument/2006/relationships/slide" Target="slides/slide150.xml"/><Relationship Id="rId157" Type="http://schemas.openxmlformats.org/officeDocument/2006/relationships/slide" Target="slides/slide149.xml"/><Relationship Id="rId156" Type="http://schemas.openxmlformats.org/officeDocument/2006/relationships/slide" Target="slides/slide148.xml"/><Relationship Id="rId155" Type="http://schemas.openxmlformats.org/officeDocument/2006/relationships/slide" Target="slides/slide14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studio.code.org/s/csp8-2023/lessons/9" TargetMode="Externa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studio.code.org/s/csp8-2023/lessons/10" TargetMode="Externa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studio.code.org/s/csp8-2023/lessons/1" TargetMode="Externa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studio.code.org/s/csp8-2023/lessons/1" TargetMode="Externa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studio.code.org/s/csp8-2023/lessons/2" TargetMode="Externa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studio.code.org/s/csp8-2023/lessons/3" TargetMode="Externa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studio.code.org/s/csp8-2023/lessons/4" TargetMode="Externa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studio.code.org/s/csp8-2023/lessons/5" TargetMode="Externa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studio.code.org/s/csp8-2023/lessons/6" TargetMode="Externa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studio.code.org/s/csp8-2023/lessons/7" TargetMode="Externa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studio.code.org/s/csp8-2023/lessons/8" TargetMode="Externa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41b682ba8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41b682ba8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25d8ab6b307_0_2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25d8ab6b307_0_2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4" name="Shape 964"/>
        <p:cNvGrpSpPr/>
        <p:nvPr/>
      </p:nvGrpSpPr>
      <p:grpSpPr>
        <a:xfrm>
          <a:off x="0" y="0"/>
          <a:ext cx="0" cy="0"/>
          <a:chOff x="0" y="0"/>
          <a:chExt cx="0" cy="0"/>
        </a:xfrm>
      </p:grpSpPr>
      <p:sp>
        <p:nvSpPr>
          <p:cNvPr id="965" name="Google Shape;965;g25d8ab6b307_0_34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6" name="Google Shape;966;g25d8ab6b307_0_34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4" name="Shape 984"/>
        <p:cNvGrpSpPr/>
        <p:nvPr/>
      </p:nvGrpSpPr>
      <p:grpSpPr>
        <a:xfrm>
          <a:off x="0" y="0"/>
          <a:ext cx="0" cy="0"/>
          <a:chOff x="0" y="0"/>
          <a:chExt cx="0" cy="0"/>
        </a:xfrm>
      </p:grpSpPr>
      <p:sp>
        <p:nvSpPr>
          <p:cNvPr id="985" name="Google Shape;985;g25d8ab6b307_0_34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6" name="Google Shape;986;g25d8ab6b307_0_34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0" name="Shape 990"/>
        <p:cNvGrpSpPr/>
        <p:nvPr/>
      </p:nvGrpSpPr>
      <p:grpSpPr>
        <a:xfrm>
          <a:off x="0" y="0"/>
          <a:ext cx="0" cy="0"/>
          <a:chOff x="0" y="0"/>
          <a:chExt cx="0" cy="0"/>
        </a:xfrm>
      </p:grpSpPr>
      <p:sp>
        <p:nvSpPr>
          <p:cNvPr id="991" name="Google Shape;991;g25d8ab6b307_0_38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2" name="Google Shape;992;g25d8ab6b307_0_38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Lesson Plan: </a:t>
            </a:r>
            <a:r>
              <a:rPr lang="en" u="sng">
                <a:solidFill>
                  <a:schemeClr val="hlink"/>
                </a:solidFill>
                <a:hlinkClick r:id="rId2"/>
              </a:rPr>
              <a:t>https://studio.code.org/s/csp8-2023/lessons/9</a:t>
            </a:r>
            <a:r>
              <a:rPr lang="en">
                <a:solidFill>
                  <a:schemeClr val="dk1"/>
                </a:solidFill>
              </a:rPr>
              <a:t>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7" name="Shape 997"/>
        <p:cNvGrpSpPr/>
        <p:nvPr/>
      </p:nvGrpSpPr>
      <p:grpSpPr>
        <a:xfrm>
          <a:off x="0" y="0"/>
          <a:ext cx="0" cy="0"/>
          <a:chOff x="0" y="0"/>
          <a:chExt cx="0" cy="0"/>
        </a:xfrm>
      </p:grpSpPr>
      <p:sp>
        <p:nvSpPr>
          <p:cNvPr id="998" name="Google Shape;998;g25d8ab6b307_0_38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9" name="Google Shape;999;g25d8ab6b307_0_38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1" name="Shape 1001"/>
        <p:cNvGrpSpPr/>
        <p:nvPr/>
      </p:nvGrpSpPr>
      <p:grpSpPr>
        <a:xfrm>
          <a:off x="0" y="0"/>
          <a:ext cx="0" cy="0"/>
          <a:chOff x="0" y="0"/>
          <a:chExt cx="0" cy="0"/>
        </a:xfrm>
      </p:grpSpPr>
      <p:sp>
        <p:nvSpPr>
          <p:cNvPr id="1002" name="Google Shape;1002;g25d8ab6b307_0_38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3" name="Google Shape;1003;g25d8ab6b307_0_38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7" name="Shape 1007"/>
        <p:cNvGrpSpPr/>
        <p:nvPr/>
      </p:nvGrpSpPr>
      <p:grpSpPr>
        <a:xfrm>
          <a:off x="0" y="0"/>
          <a:ext cx="0" cy="0"/>
          <a:chOff x="0" y="0"/>
          <a:chExt cx="0" cy="0"/>
        </a:xfrm>
      </p:grpSpPr>
      <p:sp>
        <p:nvSpPr>
          <p:cNvPr id="1008" name="Google Shape;1008;g25d8ab6b307_0_38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9" name="Google Shape;1009;g25d8ab6b307_0_38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3" name="Shape 1013"/>
        <p:cNvGrpSpPr/>
        <p:nvPr/>
      </p:nvGrpSpPr>
      <p:grpSpPr>
        <a:xfrm>
          <a:off x="0" y="0"/>
          <a:ext cx="0" cy="0"/>
          <a:chOff x="0" y="0"/>
          <a:chExt cx="0" cy="0"/>
        </a:xfrm>
      </p:grpSpPr>
      <p:sp>
        <p:nvSpPr>
          <p:cNvPr id="1014" name="Google Shape;1014;g25d8ab6b307_0_38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5" name="Google Shape;1015;g25d8ab6b307_0_38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7" name="Shape 1017"/>
        <p:cNvGrpSpPr/>
        <p:nvPr/>
      </p:nvGrpSpPr>
      <p:grpSpPr>
        <a:xfrm>
          <a:off x="0" y="0"/>
          <a:ext cx="0" cy="0"/>
          <a:chOff x="0" y="0"/>
          <a:chExt cx="0" cy="0"/>
        </a:xfrm>
      </p:grpSpPr>
      <p:sp>
        <p:nvSpPr>
          <p:cNvPr id="1018" name="Google Shape;1018;g25d8ab6b307_0_38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9" name="Google Shape;1019;g25d8ab6b307_0_38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4" name="Shape 1024"/>
        <p:cNvGrpSpPr/>
        <p:nvPr/>
      </p:nvGrpSpPr>
      <p:grpSpPr>
        <a:xfrm>
          <a:off x="0" y="0"/>
          <a:ext cx="0" cy="0"/>
          <a:chOff x="0" y="0"/>
          <a:chExt cx="0" cy="0"/>
        </a:xfrm>
      </p:grpSpPr>
      <p:sp>
        <p:nvSpPr>
          <p:cNvPr id="1025" name="Google Shape;1025;g25d8ab6b307_0_38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6" name="Google Shape;1026;g25d8ab6b307_0_38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6" name="Shape 1036"/>
        <p:cNvGrpSpPr/>
        <p:nvPr/>
      </p:nvGrpSpPr>
      <p:grpSpPr>
        <a:xfrm>
          <a:off x="0" y="0"/>
          <a:ext cx="0" cy="0"/>
          <a:chOff x="0" y="0"/>
          <a:chExt cx="0" cy="0"/>
        </a:xfrm>
      </p:grpSpPr>
      <p:sp>
        <p:nvSpPr>
          <p:cNvPr id="1037" name="Google Shape;1037;g25d8ab6b307_0_38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8" name="Google Shape;1038;g25d8ab6b307_0_38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25d8ab6b307_0_2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25d8ab6b307_0_2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1" name="Shape 1051"/>
        <p:cNvGrpSpPr/>
        <p:nvPr/>
      </p:nvGrpSpPr>
      <p:grpSpPr>
        <a:xfrm>
          <a:off x="0" y="0"/>
          <a:ext cx="0" cy="0"/>
          <a:chOff x="0" y="0"/>
          <a:chExt cx="0" cy="0"/>
        </a:xfrm>
      </p:grpSpPr>
      <p:sp>
        <p:nvSpPr>
          <p:cNvPr id="1052" name="Google Shape;1052;g25d8ab6b307_0_38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3" name="Google Shape;1053;g25d8ab6b307_0_38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7" name="Shape 1057"/>
        <p:cNvGrpSpPr/>
        <p:nvPr/>
      </p:nvGrpSpPr>
      <p:grpSpPr>
        <a:xfrm>
          <a:off x="0" y="0"/>
          <a:ext cx="0" cy="0"/>
          <a:chOff x="0" y="0"/>
          <a:chExt cx="0" cy="0"/>
        </a:xfrm>
      </p:grpSpPr>
      <p:sp>
        <p:nvSpPr>
          <p:cNvPr id="1058" name="Google Shape;1058;g25d8ab6b307_0_38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9" name="Google Shape;1059;g25d8ab6b307_0_38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5" name="Shape 1075"/>
        <p:cNvGrpSpPr/>
        <p:nvPr/>
      </p:nvGrpSpPr>
      <p:grpSpPr>
        <a:xfrm>
          <a:off x="0" y="0"/>
          <a:ext cx="0" cy="0"/>
          <a:chOff x="0" y="0"/>
          <a:chExt cx="0" cy="0"/>
        </a:xfrm>
      </p:grpSpPr>
      <p:sp>
        <p:nvSpPr>
          <p:cNvPr id="1076" name="Google Shape;1076;g25d8ab6b307_0_39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7" name="Google Shape;1077;g25d8ab6b307_0_39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1" name="Shape 1081"/>
        <p:cNvGrpSpPr/>
        <p:nvPr/>
      </p:nvGrpSpPr>
      <p:grpSpPr>
        <a:xfrm>
          <a:off x="0" y="0"/>
          <a:ext cx="0" cy="0"/>
          <a:chOff x="0" y="0"/>
          <a:chExt cx="0" cy="0"/>
        </a:xfrm>
      </p:grpSpPr>
      <p:sp>
        <p:nvSpPr>
          <p:cNvPr id="1082" name="Google Shape;1082;g25d8ab6b307_0_39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3" name="Google Shape;1083;g25d8ab6b307_0_39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8" name="Shape 1088"/>
        <p:cNvGrpSpPr/>
        <p:nvPr/>
      </p:nvGrpSpPr>
      <p:grpSpPr>
        <a:xfrm>
          <a:off x="0" y="0"/>
          <a:ext cx="0" cy="0"/>
          <a:chOff x="0" y="0"/>
          <a:chExt cx="0" cy="0"/>
        </a:xfrm>
      </p:grpSpPr>
      <p:sp>
        <p:nvSpPr>
          <p:cNvPr id="1089" name="Google Shape;1089;g25d8ab6b307_0_39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0" name="Google Shape;1090;g25d8ab6b307_0_39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5" name="Shape 1095"/>
        <p:cNvGrpSpPr/>
        <p:nvPr/>
      </p:nvGrpSpPr>
      <p:grpSpPr>
        <a:xfrm>
          <a:off x="0" y="0"/>
          <a:ext cx="0" cy="0"/>
          <a:chOff x="0" y="0"/>
          <a:chExt cx="0" cy="0"/>
        </a:xfrm>
      </p:grpSpPr>
      <p:sp>
        <p:nvSpPr>
          <p:cNvPr id="1096" name="Google Shape;1096;g25d8ab6b307_0_39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7" name="Google Shape;1097;g25d8ab6b307_0_39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8" name="Shape 1108"/>
        <p:cNvGrpSpPr/>
        <p:nvPr/>
      </p:nvGrpSpPr>
      <p:grpSpPr>
        <a:xfrm>
          <a:off x="0" y="0"/>
          <a:ext cx="0" cy="0"/>
          <a:chOff x="0" y="0"/>
          <a:chExt cx="0" cy="0"/>
        </a:xfrm>
      </p:grpSpPr>
      <p:sp>
        <p:nvSpPr>
          <p:cNvPr id="1109" name="Google Shape;1109;g25d8ab6b307_0_39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0" name="Google Shape;1110;g25d8ab6b307_0_39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6" name="Shape 1116"/>
        <p:cNvGrpSpPr/>
        <p:nvPr/>
      </p:nvGrpSpPr>
      <p:grpSpPr>
        <a:xfrm>
          <a:off x="0" y="0"/>
          <a:ext cx="0" cy="0"/>
          <a:chOff x="0" y="0"/>
          <a:chExt cx="0" cy="0"/>
        </a:xfrm>
      </p:grpSpPr>
      <p:sp>
        <p:nvSpPr>
          <p:cNvPr id="1117" name="Google Shape;1117;g25d8ab6b307_0_39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8" name="Google Shape;1118;g25d8ab6b307_0_39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7" name="Shape 1127"/>
        <p:cNvGrpSpPr/>
        <p:nvPr/>
      </p:nvGrpSpPr>
      <p:grpSpPr>
        <a:xfrm>
          <a:off x="0" y="0"/>
          <a:ext cx="0" cy="0"/>
          <a:chOff x="0" y="0"/>
          <a:chExt cx="0" cy="0"/>
        </a:xfrm>
      </p:grpSpPr>
      <p:sp>
        <p:nvSpPr>
          <p:cNvPr id="1128" name="Google Shape;1128;g25d8ab6b307_0_39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9" name="Google Shape;1129;g25d8ab6b307_0_39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4" name="Shape 1134"/>
        <p:cNvGrpSpPr/>
        <p:nvPr/>
      </p:nvGrpSpPr>
      <p:grpSpPr>
        <a:xfrm>
          <a:off x="0" y="0"/>
          <a:ext cx="0" cy="0"/>
          <a:chOff x="0" y="0"/>
          <a:chExt cx="0" cy="0"/>
        </a:xfrm>
      </p:grpSpPr>
      <p:sp>
        <p:nvSpPr>
          <p:cNvPr id="1135" name="Google Shape;1135;g25d8ab6b307_0_39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6" name="Google Shape;1136;g25d8ab6b307_0_39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25d8ab6b307_0_2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25d8ab6b307_0_2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1" name="Shape 1141"/>
        <p:cNvGrpSpPr/>
        <p:nvPr/>
      </p:nvGrpSpPr>
      <p:grpSpPr>
        <a:xfrm>
          <a:off x="0" y="0"/>
          <a:ext cx="0" cy="0"/>
          <a:chOff x="0" y="0"/>
          <a:chExt cx="0" cy="0"/>
        </a:xfrm>
      </p:grpSpPr>
      <p:sp>
        <p:nvSpPr>
          <p:cNvPr id="1142" name="Google Shape;1142;g25d8ab6b307_0_39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3" name="Google Shape;1143;g25d8ab6b307_0_39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7" name="Shape 1147"/>
        <p:cNvGrpSpPr/>
        <p:nvPr/>
      </p:nvGrpSpPr>
      <p:grpSpPr>
        <a:xfrm>
          <a:off x="0" y="0"/>
          <a:ext cx="0" cy="0"/>
          <a:chOff x="0" y="0"/>
          <a:chExt cx="0" cy="0"/>
        </a:xfrm>
      </p:grpSpPr>
      <p:sp>
        <p:nvSpPr>
          <p:cNvPr id="1148" name="Google Shape;1148;g25d8ab6b307_0_39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9" name="Google Shape;1149;g25d8ab6b307_0_39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1" name="Shape 1151"/>
        <p:cNvGrpSpPr/>
        <p:nvPr/>
      </p:nvGrpSpPr>
      <p:grpSpPr>
        <a:xfrm>
          <a:off x="0" y="0"/>
          <a:ext cx="0" cy="0"/>
          <a:chOff x="0" y="0"/>
          <a:chExt cx="0" cy="0"/>
        </a:xfrm>
      </p:grpSpPr>
      <p:sp>
        <p:nvSpPr>
          <p:cNvPr id="1152" name="Google Shape;1152;g25d8ab6b307_0_39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3" name="Google Shape;1153;g25d8ab6b307_0_39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7" name="Shape 1157"/>
        <p:cNvGrpSpPr/>
        <p:nvPr/>
      </p:nvGrpSpPr>
      <p:grpSpPr>
        <a:xfrm>
          <a:off x="0" y="0"/>
          <a:ext cx="0" cy="0"/>
          <a:chOff x="0" y="0"/>
          <a:chExt cx="0" cy="0"/>
        </a:xfrm>
      </p:grpSpPr>
      <p:sp>
        <p:nvSpPr>
          <p:cNvPr id="1158" name="Google Shape;1158;g25d8ab6b307_0_39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9" name="Google Shape;1159;g25d8ab6b307_0_39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2" name="Shape 1172"/>
        <p:cNvGrpSpPr/>
        <p:nvPr/>
      </p:nvGrpSpPr>
      <p:grpSpPr>
        <a:xfrm>
          <a:off x="0" y="0"/>
          <a:ext cx="0" cy="0"/>
          <a:chOff x="0" y="0"/>
          <a:chExt cx="0" cy="0"/>
        </a:xfrm>
      </p:grpSpPr>
      <p:sp>
        <p:nvSpPr>
          <p:cNvPr id="1173" name="Google Shape;1173;g25d8ab6b307_0_39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4" name="Google Shape;1174;g25d8ab6b307_0_39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8" name="Shape 1178"/>
        <p:cNvGrpSpPr/>
        <p:nvPr/>
      </p:nvGrpSpPr>
      <p:grpSpPr>
        <a:xfrm>
          <a:off x="0" y="0"/>
          <a:ext cx="0" cy="0"/>
          <a:chOff x="0" y="0"/>
          <a:chExt cx="0" cy="0"/>
        </a:xfrm>
      </p:grpSpPr>
      <p:sp>
        <p:nvSpPr>
          <p:cNvPr id="1179" name="Google Shape;1179;g25d8ab6b307_0_47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0" name="Google Shape;1180;g25d8ab6b307_0_47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Lesson Plan: </a:t>
            </a:r>
            <a:r>
              <a:rPr lang="en" u="sng">
                <a:solidFill>
                  <a:schemeClr val="hlink"/>
                </a:solidFill>
                <a:hlinkClick r:id="rId2"/>
              </a:rPr>
              <a:t>https://studio.code.org/s/csp8-2023/lessons/10</a:t>
            </a:r>
            <a:r>
              <a:rPr lang="en">
                <a:solidFill>
                  <a:schemeClr val="dk1"/>
                </a:solidFill>
              </a:rPr>
              <a:t> </a:t>
            </a: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5" name="Shape 1185"/>
        <p:cNvGrpSpPr/>
        <p:nvPr/>
      </p:nvGrpSpPr>
      <p:grpSpPr>
        <a:xfrm>
          <a:off x="0" y="0"/>
          <a:ext cx="0" cy="0"/>
          <a:chOff x="0" y="0"/>
          <a:chExt cx="0" cy="0"/>
        </a:xfrm>
      </p:grpSpPr>
      <p:sp>
        <p:nvSpPr>
          <p:cNvPr id="1186" name="Google Shape;1186;g25d8ab6b307_0_47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7" name="Google Shape;1187;g25d8ab6b307_0_47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9" name="Shape 1189"/>
        <p:cNvGrpSpPr/>
        <p:nvPr/>
      </p:nvGrpSpPr>
      <p:grpSpPr>
        <a:xfrm>
          <a:off x="0" y="0"/>
          <a:ext cx="0" cy="0"/>
          <a:chOff x="0" y="0"/>
          <a:chExt cx="0" cy="0"/>
        </a:xfrm>
      </p:grpSpPr>
      <p:sp>
        <p:nvSpPr>
          <p:cNvPr id="1190" name="Google Shape;1190;g25d8ab6b307_0_47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1" name="Google Shape;1191;g25d8ab6b307_0_47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5" name="Shape 1215"/>
        <p:cNvGrpSpPr/>
        <p:nvPr/>
      </p:nvGrpSpPr>
      <p:grpSpPr>
        <a:xfrm>
          <a:off x="0" y="0"/>
          <a:ext cx="0" cy="0"/>
          <a:chOff x="0" y="0"/>
          <a:chExt cx="0" cy="0"/>
        </a:xfrm>
      </p:grpSpPr>
      <p:sp>
        <p:nvSpPr>
          <p:cNvPr id="1216" name="Google Shape;1216;g25d8ab6b307_0_47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7" name="Google Shape;1217;g25d8ab6b307_0_47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9" name="Shape 1219"/>
        <p:cNvGrpSpPr/>
        <p:nvPr/>
      </p:nvGrpSpPr>
      <p:grpSpPr>
        <a:xfrm>
          <a:off x="0" y="0"/>
          <a:ext cx="0" cy="0"/>
          <a:chOff x="0" y="0"/>
          <a:chExt cx="0" cy="0"/>
        </a:xfrm>
      </p:grpSpPr>
      <p:sp>
        <p:nvSpPr>
          <p:cNvPr id="1220" name="Google Shape;1220;g25d8ab6b307_0_47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1" name="Google Shape;1221;g25d8ab6b307_0_47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25d8ab6b307_0_2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25d8ab6b307_0_2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8" name="Shape 1228"/>
        <p:cNvGrpSpPr/>
        <p:nvPr/>
      </p:nvGrpSpPr>
      <p:grpSpPr>
        <a:xfrm>
          <a:off x="0" y="0"/>
          <a:ext cx="0" cy="0"/>
          <a:chOff x="0" y="0"/>
          <a:chExt cx="0" cy="0"/>
        </a:xfrm>
      </p:grpSpPr>
      <p:sp>
        <p:nvSpPr>
          <p:cNvPr id="1229" name="Google Shape;1229;g25d8ab6b307_0_47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0" name="Google Shape;1230;g25d8ab6b307_0_47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2" name="Shape 1232"/>
        <p:cNvGrpSpPr/>
        <p:nvPr/>
      </p:nvGrpSpPr>
      <p:grpSpPr>
        <a:xfrm>
          <a:off x="0" y="0"/>
          <a:ext cx="0" cy="0"/>
          <a:chOff x="0" y="0"/>
          <a:chExt cx="0" cy="0"/>
        </a:xfrm>
      </p:grpSpPr>
      <p:sp>
        <p:nvSpPr>
          <p:cNvPr id="1233" name="Google Shape;1233;g25d8ab6b307_0_47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4" name="Google Shape;1234;g25d8ab6b307_0_47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2" name="Shape 1252"/>
        <p:cNvGrpSpPr/>
        <p:nvPr/>
      </p:nvGrpSpPr>
      <p:grpSpPr>
        <a:xfrm>
          <a:off x="0" y="0"/>
          <a:ext cx="0" cy="0"/>
          <a:chOff x="0" y="0"/>
          <a:chExt cx="0" cy="0"/>
        </a:xfrm>
      </p:grpSpPr>
      <p:sp>
        <p:nvSpPr>
          <p:cNvPr id="1253" name="Google Shape;1253;g25d8ab6b307_0_48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4" name="Google Shape;1254;g25d8ab6b307_0_48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9" name="Shape 1259"/>
        <p:cNvGrpSpPr/>
        <p:nvPr/>
      </p:nvGrpSpPr>
      <p:grpSpPr>
        <a:xfrm>
          <a:off x="0" y="0"/>
          <a:ext cx="0" cy="0"/>
          <a:chOff x="0" y="0"/>
          <a:chExt cx="0" cy="0"/>
        </a:xfrm>
      </p:grpSpPr>
      <p:sp>
        <p:nvSpPr>
          <p:cNvPr id="1260" name="Google Shape;1260;g25d8ab6b307_0_48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1" name="Google Shape;1261;g25d8ab6b307_0_48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3" name="Shape 1263"/>
        <p:cNvGrpSpPr/>
        <p:nvPr/>
      </p:nvGrpSpPr>
      <p:grpSpPr>
        <a:xfrm>
          <a:off x="0" y="0"/>
          <a:ext cx="0" cy="0"/>
          <a:chOff x="0" y="0"/>
          <a:chExt cx="0" cy="0"/>
        </a:xfrm>
      </p:grpSpPr>
      <p:sp>
        <p:nvSpPr>
          <p:cNvPr id="1264" name="Google Shape;1264;g25d8ab6b307_0_48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5" name="Google Shape;1265;g25d8ab6b307_0_48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9" name="Shape 1289"/>
        <p:cNvGrpSpPr/>
        <p:nvPr/>
      </p:nvGrpSpPr>
      <p:grpSpPr>
        <a:xfrm>
          <a:off x="0" y="0"/>
          <a:ext cx="0" cy="0"/>
          <a:chOff x="0" y="0"/>
          <a:chExt cx="0" cy="0"/>
        </a:xfrm>
      </p:grpSpPr>
      <p:sp>
        <p:nvSpPr>
          <p:cNvPr id="1290" name="Google Shape;1290;g25d8ab6b307_0_48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1" name="Google Shape;1291;g25d8ab6b307_0_48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3" name="Shape 1293"/>
        <p:cNvGrpSpPr/>
        <p:nvPr/>
      </p:nvGrpSpPr>
      <p:grpSpPr>
        <a:xfrm>
          <a:off x="0" y="0"/>
          <a:ext cx="0" cy="0"/>
          <a:chOff x="0" y="0"/>
          <a:chExt cx="0" cy="0"/>
        </a:xfrm>
      </p:grpSpPr>
      <p:sp>
        <p:nvSpPr>
          <p:cNvPr id="1294" name="Google Shape;1294;g25d8ab6b307_0_48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5" name="Google Shape;1295;g25d8ab6b307_0_48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0" name="Shape 1300"/>
        <p:cNvGrpSpPr/>
        <p:nvPr/>
      </p:nvGrpSpPr>
      <p:grpSpPr>
        <a:xfrm>
          <a:off x="0" y="0"/>
          <a:ext cx="0" cy="0"/>
          <a:chOff x="0" y="0"/>
          <a:chExt cx="0" cy="0"/>
        </a:xfrm>
      </p:grpSpPr>
      <p:sp>
        <p:nvSpPr>
          <p:cNvPr id="1301" name="Google Shape;1301;g25d8ab6b307_0_48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2" name="Google Shape;1302;g25d8ab6b307_0_48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7" name="Shape 1307"/>
        <p:cNvGrpSpPr/>
        <p:nvPr/>
      </p:nvGrpSpPr>
      <p:grpSpPr>
        <a:xfrm>
          <a:off x="0" y="0"/>
          <a:ext cx="0" cy="0"/>
          <a:chOff x="0" y="0"/>
          <a:chExt cx="0" cy="0"/>
        </a:xfrm>
      </p:grpSpPr>
      <p:sp>
        <p:nvSpPr>
          <p:cNvPr id="1308" name="Google Shape;1308;g25d8ab6b307_0_48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9" name="Google Shape;1309;g25d8ab6b307_0_48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1" name="Shape 1311"/>
        <p:cNvGrpSpPr/>
        <p:nvPr/>
      </p:nvGrpSpPr>
      <p:grpSpPr>
        <a:xfrm>
          <a:off x="0" y="0"/>
          <a:ext cx="0" cy="0"/>
          <a:chOff x="0" y="0"/>
          <a:chExt cx="0" cy="0"/>
        </a:xfrm>
      </p:grpSpPr>
      <p:sp>
        <p:nvSpPr>
          <p:cNvPr id="1312" name="Google Shape;1312;g25d8ab6b307_0_48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3" name="Google Shape;1313;g25d8ab6b307_0_48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25d8ab6b307_0_2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25d8ab6b307_0_2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8" name="Shape 1318"/>
        <p:cNvGrpSpPr/>
        <p:nvPr/>
      </p:nvGrpSpPr>
      <p:grpSpPr>
        <a:xfrm>
          <a:off x="0" y="0"/>
          <a:ext cx="0" cy="0"/>
          <a:chOff x="0" y="0"/>
          <a:chExt cx="0" cy="0"/>
        </a:xfrm>
      </p:grpSpPr>
      <p:sp>
        <p:nvSpPr>
          <p:cNvPr id="1319" name="Google Shape;1319;g25d8ab6b307_0_48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0" name="Google Shape;1320;g25d8ab6b307_0_48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5" name="Shape 1325"/>
        <p:cNvGrpSpPr/>
        <p:nvPr/>
      </p:nvGrpSpPr>
      <p:grpSpPr>
        <a:xfrm>
          <a:off x="0" y="0"/>
          <a:ext cx="0" cy="0"/>
          <a:chOff x="0" y="0"/>
          <a:chExt cx="0" cy="0"/>
        </a:xfrm>
      </p:grpSpPr>
      <p:sp>
        <p:nvSpPr>
          <p:cNvPr id="1326" name="Google Shape;1326;g25d8ab6b307_0_48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7" name="Google Shape;1327;g25d8ab6b307_0_48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9" name="Shape 1329"/>
        <p:cNvGrpSpPr/>
        <p:nvPr/>
      </p:nvGrpSpPr>
      <p:grpSpPr>
        <a:xfrm>
          <a:off x="0" y="0"/>
          <a:ext cx="0" cy="0"/>
          <a:chOff x="0" y="0"/>
          <a:chExt cx="0" cy="0"/>
        </a:xfrm>
      </p:grpSpPr>
      <p:sp>
        <p:nvSpPr>
          <p:cNvPr id="1330" name="Google Shape;1330;g25d8ab6b307_0_48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1" name="Google Shape;1331;g25d8ab6b307_0_48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5" name="Shape 1355"/>
        <p:cNvGrpSpPr/>
        <p:nvPr/>
      </p:nvGrpSpPr>
      <p:grpSpPr>
        <a:xfrm>
          <a:off x="0" y="0"/>
          <a:ext cx="0" cy="0"/>
          <a:chOff x="0" y="0"/>
          <a:chExt cx="0" cy="0"/>
        </a:xfrm>
      </p:grpSpPr>
      <p:sp>
        <p:nvSpPr>
          <p:cNvPr id="1356" name="Google Shape;1356;g25d8ab6b307_0_49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7" name="Google Shape;1357;g25d8ab6b307_0_49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9" name="Shape 1359"/>
        <p:cNvGrpSpPr/>
        <p:nvPr/>
      </p:nvGrpSpPr>
      <p:grpSpPr>
        <a:xfrm>
          <a:off x="0" y="0"/>
          <a:ext cx="0" cy="0"/>
          <a:chOff x="0" y="0"/>
          <a:chExt cx="0" cy="0"/>
        </a:xfrm>
      </p:grpSpPr>
      <p:sp>
        <p:nvSpPr>
          <p:cNvPr id="1360" name="Google Shape;1360;g25d8ab6b307_0_49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1" name="Google Shape;1361;g25d8ab6b307_0_49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6" name="Shape 1366"/>
        <p:cNvGrpSpPr/>
        <p:nvPr/>
      </p:nvGrpSpPr>
      <p:grpSpPr>
        <a:xfrm>
          <a:off x="0" y="0"/>
          <a:ext cx="0" cy="0"/>
          <a:chOff x="0" y="0"/>
          <a:chExt cx="0" cy="0"/>
        </a:xfrm>
      </p:grpSpPr>
      <p:sp>
        <p:nvSpPr>
          <p:cNvPr id="1367" name="Google Shape;1367;g25d8ab6b307_0_49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8" name="Google Shape;1368;g25d8ab6b307_0_49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3" name="Shape 1373"/>
        <p:cNvGrpSpPr/>
        <p:nvPr/>
      </p:nvGrpSpPr>
      <p:grpSpPr>
        <a:xfrm>
          <a:off x="0" y="0"/>
          <a:ext cx="0" cy="0"/>
          <a:chOff x="0" y="0"/>
          <a:chExt cx="0" cy="0"/>
        </a:xfrm>
      </p:grpSpPr>
      <p:sp>
        <p:nvSpPr>
          <p:cNvPr id="1374" name="Google Shape;1374;g25d8ab6b307_0_49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5" name="Google Shape;1375;g25d8ab6b307_0_49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7" name="Shape 1377"/>
        <p:cNvGrpSpPr/>
        <p:nvPr/>
      </p:nvGrpSpPr>
      <p:grpSpPr>
        <a:xfrm>
          <a:off x="0" y="0"/>
          <a:ext cx="0" cy="0"/>
          <a:chOff x="0" y="0"/>
          <a:chExt cx="0" cy="0"/>
        </a:xfrm>
      </p:grpSpPr>
      <p:sp>
        <p:nvSpPr>
          <p:cNvPr id="1378" name="Google Shape;1378;g25d8ab6b307_0_49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9" name="Google Shape;1379;g25d8ab6b307_0_49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4" name="Shape 1384"/>
        <p:cNvGrpSpPr/>
        <p:nvPr/>
      </p:nvGrpSpPr>
      <p:grpSpPr>
        <a:xfrm>
          <a:off x="0" y="0"/>
          <a:ext cx="0" cy="0"/>
          <a:chOff x="0" y="0"/>
          <a:chExt cx="0" cy="0"/>
        </a:xfrm>
      </p:grpSpPr>
      <p:sp>
        <p:nvSpPr>
          <p:cNvPr id="1385" name="Google Shape;1385;g25d8ab6b307_0_49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6" name="Google Shape;1386;g25d8ab6b307_0_49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7" name="Shape 1397"/>
        <p:cNvGrpSpPr/>
        <p:nvPr/>
      </p:nvGrpSpPr>
      <p:grpSpPr>
        <a:xfrm>
          <a:off x="0" y="0"/>
          <a:ext cx="0" cy="0"/>
          <a:chOff x="0" y="0"/>
          <a:chExt cx="0" cy="0"/>
        </a:xfrm>
      </p:grpSpPr>
      <p:sp>
        <p:nvSpPr>
          <p:cNvPr id="1398" name="Google Shape;1398;g25d8ab6b307_0_49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9" name="Google Shape;1399;g25d8ab6b307_0_49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25d8ab6b307_0_2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25d8ab6b307_0_2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2" name="Shape 1412"/>
        <p:cNvGrpSpPr/>
        <p:nvPr/>
      </p:nvGrpSpPr>
      <p:grpSpPr>
        <a:xfrm>
          <a:off x="0" y="0"/>
          <a:ext cx="0" cy="0"/>
          <a:chOff x="0" y="0"/>
          <a:chExt cx="0" cy="0"/>
        </a:xfrm>
      </p:grpSpPr>
      <p:sp>
        <p:nvSpPr>
          <p:cNvPr id="1413" name="Google Shape;1413;g7c1abf70c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4" name="Google Shape;1414;g7c1abf70c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7" name="Shape 1417"/>
        <p:cNvGrpSpPr/>
        <p:nvPr/>
      </p:nvGrpSpPr>
      <p:grpSpPr>
        <a:xfrm>
          <a:off x="0" y="0"/>
          <a:ext cx="0" cy="0"/>
          <a:chOff x="0" y="0"/>
          <a:chExt cx="0" cy="0"/>
        </a:xfrm>
      </p:grpSpPr>
      <p:sp>
        <p:nvSpPr>
          <p:cNvPr id="1418" name="Google Shape;1418;g7c1abf70cc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9" name="Google Shape;1419;g7c1abf70cc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1" name="Shape 1421"/>
        <p:cNvGrpSpPr/>
        <p:nvPr/>
      </p:nvGrpSpPr>
      <p:grpSpPr>
        <a:xfrm>
          <a:off x="0" y="0"/>
          <a:ext cx="0" cy="0"/>
          <a:chOff x="0" y="0"/>
          <a:chExt cx="0" cy="0"/>
        </a:xfrm>
      </p:grpSpPr>
      <p:sp>
        <p:nvSpPr>
          <p:cNvPr id="1422" name="Google Shape;1422;g7c1abf70cc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3" name="Google Shape;1423;g7c1abf70cc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25d8ab6b307_0_2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25d8ab6b307_0_2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25d8ab6b307_0_4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25d8ab6b307_0_4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Lesson Plan: </a:t>
            </a:r>
            <a:r>
              <a:rPr lang="en" u="sng">
                <a:solidFill>
                  <a:schemeClr val="hlink"/>
                </a:solidFill>
                <a:hlinkClick r:id="rId2"/>
              </a:rPr>
              <a:t>https://studio.code.org/s/csp8-2023/lessons/1</a:t>
            </a:r>
            <a:r>
              <a:rPr lang="en">
                <a:solidFill>
                  <a:schemeClr val="dk1"/>
                </a:solidFill>
              </a:rPr>
              <a:t>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25d8ab6b307_0_4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25d8ab6b307_0_4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25d8ab6b307_0_4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25d8ab6b307_0_4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25d8ab6b307_0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25d8ab6b307_0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Lesson Plan: </a:t>
            </a:r>
            <a:r>
              <a:rPr lang="en" u="sng">
                <a:solidFill>
                  <a:schemeClr val="hlink"/>
                </a:solidFill>
                <a:hlinkClick r:id="rId2"/>
              </a:rPr>
              <a:t>https://studio.code.org/s/csp8-2023/lessons/1</a:t>
            </a:r>
            <a:r>
              <a:rPr lang="en">
                <a:solidFill>
                  <a:schemeClr val="dk1"/>
                </a:solidFill>
              </a:rPr>
              <a:t>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25d8ab6b307_0_5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25d8ab6b307_0_5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25d8ab6b307_0_5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25d8ab6b307_0_5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25d8ab6b307_0_5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9" name="Google Shape;399;g25d8ab6b307_0_5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25d8ab6b307_0_5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7" name="Google Shape;407;g25d8ab6b307_0_5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25d8ab6b307_0_5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25d8ab6b307_0_5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g25d8ab6b307_0_5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7" name="Google Shape;417;g25d8ab6b307_0_5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25d8ab6b307_0_16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3" name="Google Shape;423;g25d8ab6b307_0_16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Lesson Plan: </a:t>
            </a:r>
            <a:r>
              <a:rPr lang="en" u="sng">
                <a:solidFill>
                  <a:schemeClr val="hlink"/>
                </a:solidFill>
                <a:hlinkClick r:id="rId2"/>
              </a:rPr>
              <a:t>https://studio.code.org/s/csp8-2023/lessons/2</a:t>
            </a:r>
            <a:r>
              <a:rPr lang="en">
                <a:solidFill>
                  <a:schemeClr val="dk1"/>
                </a:solidFill>
              </a:rPr>
              <a:t>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25d8ab6b307_0_17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0" name="Google Shape;430;g25d8ab6b307_0_17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g25d8ab6b307_0_17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4" name="Google Shape;434;g25d8ab6b307_0_17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g25d8ab6b307_0_17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1" name="Google Shape;441;g25d8ab6b307_0_17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25d8ab6b307_0_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25d8ab6b307_0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g25d8ab6b307_0_17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5" name="Google Shape;445;g25d8ab6b307_0_17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g25d8ab6b307_0_17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1" name="Google Shape;451;g25d8ab6b307_0_17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g25d8ab6b307_0_17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8" name="Google Shape;458;g25d8ab6b307_0_17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g25d8ab6b307_0_17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2" name="Google Shape;462;g25d8ab6b307_0_17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g25d8ab6b307_0_17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5" name="Google Shape;475;g25d8ab6b307_0_17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g25d8ab6b307_0_19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1" name="Google Shape;481;g25d8ab6b307_0_19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Lesson Plan: </a:t>
            </a:r>
            <a:r>
              <a:rPr lang="en" u="sng">
                <a:solidFill>
                  <a:schemeClr val="hlink"/>
                </a:solidFill>
                <a:hlinkClick r:id="rId2"/>
              </a:rPr>
              <a:t>https://studio.code.org/s/csp8-2023/lessons/3</a:t>
            </a:r>
            <a:r>
              <a:rPr lang="en">
                <a:solidFill>
                  <a:schemeClr val="dk1"/>
                </a:solidFill>
              </a:rPr>
              <a:t>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g25d8ab6b307_0_19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8" name="Google Shape;488;g25d8ab6b307_0_19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g25d8ab6b307_0_19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4" name="Google Shape;494;g25d8ab6b307_0_19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g25d8ab6b307_0_19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8" name="Google Shape;498;g25d8ab6b307_0_19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 name="Shape 502"/>
        <p:cNvGrpSpPr/>
        <p:nvPr/>
      </p:nvGrpSpPr>
      <p:grpSpPr>
        <a:xfrm>
          <a:off x="0" y="0"/>
          <a:ext cx="0" cy="0"/>
          <a:chOff x="0" y="0"/>
          <a:chExt cx="0" cy="0"/>
        </a:xfrm>
      </p:grpSpPr>
      <p:sp>
        <p:nvSpPr>
          <p:cNvPr id="503" name="Google Shape;503;g25d8ab6b307_0_19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4" name="Google Shape;504;g25d8ab6b307_0_19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25d8ab6b307_0_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25d8ab6b307_0_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g25d8ab6b307_0_19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0" name="Google Shape;510;g25d8ab6b307_0_19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g25d8ab6b307_0_19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6" name="Google Shape;516;g25d8ab6b307_0_19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g25d8ab6b307_0_19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2" name="Google Shape;522;g25d8ab6b307_0_19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 name="Shape 526"/>
        <p:cNvGrpSpPr/>
        <p:nvPr/>
      </p:nvGrpSpPr>
      <p:grpSpPr>
        <a:xfrm>
          <a:off x="0" y="0"/>
          <a:ext cx="0" cy="0"/>
          <a:chOff x="0" y="0"/>
          <a:chExt cx="0" cy="0"/>
        </a:xfrm>
      </p:grpSpPr>
      <p:sp>
        <p:nvSpPr>
          <p:cNvPr id="527" name="Google Shape;527;g25d8ab6b307_0_19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8" name="Google Shape;528;g25d8ab6b307_0_19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 name="Shape 532"/>
        <p:cNvGrpSpPr/>
        <p:nvPr/>
      </p:nvGrpSpPr>
      <p:grpSpPr>
        <a:xfrm>
          <a:off x="0" y="0"/>
          <a:ext cx="0" cy="0"/>
          <a:chOff x="0" y="0"/>
          <a:chExt cx="0" cy="0"/>
        </a:xfrm>
      </p:grpSpPr>
      <p:sp>
        <p:nvSpPr>
          <p:cNvPr id="533" name="Google Shape;533;g25d8ab6b307_0_19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4" name="Google Shape;534;g25d8ab6b307_0_19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 name="Shape 539"/>
        <p:cNvGrpSpPr/>
        <p:nvPr/>
      </p:nvGrpSpPr>
      <p:grpSpPr>
        <a:xfrm>
          <a:off x="0" y="0"/>
          <a:ext cx="0" cy="0"/>
          <a:chOff x="0" y="0"/>
          <a:chExt cx="0" cy="0"/>
        </a:xfrm>
      </p:grpSpPr>
      <p:sp>
        <p:nvSpPr>
          <p:cNvPr id="540" name="Google Shape;540;g25d8ab6b307_0_19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1" name="Google Shape;541;g25d8ab6b307_0_19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 name="Shape 543"/>
        <p:cNvGrpSpPr/>
        <p:nvPr/>
      </p:nvGrpSpPr>
      <p:grpSpPr>
        <a:xfrm>
          <a:off x="0" y="0"/>
          <a:ext cx="0" cy="0"/>
          <a:chOff x="0" y="0"/>
          <a:chExt cx="0" cy="0"/>
        </a:xfrm>
      </p:grpSpPr>
      <p:sp>
        <p:nvSpPr>
          <p:cNvPr id="544" name="Google Shape;544;g25d8ab6b307_0_19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5" name="Google Shape;545;g25d8ab6b307_0_19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5" name="Shape 555"/>
        <p:cNvGrpSpPr/>
        <p:nvPr/>
      </p:nvGrpSpPr>
      <p:grpSpPr>
        <a:xfrm>
          <a:off x="0" y="0"/>
          <a:ext cx="0" cy="0"/>
          <a:chOff x="0" y="0"/>
          <a:chExt cx="0" cy="0"/>
        </a:xfrm>
      </p:grpSpPr>
      <p:sp>
        <p:nvSpPr>
          <p:cNvPr id="556" name="Google Shape;556;g25d8ab6b307_0_19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7" name="Google Shape;557;g25d8ab6b307_0_19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 name="Shape 561"/>
        <p:cNvGrpSpPr/>
        <p:nvPr/>
      </p:nvGrpSpPr>
      <p:grpSpPr>
        <a:xfrm>
          <a:off x="0" y="0"/>
          <a:ext cx="0" cy="0"/>
          <a:chOff x="0" y="0"/>
          <a:chExt cx="0" cy="0"/>
        </a:xfrm>
      </p:grpSpPr>
      <p:sp>
        <p:nvSpPr>
          <p:cNvPr id="562" name="Google Shape;562;g25d8ab6b307_0_2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3" name="Google Shape;563;g25d8ab6b307_0_2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Lesson Plan: </a:t>
            </a:r>
            <a:r>
              <a:rPr lang="en" u="sng">
                <a:solidFill>
                  <a:schemeClr val="hlink"/>
                </a:solidFill>
                <a:hlinkClick r:id="rId2"/>
              </a:rPr>
              <a:t>https://studio.code.org/s/csp8-2023/lessons/4</a:t>
            </a:r>
            <a:r>
              <a:rPr lang="en">
                <a:solidFill>
                  <a:schemeClr val="dk1"/>
                </a:solidFill>
              </a:rPr>
              <a:t>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8" name="Shape 568"/>
        <p:cNvGrpSpPr/>
        <p:nvPr/>
      </p:nvGrpSpPr>
      <p:grpSpPr>
        <a:xfrm>
          <a:off x="0" y="0"/>
          <a:ext cx="0" cy="0"/>
          <a:chOff x="0" y="0"/>
          <a:chExt cx="0" cy="0"/>
        </a:xfrm>
      </p:grpSpPr>
      <p:sp>
        <p:nvSpPr>
          <p:cNvPr id="569" name="Google Shape;569;g25d8ab6b307_0_2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0" name="Google Shape;570;g25d8ab6b307_0_2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25d8ab6b307_0_1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25d8ab6b307_0_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2" name="Shape 572"/>
        <p:cNvGrpSpPr/>
        <p:nvPr/>
      </p:nvGrpSpPr>
      <p:grpSpPr>
        <a:xfrm>
          <a:off x="0" y="0"/>
          <a:ext cx="0" cy="0"/>
          <a:chOff x="0" y="0"/>
          <a:chExt cx="0" cy="0"/>
        </a:xfrm>
      </p:grpSpPr>
      <p:sp>
        <p:nvSpPr>
          <p:cNvPr id="573" name="Google Shape;573;g25d8ab6b307_0_2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4" name="Google Shape;574;g25d8ab6b307_0_2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8" name="Shape 598"/>
        <p:cNvGrpSpPr/>
        <p:nvPr/>
      </p:nvGrpSpPr>
      <p:grpSpPr>
        <a:xfrm>
          <a:off x="0" y="0"/>
          <a:ext cx="0" cy="0"/>
          <a:chOff x="0" y="0"/>
          <a:chExt cx="0" cy="0"/>
        </a:xfrm>
      </p:grpSpPr>
      <p:sp>
        <p:nvSpPr>
          <p:cNvPr id="599" name="Google Shape;599;g25d8ab6b307_0_21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0" name="Google Shape;600;g25d8ab6b307_0_2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5" name="Shape 605"/>
        <p:cNvGrpSpPr/>
        <p:nvPr/>
      </p:nvGrpSpPr>
      <p:grpSpPr>
        <a:xfrm>
          <a:off x="0" y="0"/>
          <a:ext cx="0" cy="0"/>
          <a:chOff x="0" y="0"/>
          <a:chExt cx="0" cy="0"/>
        </a:xfrm>
      </p:grpSpPr>
      <p:sp>
        <p:nvSpPr>
          <p:cNvPr id="606" name="Google Shape;606;g25d8ab6b307_0_2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7" name="Google Shape;607;g25d8ab6b307_0_22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2" name="Shape 612"/>
        <p:cNvGrpSpPr/>
        <p:nvPr/>
      </p:nvGrpSpPr>
      <p:grpSpPr>
        <a:xfrm>
          <a:off x="0" y="0"/>
          <a:ext cx="0" cy="0"/>
          <a:chOff x="0" y="0"/>
          <a:chExt cx="0" cy="0"/>
        </a:xfrm>
      </p:grpSpPr>
      <p:sp>
        <p:nvSpPr>
          <p:cNvPr id="613" name="Google Shape;613;g25d8ab6b307_0_2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4" name="Google Shape;614;g25d8ab6b307_0_2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6" name="Shape 616"/>
        <p:cNvGrpSpPr/>
        <p:nvPr/>
      </p:nvGrpSpPr>
      <p:grpSpPr>
        <a:xfrm>
          <a:off x="0" y="0"/>
          <a:ext cx="0" cy="0"/>
          <a:chOff x="0" y="0"/>
          <a:chExt cx="0" cy="0"/>
        </a:xfrm>
      </p:grpSpPr>
      <p:sp>
        <p:nvSpPr>
          <p:cNvPr id="617" name="Google Shape;617;g25d8ab6b307_0_22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8" name="Google Shape;618;g25d8ab6b307_0_22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5" name="Shape 625"/>
        <p:cNvGrpSpPr/>
        <p:nvPr/>
      </p:nvGrpSpPr>
      <p:grpSpPr>
        <a:xfrm>
          <a:off x="0" y="0"/>
          <a:ext cx="0" cy="0"/>
          <a:chOff x="0" y="0"/>
          <a:chExt cx="0" cy="0"/>
        </a:xfrm>
      </p:grpSpPr>
      <p:sp>
        <p:nvSpPr>
          <p:cNvPr id="626" name="Google Shape;626;g25d8ab6b307_0_22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7" name="Google Shape;627;g25d8ab6b307_0_22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5" name="Shape 635"/>
        <p:cNvGrpSpPr/>
        <p:nvPr/>
      </p:nvGrpSpPr>
      <p:grpSpPr>
        <a:xfrm>
          <a:off x="0" y="0"/>
          <a:ext cx="0" cy="0"/>
          <a:chOff x="0" y="0"/>
          <a:chExt cx="0" cy="0"/>
        </a:xfrm>
      </p:grpSpPr>
      <p:sp>
        <p:nvSpPr>
          <p:cNvPr id="636" name="Google Shape;636;g25d8ab6b307_0_22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7" name="Google Shape;637;g25d8ab6b307_0_22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3" name="Shape 643"/>
        <p:cNvGrpSpPr/>
        <p:nvPr/>
      </p:nvGrpSpPr>
      <p:grpSpPr>
        <a:xfrm>
          <a:off x="0" y="0"/>
          <a:ext cx="0" cy="0"/>
          <a:chOff x="0" y="0"/>
          <a:chExt cx="0" cy="0"/>
        </a:xfrm>
      </p:grpSpPr>
      <p:sp>
        <p:nvSpPr>
          <p:cNvPr id="644" name="Google Shape;644;g25d8ab6b307_0_22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5" name="Google Shape;645;g25d8ab6b307_0_22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7" name="Shape 647"/>
        <p:cNvGrpSpPr/>
        <p:nvPr/>
      </p:nvGrpSpPr>
      <p:grpSpPr>
        <a:xfrm>
          <a:off x="0" y="0"/>
          <a:ext cx="0" cy="0"/>
          <a:chOff x="0" y="0"/>
          <a:chExt cx="0" cy="0"/>
        </a:xfrm>
      </p:grpSpPr>
      <p:sp>
        <p:nvSpPr>
          <p:cNvPr id="648" name="Google Shape;648;g25d8ab6b307_0_24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9" name="Google Shape;649;g25d8ab6b307_0_24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Lesson Plan: </a:t>
            </a:r>
            <a:r>
              <a:rPr lang="en" u="sng">
                <a:solidFill>
                  <a:schemeClr val="hlink"/>
                </a:solidFill>
                <a:hlinkClick r:id="rId2"/>
              </a:rPr>
              <a:t>https://studio.code.org/s/csp8-2023/lessons/5</a:t>
            </a:r>
            <a:r>
              <a:rPr lang="en">
                <a:solidFill>
                  <a:schemeClr val="dk1"/>
                </a:solidFill>
              </a:rPr>
              <a:t>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4" name="Shape 654"/>
        <p:cNvGrpSpPr/>
        <p:nvPr/>
      </p:nvGrpSpPr>
      <p:grpSpPr>
        <a:xfrm>
          <a:off x="0" y="0"/>
          <a:ext cx="0" cy="0"/>
          <a:chOff x="0" y="0"/>
          <a:chExt cx="0" cy="0"/>
        </a:xfrm>
      </p:grpSpPr>
      <p:sp>
        <p:nvSpPr>
          <p:cNvPr id="655" name="Google Shape;655;g25d8ab6b307_0_24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6" name="Google Shape;656;g25d8ab6b307_0_24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25d8ab6b307_0_2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25d8ab6b307_0_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8" name="Shape 658"/>
        <p:cNvGrpSpPr/>
        <p:nvPr/>
      </p:nvGrpSpPr>
      <p:grpSpPr>
        <a:xfrm>
          <a:off x="0" y="0"/>
          <a:ext cx="0" cy="0"/>
          <a:chOff x="0" y="0"/>
          <a:chExt cx="0" cy="0"/>
        </a:xfrm>
      </p:grpSpPr>
      <p:sp>
        <p:nvSpPr>
          <p:cNvPr id="659" name="Google Shape;659;g25d8ab6b307_0_24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0" name="Google Shape;660;g25d8ab6b307_0_24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4" name="Shape 664"/>
        <p:cNvGrpSpPr/>
        <p:nvPr/>
      </p:nvGrpSpPr>
      <p:grpSpPr>
        <a:xfrm>
          <a:off x="0" y="0"/>
          <a:ext cx="0" cy="0"/>
          <a:chOff x="0" y="0"/>
          <a:chExt cx="0" cy="0"/>
        </a:xfrm>
      </p:grpSpPr>
      <p:sp>
        <p:nvSpPr>
          <p:cNvPr id="665" name="Google Shape;665;g25d8ab6b307_0_24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6" name="Google Shape;666;g25d8ab6b307_0_24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8" name="Shape 668"/>
        <p:cNvGrpSpPr/>
        <p:nvPr/>
      </p:nvGrpSpPr>
      <p:grpSpPr>
        <a:xfrm>
          <a:off x="0" y="0"/>
          <a:ext cx="0" cy="0"/>
          <a:chOff x="0" y="0"/>
          <a:chExt cx="0" cy="0"/>
        </a:xfrm>
      </p:grpSpPr>
      <p:sp>
        <p:nvSpPr>
          <p:cNvPr id="669" name="Google Shape;669;g25d8ab6b307_0_24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0" name="Google Shape;670;g25d8ab6b307_0_24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6" name="Shape 676"/>
        <p:cNvGrpSpPr/>
        <p:nvPr/>
      </p:nvGrpSpPr>
      <p:grpSpPr>
        <a:xfrm>
          <a:off x="0" y="0"/>
          <a:ext cx="0" cy="0"/>
          <a:chOff x="0" y="0"/>
          <a:chExt cx="0" cy="0"/>
        </a:xfrm>
      </p:grpSpPr>
      <p:sp>
        <p:nvSpPr>
          <p:cNvPr id="677" name="Google Shape;677;g25d8ab6b307_0_24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8" name="Google Shape;678;g25d8ab6b307_0_24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4" name="Shape 684"/>
        <p:cNvGrpSpPr/>
        <p:nvPr/>
      </p:nvGrpSpPr>
      <p:grpSpPr>
        <a:xfrm>
          <a:off x="0" y="0"/>
          <a:ext cx="0" cy="0"/>
          <a:chOff x="0" y="0"/>
          <a:chExt cx="0" cy="0"/>
        </a:xfrm>
      </p:grpSpPr>
      <p:sp>
        <p:nvSpPr>
          <p:cNvPr id="685" name="Google Shape;685;g25d8ab6b307_0_24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6" name="Google Shape;686;g25d8ab6b307_0_24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2" name="Shape 692"/>
        <p:cNvGrpSpPr/>
        <p:nvPr/>
      </p:nvGrpSpPr>
      <p:grpSpPr>
        <a:xfrm>
          <a:off x="0" y="0"/>
          <a:ext cx="0" cy="0"/>
          <a:chOff x="0" y="0"/>
          <a:chExt cx="0" cy="0"/>
        </a:xfrm>
      </p:grpSpPr>
      <p:sp>
        <p:nvSpPr>
          <p:cNvPr id="693" name="Google Shape;693;g25d8ab6b307_0_24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4" name="Google Shape;694;g25d8ab6b307_0_24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6" name="Shape 696"/>
        <p:cNvGrpSpPr/>
        <p:nvPr/>
      </p:nvGrpSpPr>
      <p:grpSpPr>
        <a:xfrm>
          <a:off x="0" y="0"/>
          <a:ext cx="0" cy="0"/>
          <a:chOff x="0" y="0"/>
          <a:chExt cx="0" cy="0"/>
        </a:xfrm>
      </p:grpSpPr>
      <p:sp>
        <p:nvSpPr>
          <p:cNvPr id="697" name="Google Shape;697;g25d8ab6b307_0_24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8" name="Google Shape;698;g25d8ab6b307_0_24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6" name="Shape 716"/>
        <p:cNvGrpSpPr/>
        <p:nvPr/>
      </p:nvGrpSpPr>
      <p:grpSpPr>
        <a:xfrm>
          <a:off x="0" y="0"/>
          <a:ext cx="0" cy="0"/>
          <a:chOff x="0" y="0"/>
          <a:chExt cx="0" cy="0"/>
        </a:xfrm>
      </p:grpSpPr>
      <p:sp>
        <p:nvSpPr>
          <p:cNvPr id="717" name="Google Shape;717;g25d8ab6b307_0_25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8" name="Google Shape;718;g25d8ab6b307_0_25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2" name="Shape 722"/>
        <p:cNvGrpSpPr/>
        <p:nvPr/>
      </p:nvGrpSpPr>
      <p:grpSpPr>
        <a:xfrm>
          <a:off x="0" y="0"/>
          <a:ext cx="0" cy="0"/>
          <a:chOff x="0" y="0"/>
          <a:chExt cx="0" cy="0"/>
        </a:xfrm>
      </p:grpSpPr>
      <p:sp>
        <p:nvSpPr>
          <p:cNvPr id="723" name="Google Shape;723;g25d8ab6b307_0_27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4" name="Google Shape;724;g25d8ab6b307_0_27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Lesson Plan: </a:t>
            </a:r>
            <a:r>
              <a:rPr lang="en" u="sng">
                <a:solidFill>
                  <a:schemeClr val="hlink"/>
                </a:solidFill>
                <a:hlinkClick r:id="rId2"/>
              </a:rPr>
              <a:t>https://studio.code.org/s/csp8-2023/lessons/6</a:t>
            </a:r>
            <a:r>
              <a:rPr lang="en">
                <a:solidFill>
                  <a:schemeClr val="dk1"/>
                </a:solidFill>
              </a:rPr>
              <a:t>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9" name="Shape 729"/>
        <p:cNvGrpSpPr/>
        <p:nvPr/>
      </p:nvGrpSpPr>
      <p:grpSpPr>
        <a:xfrm>
          <a:off x="0" y="0"/>
          <a:ext cx="0" cy="0"/>
          <a:chOff x="0" y="0"/>
          <a:chExt cx="0" cy="0"/>
        </a:xfrm>
      </p:grpSpPr>
      <p:sp>
        <p:nvSpPr>
          <p:cNvPr id="730" name="Google Shape;730;g25d8ab6b307_0_27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1" name="Google Shape;731;g25d8ab6b307_0_27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25d8ab6b307_0_2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25d8ab6b307_0_2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3" name="Shape 733"/>
        <p:cNvGrpSpPr/>
        <p:nvPr/>
      </p:nvGrpSpPr>
      <p:grpSpPr>
        <a:xfrm>
          <a:off x="0" y="0"/>
          <a:ext cx="0" cy="0"/>
          <a:chOff x="0" y="0"/>
          <a:chExt cx="0" cy="0"/>
        </a:xfrm>
      </p:grpSpPr>
      <p:sp>
        <p:nvSpPr>
          <p:cNvPr id="734" name="Google Shape;734;g25d8ab6b307_0_27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5" name="Google Shape;735;g25d8ab6b307_0_27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9" name="Shape 739"/>
        <p:cNvGrpSpPr/>
        <p:nvPr/>
      </p:nvGrpSpPr>
      <p:grpSpPr>
        <a:xfrm>
          <a:off x="0" y="0"/>
          <a:ext cx="0" cy="0"/>
          <a:chOff x="0" y="0"/>
          <a:chExt cx="0" cy="0"/>
        </a:xfrm>
      </p:grpSpPr>
      <p:sp>
        <p:nvSpPr>
          <p:cNvPr id="740" name="Google Shape;740;g25d8ab6b307_0_27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1" name="Google Shape;741;g25d8ab6b307_0_27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3" name="Shape 743"/>
        <p:cNvGrpSpPr/>
        <p:nvPr/>
      </p:nvGrpSpPr>
      <p:grpSpPr>
        <a:xfrm>
          <a:off x="0" y="0"/>
          <a:ext cx="0" cy="0"/>
          <a:chOff x="0" y="0"/>
          <a:chExt cx="0" cy="0"/>
        </a:xfrm>
      </p:grpSpPr>
      <p:sp>
        <p:nvSpPr>
          <p:cNvPr id="744" name="Google Shape;744;g25d8ab6b307_0_27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5" name="Google Shape;745;g25d8ab6b307_0_27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4" name="Shape 754"/>
        <p:cNvGrpSpPr/>
        <p:nvPr/>
      </p:nvGrpSpPr>
      <p:grpSpPr>
        <a:xfrm>
          <a:off x="0" y="0"/>
          <a:ext cx="0" cy="0"/>
          <a:chOff x="0" y="0"/>
          <a:chExt cx="0" cy="0"/>
        </a:xfrm>
      </p:grpSpPr>
      <p:sp>
        <p:nvSpPr>
          <p:cNvPr id="755" name="Google Shape;755;g25d8ab6b307_0_27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6" name="Google Shape;756;g25d8ab6b307_0_27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5" name="Shape 765"/>
        <p:cNvGrpSpPr/>
        <p:nvPr/>
      </p:nvGrpSpPr>
      <p:grpSpPr>
        <a:xfrm>
          <a:off x="0" y="0"/>
          <a:ext cx="0" cy="0"/>
          <a:chOff x="0" y="0"/>
          <a:chExt cx="0" cy="0"/>
        </a:xfrm>
      </p:grpSpPr>
      <p:sp>
        <p:nvSpPr>
          <p:cNvPr id="766" name="Google Shape;766;g25d8ab6b307_0_27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7" name="Google Shape;767;g25d8ab6b307_0_27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1" name="Shape 771"/>
        <p:cNvGrpSpPr/>
        <p:nvPr/>
      </p:nvGrpSpPr>
      <p:grpSpPr>
        <a:xfrm>
          <a:off x="0" y="0"/>
          <a:ext cx="0" cy="0"/>
          <a:chOff x="0" y="0"/>
          <a:chExt cx="0" cy="0"/>
        </a:xfrm>
      </p:grpSpPr>
      <p:sp>
        <p:nvSpPr>
          <p:cNvPr id="772" name="Google Shape;772;g25d8ab6b307_0_27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3" name="Google Shape;773;g25d8ab6b307_0_27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7" name="Shape 777"/>
        <p:cNvGrpSpPr/>
        <p:nvPr/>
      </p:nvGrpSpPr>
      <p:grpSpPr>
        <a:xfrm>
          <a:off x="0" y="0"/>
          <a:ext cx="0" cy="0"/>
          <a:chOff x="0" y="0"/>
          <a:chExt cx="0" cy="0"/>
        </a:xfrm>
      </p:grpSpPr>
      <p:sp>
        <p:nvSpPr>
          <p:cNvPr id="778" name="Google Shape;778;g25d8ab6b307_0_27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9" name="Google Shape;779;g25d8ab6b307_0_27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3" name="Shape 783"/>
        <p:cNvGrpSpPr/>
        <p:nvPr/>
      </p:nvGrpSpPr>
      <p:grpSpPr>
        <a:xfrm>
          <a:off x="0" y="0"/>
          <a:ext cx="0" cy="0"/>
          <a:chOff x="0" y="0"/>
          <a:chExt cx="0" cy="0"/>
        </a:xfrm>
      </p:grpSpPr>
      <p:sp>
        <p:nvSpPr>
          <p:cNvPr id="784" name="Google Shape;784;g25d8ab6b307_0_27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5" name="Google Shape;785;g25d8ab6b307_0_27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9" name="Shape 789"/>
        <p:cNvGrpSpPr/>
        <p:nvPr/>
      </p:nvGrpSpPr>
      <p:grpSpPr>
        <a:xfrm>
          <a:off x="0" y="0"/>
          <a:ext cx="0" cy="0"/>
          <a:chOff x="0" y="0"/>
          <a:chExt cx="0" cy="0"/>
        </a:xfrm>
      </p:grpSpPr>
      <p:sp>
        <p:nvSpPr>
          <p:cNvPr id="790" name="Google Shape;790;g25d8ab6b307_0_2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1" name="Google Shape;791;g25d8ab6b307_0_2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3" name="Shape 793"/>
        <p:cNvGrpSpPr/>
        <p:nvPr/>
      </p:nvGrpSpPr>
      <p:grpSpPr>
        <a:xfrm>
          <a:off x="0" y="0"/>
          <a:ext cx="0" cy="0"/>
          <a:chOff x="0" y="0"/>
          <a:chExt cx="0" cy="0"/>
        </a:xfrm>
      </p:grpSpPr>
      <p:sp>
        <p:nvSpPr>
          <p:cNvPr id="794" name="Google Shape;794;g25d8ab6b307_0_27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5" name="Google Shape;795;g25d8ab6b307_0_27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25d8ab6b307_0_2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25d8ab6b307_0_2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0" name="Shape 800"/>
        <p:cNvGrpSpPr/>
        <p:nvPr/>
      </p:nvGrpSpPr>
      <p:grpSpPr>
        <a:xfrm>
          <a:off x="0" y="0"/>
          <a:ext cx="0" cy="0"/>
          <a:chOff x="0" y="0"/>
          <a:chExt cx="0" cy="0"/>
        </a:xfrm>
      </p:grpSpPr>
      <p:sp>
        <p:nvSpPr>
          <p:cNvPr id="801" name="Google Shape;801;g25d8ab6b307_0_30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2" name="Google Shape;802;g25d8ab6b307_0_30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Lesson Plan: </a:t>
            </a:r>
            <a:r>
              <a:rPr lang="en" u="sng">
                <a:solidFill>
                  <a:schemeClr val="hlink"/>
                </a:solidFill>
                <a:hlinkClick r:id="rId2"/>
              </a:rPr>
              <a:t>https://studio.code.org/s/csp8-2023/lessons/7</a:t>
            </a:r>
            <a:r>
              <a:rPr lang="en">
                <a:solidFill>
                  <a:schemeClr val="dk1"/>
                </a:solidFill>
              </a:rPr>
              <a:t>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7" name="Shape 807"/>
        <p:cNvGrpSpPr/>
        <p:nvPr/>
      </p:nvGrpSpPr>
      <p:grpSpPr>
        <a:xfrm>
          <a:off x="0" y="0"/>
          <a:ext cx="0" cy="0"/>
          <a:chOff x="0" y="0"/>
          <a:chExt cx="0" cy="0"/>
        </a:xfrm>
      </p:grpSpPr>
      <p:sp>
        <p:nvSpPr>
          <p:cNvPr id="808" name="Google Shape;808;g25d8ab6b307_0_30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9" name="Google Shape;809;g25d8ab6b307_0_30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1" name="Shape 811"/>
        <p:cNvGrpSpPr/>
        <p:nvPr/>
      </p:nvGrpSpPr>
      <p:grpSpPr>
        <a:xfrm>
          <a:off x="0" y="0"/>
          <a:ext cx="0" cy="0"/>
          <a:chOff x="0" y="0"/>
          <a:chExt cx="0" cy="0"/>
        </a:xfrm>
      </p:grpSpPr>
      <p:sp>
        <p:nvSpPr>
          <p:cNvPr id="812" name="Google Shape;812;g25d8ab6b307_0_30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3" name="Google Shape;813;g25d8ab6b307_0_30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7" name="Shape 837"/>
        <p:cNvGrpSpPr/>
        <p:nvPr/>
      </p:nvGrpSpPr>
      <p:grpSpPr>
        <a:xfrm>
          <a:off x="0" y="0"/>
          <a:ext cx="0" cy="0"/>
          <a:chOff x="0" y="0"/>
          <a:chExt cx="0" cy="0"/>
        </a:xfrm>
      </p:grpSpPr>
      <p:sp>
        <p:nvSpPr>
          <p:cNvPr id="838" name="Google Shape;838;g25d8ab6b307_0_30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9" name="Google Shape;839;g25d8ab6b307_0_30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1" name="Shape 841"/>
        <p:cNvGrpSpPr/>
        <p:nvPr/>
      </p:nvGrpSpPr>
      <p:grpSpPr>
        <a:xfrm>
          <a:off x="0" y="0"/>
          <a:ext cx="0" cy="0"/>
          <a:chOff x="0" y="0"/>
          <a:chExt cx="0" cy="0"/>
        </a:xfrm>
      </p:grpSpPr>
      <p:sp>
        <p:nvSpPr>
          <p:cNvPr id="842" name="Google Shape;842;g25d8ab6b307_0_30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3" name="Google Shape;843;g25d8ab6b307_0_30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9" name="Shape 849"/>
        <p:cNvGrpSpPr/>
        <p:nvPr/>
      </p:nvGrpSpPr>
      <p:grpSpPr>
        <a:xfrm>
          <a:off x="0" y="0"/>
          <a:ext cx="0" cy="0"/>
          <a:chOff x="0" y="0"/>
          <a:chExt cx="0" cy="0"/>
        </a:xfrm>
      </p:grpSpPr>
      <p:sp>
        <p:nvSpPr>
          <p:cNvPr id="850" name="Google Shape;850;g25d8ab6b307_0_30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1" name="Google Shape;851;g25d8ab6b307_0_30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3" name="Shape 853"/>
        <p:cNvGrpSpPr/>
        <p:nvPr/>
      </p:nvGrpSpPr>
      <p:grpSpPr>
        <a:xfrm>
          <a:off x="0" y="0"/>
          <a:ext cx="0" cy="0"/>
          <a:chOff x="0" y="0"/>
          <a:chExt cx="0" cy="0"/>
        </a:xfrm>
      </p:grpSpPr>
      <p:sp>
        <p:nvSpPr>
          <p:cNvPr id="854" name="Google Shape;854;g25d8ab6b307_0_30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5" name="Google Shape;855;g25d8ab6b307_0_30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3" name="Shape 873"/>
        <p:cNvGrpSpPr/>
        <p:nvPr/>
      </p:nvGrpSpPr>
      <p:grpSpPr>
        <a:xfrm>
          <a:off x="0" y="0"/>
          <a:ext cx="0" cy="0"/>
          <a:chOff x="0" y="0"/>
          <a:chExt cx="0" cy="0"/>
        </a:xfrm>
      </p:grpSpPr>
      <p:sp>
        <p:nvSpPr>
          <p:cNvPr id="874" name="Google Shape;874;g25d8ab6b307_0_30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5" name="Google Shape;875;g25d8ab6b307_0_30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9" name="Shape 879"/>
        <p:cNvGrpSpPr/>
        <p:nvPr/>
      </p:nvGrpSpPr>
      <p:grpSpPr>
        <a:xfrm>
          <a:off x="0" y="0"/>
          <a:ext cx="0" cy="0"/>
          <a:chOff x="0" y="0"/>
          <a:chExt cx="0" cy="0"/>
        </a:xfrm>
      </p:grpSpPr>
      <p:sp>
        <p:nvSpPr>
          <p:cNvPr id="880" name="Google Shape;880;g25d8ab6b307_0_33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1" name="Google Shape;881;g25d8ab6b307_0_33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Lesson Plan: </a:t>
            </a:r>
            <a:r>
              <a:rPr lang="en" u="sng">
                <a:solidFill>
                  <a:schemeClr val="hlink"/>
                </a:solidFill>
                <a:hlinkClick r:id="rId2"/>
              </a:rPr>
              <a:t>https://studio.code.org/s/csp8-2023/lessons/8</a:t>
            </a:r>
            <a:r>
              <a:rPr lang="en">
                <a:solidFill>
                  <a:schemeClr val="dk1"/>
                </a:solidFill>
              </a:rPr>
              <a:t>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6" name="Shape 886"/>
        <p:cNvGrpSpPr/>
        <p:nvPr/>
      </p:nvGrpSpPr>
      <p:grpSpPr>
        <a:xfrm>
          <a:off x="0" y="0"/>
          <a:ext cx="0" cy="0"/>
          <a:chOff x="0" y="0"/>
          <a:chExt cx="0" cy="0"/>
        </a:xfrm>
      </p:grpSpPr>
      <p:sp>
        <p:nvSpPr>
          <p:cNvPr id="887" name="Google Shape;887;g25d8ab6b307_0_33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8" name="Google Shape;888;g25d8ab6b307_0_33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25d8ab6b307_0_2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25d8ab6b307_0_2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0" name="Shape 890"/>
        <p:cNvGrpSpPr/>
        <p:nvPr/>
      </p:nvGrpSpPr>
      <p:grpSpPr>
        <a:xfrm>
          <a:off x="0" y="0"/>
          <a:ext cx="0" cy="0"/>
          <a:chOff x="0" y="0"/>
          <a:chExt cx="0" cy="0"/>
        </a:xfrm>
      </p:grpSpPr>
      <p:sp>
        <p:nvSpPr>
          <p:cNvPr id="891" name="Google Shape;891;g25d8ab6b307_0_33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2" name="Google Shape;892;g25d8ab6b307_0_33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4" name="Shape 904"/>
        <p:cNvGrpSpPr/>
        <p:nvPr/>
      </p:nvGrpSpPr>
      <p:grpSpPr>
        <a:xfrm>
          <a:off x="0" y="0"/>
          <a:ext cx="0" cy="0"/>
          <a:chOff x="0" y="0"/>
          <a:chExt cx="0" cy="0"/>
        </a:xfrm>
      </p:grpSpPr>
      <p:sp>
        <p:nvSpPr>
          <p:cNvPr id="905" name="Google Shape;905;g25d8ab6b307_0_33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6" name="Google Shape;906;g25d8ab6b307_0_33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8" name="Shape 908"/>
        <p:cNvGrpSpPr/>
        <p:nvPr/>
      </p:nvGrpSpPr>
      <p:grpSpPr>
        <a:xfrm>
          <a:off x="0" y="0"/>
          <a:ext cx="0" cy="0"/>
          <a:chOff x="0" y="0"/>
          <a:chExt cx="0" cy="0"/>
        </a:xfrm>
      </p:grpSpPr>
      <p:sp>
        <p:nvSpPr>
          <p:cNvPr id="909" name="Google Shape;909;g25d8ab6b307_0_33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0" name="Google Shape;910;g25d8ab6b307_0_33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7" name="Shape 917"/>
        <p:cNvGrpSpPr/>
        <p:nvPr/>
      </p:nvGrpSpPr>
      <p:grpSpPr>
        <a:xfrm>
          <a:off x="0" y="0"/>
          <a:ext cx="0" cy="0"/>
          <a:chOff x="0" y="0"/>
          <a:chExt cx="0" cy="0"/>
        </a:xfrm>
      </p:grpSpPr>
      <p:sp>
        <p:nvSpPr>
          <p:cNvPr id="918" name="Google Shape;918;g25d8ab6b307_0_34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9" name="Google Shape;919;g25d8ab6b307_0_34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4" name="Shape 924"/>
        <p:cNvGrpSpPr/>
        <p:nvPr/>
      </p:nvGrpSpPr>
      <p:grpSpPr>
        <a:xfrm>
          <a:off x="0" y="0"/>
          <a:ext cx="0" cy="0"/>
          <a:chOff x="0" y="0"/>
          <a:chExt cx="0" cy="0"/>
        </a:xfrm>
      </p:grpSpPr>
      <p:sp>
        <p:nvSpPr>
          <p:cNvPr id="925" name="Google Shape;925;g25d8ab6b307_0_34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6" name="Google Shape;926;g25d8ab6b307_0_34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3" name="Shape 933"/>
        <p:cNvGrpSpPr/>
        <p:nvPr/>
      </p:nvGrpSpPr>
      <p:grpSpPr>
        <a:xfrm>
          <a:off x="0" y="0"/>
          <a:ext cx="0" cy="0"/>
          <a:chOff x="0" y="0"/>
          <a:chExt cx="0" cy="0"/>
        </a:xfrm>
      </p:grpSpPr>
      <p:sp>
        <p:nvSpPr>
          <p:cNvPr id="934" name="Google Shape;934;g25d8ab6b307_0_34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5" name="Google Shape;935;g25d8ab6b307_0_34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9" name="Shape 939"/>
        <p:cNvGrpSpPr/>
        <p:nvPr/>
      </p:nvGrpSpPr>
      <p:grpSpPr>
        <a:xfrm>
          <a:off x="0" y="0"/>
          <a:ext cx="0" cy="0"/>
          <a:chOff x="0" y="0"/>
          <a:chExt cx="0" cy="0"/>
        </a:xfrm>
      </p:grpSpPr>
      <p:sp>
        <p:nvSpPr>
          <p:cNvPr id="940" name="Google Shape;940;g25d8ab6b307_0_34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1" name="Google Shape;941;g25d8ab6b307_0_34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8" name="Shape 948"/>
        <p:cNvGrpSpPr/>
        <p:nvPr/>
      </p:nvGrpSpPr>
      <p:grpSpPr>
        <a:xfrm>
          <a:off x="0" y="0"/>
          <a:ext cx="0" cy="0"/>
          <a:chOff x="0" y="0"/>
          <a:chExt cx="0" cy="0"/>
        </a:xfrm>
      </p:grpSpPr>
      <p:sp>
        <p:nvSpPr>
          <p:cNvPr id="949" name="Google Shape;949;g25d8ab6b307_0_34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0" name="Google Shape;950;g25d8ab6b307_0_34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4" name="Shape 954"/>
        <p:cNvGrpSpPr/>
        <p:nvPr/>
      </p:nvGrpSpPr>
      <p:grpSpPr>
        <a:xfrm>
          <a:off x="0" y="0"/>
          <a:ext cx="0" cy="0"/>
          <a:chOff x="0" y="0"/>
          <a:chExt cx="0" cy="0"/>
        </a:xfrm>
      </p:grpSpPr>
      <p:sp>
        <p:nvSpPr>
          <p:cNvPr id="955" name="Google Shape;955;g25d8ab6b307_0_34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6" name="Google Shape;956;g25d8ab6b307_0_34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0" name="Shape 960"/>
        <p:cNvGrpSpPr/>
        <p:nvPr/>
      </p:nvGrpSpPr>
      <p:grpSpPr>
        <a:xfrm>
          <a:off x="0" y="0"/>
          <a:ext cx="0" cy="0"/>
          <a:chOff x="0" y="0"/>
          <a:chExt cx="0" cy="0"/>
        </a:xfrm>
      </p:grpSpPr>
      <p:sp>
        <p:nvSpPr>
          <p:cNvPr id="961" name="Google Shape;961;g25d8ab6b307_0_34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2" name="Google Shape;962;g25d8ab6b307_0_34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2.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3" name="Shape 43"/>
        <p:cNvGrpSpPr/>
        <p:nvPr/>
      </p:nvGrpSpPr>
      <p:grpSpPr>
        <a:xfrm>
          <a:off x="0" y="0"/>
          <a:ext cx="0" cy="0"/>
          <a:chOff x="0" y="0"/>
          <a:chExt cx="0" cy="0"/>
        </a:xfrm>
      </p:grpSpPr>
      <p:sp>
        <p:nvSpPr>
          <p:cNvPr id="44" name="Google Shape;44;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5" name="Google Shape;45;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6" name="Google Shape;46;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7" name="Shape 47"/>
        <p:cNvGrpSpPr/>
        <p:nvPr/>
      </p:nvGrpSpPr>
      <p:grpSpPr>
        <a:xfrm>
          <a:off x="0" y="0"/>
          <a:ext cx="0" cy="0"/>
          <a:chOff x="0" y="0"/>
          <a:chExt cx="0" cy="0"/>
        </a:xfrm>
      </p:grpSpPr>
      <p:sp>
        <p:nvSpPr>
          <p:cNvPr id="48" name="Google Shape;48;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3" name="Shape 53"/>
        <p:cNvGrpSpPr/>
        <p:nvPr/>
      </p:nvGrpSpPr>
      <p:grpSpPr>
        <a:xfrm>
          <a:off x="0" y="0"/>
          <a:ext cx="0" cy="0"/>
          <a:chOff x="0" y="0"/>
          <a:chExt cx="0" cy="0"/>
        </a:xfrm>
      </p:grpSpPr>
      <p:sp>
        <p:nvSpPr>
          <p:cNvPr id="54" name="Google Shape;54;p14"/>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55" name="Google Shape;55;p14"/>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56" name="Google Shape;56;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rgbClr val="00ADBC"/>
        </a:solidFill>
      </p:bgPr>
    </p:bg>
    <p:spTree>
      <p:nvGrpSpPr>
        <p:cNvPr id="57" name="Shape 57"/>
        <p:cNvGrpSpPr/>
        <p:nvPr/>
      </p:nvGrpSpPr>
      <p:grpSpPr>
        <a:xfrm>
          <a:off x="0" y="0"/>
          <a:ext cx="0" cy="0"/>
          <a:chOff x="0" y="0"/>
          <a:chExt cx="0" cy="0"/>
        </a:xfrm>
      </p:grpSpPr>
      <p:sp>
        <p:nvSpPr>
          <p:cNvPr id="58" name="Google Shape;58;p15"/>
          <p:cNvSpPr txBox="1"/>
          <p:nvPr>
            <p:ph type="title"/>
          </p:nvPr>
        </p:nvSpPr>
        <p:spPr>
          <a:xfrm>
            <a:off x="311700" y="2150850"/>
            <a:ext cx="8520600" cy="8418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Clr>
                <a:srgbClr val="FFFFFF"/>
              </a:buClr>
              <a:buSzPts val="3600"/>
              <a:buFont typeface="Proxima Nova"/>
              <a:buNone/>
              <a:defRPr b="1" sz="3600">
                <a:solidFill>
                  <a:srgbClr val="FFFFFF"/>
                </a:solidFill>
                <a:latin typeface="Proxima Nova"/>
                <a:ea typeface="Proxima Nova"/>
                <a:cs typeface="Proxima Nova"/>
                <a:sym typeface="Proxima Nova"/>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59" name="Shape 59"/>
        <p:cNvGrpSpPr/>
        <p:nvPr/>
      </p:nvGrpSpPr>
      <p:grpSpPr>
        <a:xfrm>
          <a:off x="0" y="0"/>
          <a:ext cx="0" cy="0"/>
          <a:chOff x="0" y="0"/>
          <a:chExt cx="0" cy="0"/>
        </a:xfrm>
      </p:grpSpPr>
      <p:sp>
        <p:nvSpPr>
          <p:cNvPr id="60" name="Google Shape;60;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1" name="Google Shape;61;p1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62" name="Google Shape;62;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3" name="Shape 63"/>
        <p:cNvGrpSpPr/>
        <p:nvPr/>
      </p:nvGrpSpPr>
      <p:grpSpPr>
        <a:xfrm>
          <a:off x="0" y="0"/>
          <a:ext cx="0" cy="0"/>
          <a:chOff x="0" y="0"/>
          <a:chExt cx="0" cy="0"/>
        </a:xfrm>
      </p:grpSpPr>
      <p:sp>
        <p:nvSpPr>
          <p:cNvPr id="64" name="Google Shape;64;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5" name="Google Shape;65;p17"/>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66" name="Google Shape;66;p17"/>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67" name="Google Shape;67;p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8" name="Shape 68"/>
        <p:cNvGrpSpPr/>
        <p:nvPr/>
      </p:nvGrpSpPr>
      <p:grpSpPr>
        <a:xfrm>
          <a:off x="0" y="0"/>
          <a:ext cx="0" cy="0"/>
          <a:chOff x="0" y="0"/>
          <a:chExt cx="0" cy="0"/>
        </a:xfrm>
      </p:grpSpPr>
      <p:sp>
        <p:nvSpPr>
          <p:cNvPr id="69" name="Google Shape;69;p18"/>
          <p:cNvSpPr txBox="1"/>
          <p:nvPr>
            <p:ph type="title"/>
          </p:nvPr>
        </p:nvSpPr>
        <p:spPr>
          <a:xfrm>
            <a:off x="0" y="2285400"/>
            <a:ext cx="9144000" cy="572700"/>
          </a:xfrm>
          <a:prstGeom prst="rect">
            <a:avLst/>
          </a:prstGeom>
          <a:solidFill>
            <a:srgbClr val="00ADBC"/>
          </a:solidFill>
        </p:spPr>
        <p:txBody>
          <a:bodyPr anchorCtr="0" anchor="t" bIns="91425" lIns="91425" spcFirstLastPara="1" rIns="91425" wrap="square" tIns="91425">
            <a:noAutofit/>
          </a:bodyPr>
          <a:lstStyle>
            <a:lvl1pPr lvl="0" rtl="0" algn="ctr">
              <a:spcBef>
                <a:spcPts val="0"/>
              </a:spcBef>
              <a:spcAft>
                <a:spcPts val="0"/>
              </a:spcAft>
              <a:buClr>
                <a:srgbClr val="FFFFFF"/>
              </a:buClr>
              <a:buSzPts val="2800"/>
              <a:buFont typeface="Proxima Nova"/>
              <a:buNone/>
              <a:defRPr>
                <a:solidFill>
                  <a:srgbClr val="FFFFFF"/>
                </a:solidFill>
                <a:latin typeface="Proxima Nova"/>
                <a:ea typeface="Proxima Nova"/>
                <a:cs typeface="Proxima Nova"/>
                <a:sym typeface="Proxima Nova"/>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0" name="Google Shape;70;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1" name="Shape 71"/>
        <p:cNvGrpSpPr/>
        <p:nvPr/>
      </p:nvGrpSpPr>
      <p:grpSpPr>
        <a:xfrm>
          <a:off x="0" y="0"/>
          <a:ext cx="0" cy="0"/>
          <a:chOff x="0" y="0"/>
          <a:chExt cx="0" cy="0"/>
        </a:xfrm>
      </p:grpSpPr>
      <p:sp>
        <p:nvSpPr>
          <p:cNvPr id="72" name="Google Shape;72;p19"/>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73" name="Google Shape;73;p19"/>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4" name="Google Shape;74;p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75" name="Shape 75"/>
        <p:cNvGrpSpPr/>
        <p:nvPr/>
      </p:nvGrpSpPr>
      <p:grpSpPr>
        <a:xfrm>
          <a:off x="0" y="0"/>
          <a:ext cx="0" cy="0"/>
          <a:chOff x="0" y="0"/>
          <a:chExt cx="0" cy="0"/>
        </a:xfrm>
      </p:grpSpPr>
      <p:sp>
        <p:nvSpPr>
          <p:cNvPr id="76" name="Google Shape;76;p20"/>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77" name="Google Shape;77;p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78" name="Shape 78"/>
        <p:cNvGrpSpPr/>
        <p:nvPr/>
      </p:nvGrpSpPr>
      <p:grpSpPr>
        <a:xfrm>
          <a:off x="0" y="0"/>
          <a:ext cx="0" cy="0"/>
          <a:chOff x="0" y="0"/>
          <a:chExt cx="0" cy="0"/>
        </a:xfrm>
      </p:grpSpPr>
      <p:sp>
        <p:nvSpPr>
          <p:cNvPr id="79" name="Google Shape;79;p21"/>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21"/>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81" name="Google Shape;81;p21"/>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82" name="Google Shape;82;p21"/>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83" name="Google Shape;83;p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rgbClr val="00ADBC"/>
        </a:solidFill>
      </p:bgPr>
    </p:bg>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a:ln>
            <a:noFill/>
          </a:ln>
        </p:spPr>
        <p:txBody>
          <a:bodyPr anchorCtr="0" anchor="ctr" bIns="91425" lIns="91425" spcFirstLastPara="1" rIns="91425" wrap="square" tIns="91425">
            <a:noAutofit/>
          </a:bodyPr>
          <a:lstStyle>
            <a:lvl1pPr lvl="0" algn="ctr">
              <a:spcBef>
                <a:spcPts val="0"/>
              </a:spcBef>
              <a:spcAft>
                <a:spcPts val="0"/>
              </a:spcAft>
              <a:buClr>
                <a:srgbClr val="FFFFFF"/>
              </a:buClr>
              <a:buSzPts val="3600"/>
              <a:buFont typeface="Proxima Nova"/>
              <a:buNone/>
              <a:defRPr b="1" sz="3600">
                <a:solidFill>
                  <a:srgbClr val="FFFFFF"/>
                </a:solidFill>
                <a:latin typeface="Proxima Nova"/>
                <a:ea typeface="Proxima Nova"/>
                <a:cs typeface="Proxima Nova"/>
                <a:sym typeface="Proxima Nova"/>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4" name="Shape 84"/>
        <p:cNvGrpSpPr/>
        <p:nvPr/>
      </p:nvGrpSpPr>
      <p:grpSpPr>
        <a:xfrm>
          <a:off x="0" y="0"/>
          <a:ext cx="0" cy="0"/>
          <a:chOff x="0" y="0"/>
          <a:chExt cx="0" cy="0"/>
        </a:xfrm>
      </p:grpSpPr>
      <p:sp>
        <p:nvSpPr>
          <p:cNvPr id="85" name="Google Shape;85;p22"/>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86" name="Google Shape;86;p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87" name="Shape 87"/>
        <p:cNvGrpSpPr/>
        <p:nvPr/>
      </p:nvGrpSpPr>
      <p:grpSpPr>
        <a:xfrm>
          <a:off x="0" y="0"/>
          <a:ext cx="0" cy="0"/>
          <a:chOff x="0" y="0"/>
          <a:chExt cx="0" cy="0"/>
        </a:xfrm>
      </p:grpSpPr>
      <p:sp>
        <p:nvSpPr>
          <p:cNvPr id="88" name="Google Shape;88;p23"/>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89" name="Google Shape;89;p23"/>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90" name="Google Shape;90;p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1" name="Shape 91"/>
        <p:cNvGrpSpPr/>
        <p:nvPr/>
      </p:nvGrpSpPr>
      <p:grpSpPr>
        <a:xfrm>
          <a:off x="0" y="0"/>
          <a:ext cx="0" cy="0"/>
          <a:chOff x="0" y="0"/>
          <a:chExt cx="0" cy="0"/>
        </a:xfrm>
      </p:grpSpPr>
      <p:sp>
        <p:nvSpPr>
          <p:cNvPr id="92" name="Google Shape;92;p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1">
    <p:spTree>
      <p:nvGrpSpPr>
        <p:cNvPr id="93" name="Shape 93"/>
        <p:cNvGrpSpPr/>
        <p:nvPr/>
      </p:nvGrpSpPr>
      <p:grpSpPr>
        <a:xfrm>
          <a:off x="0" y="0"/>
          <a:ext cx="0" cy="0"/>
          <a:chOff x="0" y="0"/>
          <a:chExt cx="0" cy="0"/>
        </a:xfrm>
      </p:grpSpPr>
      <p:sp>
        <p:nvSpPr>
          <p:cNvPr id="94" name="Google Shape;94;p25"/>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95" name="Google Shape;95;p25"/>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96" name="Google Shape;96;p2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01" name="Shape 101"/>
        <p:cNvGrpSpPr/>
        <p:nvPr/>
      </p:nvGrpSpPr>
      <p:grpSpPr>
        <a:xfrm>
          <a:off x="0" y="0"/>
          <a:ext cx="0" cy="0"/>
          <a:chOff x="0" y="0"/>
          <a:chExt cx="0" cy="0"/>
        </a:xfrm>
      </p:grpSpPr>
      <p:sp>
        <p:nvSpPr>
          <p:cNvPr id="102" name="Google Shape;102;p27"/>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03" name="Google Shape;103;p27"/>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04" name="Google Shape;104;p2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05" name="Shape 105"/>
        <p:cNvGrpSpPr/>
        <p:nvPr/>
      </p:nvGrpSpPr>
      <p:grpSpPr>
        <a:xfrm>
          <a:off x="0" y="0"/>
          <a:ext cx="0" cy="0"/>
          <a:chOff x="0" y="0"/>
          <a:chExt cx="0" cy="0"/>
        </a:xfrm>
      </p:grpSpPr>
      <p:sp>
        <p:nvSpPr>
          <p:cNvPr id="106" name="Google Shape;106;p28"/>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07" name="Google Shape;107;p2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08" name="Shape 108"/>
        <p:cNvGrpSpPr/>
        <p:nvPr/>
      </p:nvGrpSpPr>
      <p:grpSpPr>
        <a:xfrm>
          <a:off x="0" y="0"/>
          <a:ext cx="0" cy="0"/>
          <a:chOff x="0" y="0"/>
          <a:chExt cx="0" cy="0"/>
        </a:xfrm>
      </p:grpSpPr>
      <p:sp>
        <p:nvSpPr>
          <p:cNvPr id="109" name="Google Shape;109;p29"/>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10" name="Google Shape;110;p2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11" name="Google Shape;111;p2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12" name="Shape 112"/>
        <p:cNvGrpSpPr/>
        <p:nvPr/>
      </p:nvGrpSpPr>
      <p:grpSpPr>
        <a:xfrm>
          <a:off x="0" y="0"/>
          <a:ext cx="0" cy="0"/>
          <a:chOff x="0" y="0"/>
          <a:chExt cx="0" cy="0"/>
        </a:xfrm>
      </p:grpSpPr>
      <p:sp>
        <p:nvSpPr>
          <p:cNvPr id="113" name="Google Shape;113;p30"/>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14" name="Google Shape;114;p30"/>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15" name="Google Shape;115;p30"/>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16" name="Google Shape;116;p3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7" name="Shape 117"/>
        <p:cNvGrpSpPr/>
        <p:nvPr/>
      </p:nvGrpSpPr>
      <p:grpSpPr>
        <a:xfrm>
          <a:off x="0" y="0"/>
          <a:ext cx="0" cy="0"/>
          <a:chOff x="0" y="0"/>
          <a:chExt cx="0" cy="0"/>
        </a:xfrm>
      </p:grpSpPr>
      <p:sp>
        <p:nvSpPr>
          <p:cNvPr id="118" name="Google Shape;118;p31"/>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19" name="Google Shape;119;p3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20" name="Shape 120"/>
        <p:cNvGrpSpPr/>
        <p:nvPr/>
      </p:nvGrpSpPr>
      <p:grpSpPr>
        <a:xfrm>
          <a:off x="0" y="0"/>
          <a:ext cx="0" cy="0"/>
          <a:chOff x="0" y="0"/>
          <a:chExt cx="0" cy="0"/>
        </a:xfrm>
      </p:grpSpPr>
      <p:sp>
        <p:nvSpPr>
          <p:cNvPr id="121" name="Google Shape;121;p32"/>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22" name="Google Shape;122;p32"/>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23" name="Google Shape;123;p3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5" name="Shape 15"/>
        <p:cNvGrpSpPr/>
        <p:nvPr/>
      </p:nvGrpSpPr>
      <p:grpSpPr>
        <a:xfrm>
          <a:off x="0" y="0"/>
          <a:ext cx="0" cy="0"/>
          <a:chOff x="0" y="0"/>
          <a:chExt cx="0" cy="0"/>
        </a:xfrm>
      </p:grpSpPr>
      <p:sp>
        <p:nvSpPr>
          <p:cNvPr id="16" name="Google Shape;16;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7" name="Google Shape;17;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8" name="Google Shape;18;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24" name="Shape 124"/>
        <p:cNvGrpSpPr/>
        <p:nvPr/>
      </p:nvGrpSpPr>
      <p:grpSpPr>
        <a:xfrm>
          <a:off x="0" y="0"/>
          <a:ext cx="0" cy="0"/>
          <a:chOff x="0" y="0"/>
          <a:chExt cx="0" cy="0"/>
        </a:xfrm>
      </p:grpSpPr>
      <p:sp>
        <p:nvSpPr>
          <p:cNvPr id="125" name="Google Shape;125;p33"/>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126" name="Google Shape;126;p3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27" name="Shape 127"/>
        <p:cNvGrpSpPr/>
        <p:nvPr/>
      </p:nvGrpSpPr>
      <p:grpSpPr>
        <a:xfrm>
          <a:off x="0" y="0"/>
          <a:ext cx="0" cy="0"/>
          <a:chOff x="0" y="0"/>
          <a:chExt cx="0" cy="0"/>
        </a:xfrm>
      </p:grpSpPr>
      <p:sp>
        <p:nvSpPr>
          <p:cNvPr id="128" name="Google Shape;128;p34"/>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34"/>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130" name="Google Shape;130;p34"/>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31" name="Google Shape;131;p34"/>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32" name="Google Shape;132;p3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3" name="Shape 133"/>
        <p:cNvGrpSpPr/>
        <p:nvPr/>
      </p:nvGrpSpPr>
      <p:grpSpPr>
        <a:xfrm>
          <a:off x="0" y="0"/>
          <a:ext cx="0" cy="0"/>
          <a:chOff x="0" y="0"/>
          <a:chExt cx="0" cy="0"/>
        </a:xfrm>
      </p:grpSpPr>
      <p:sp>
        <p:nvSpPr>
          <p:cNvPr id="134" name="Google Shape;134;p35"/>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135" name="Google Shape;135;p3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36" name="Shape 136"/>
        <p:cNvGrpSpPr/>
        <p:nvPr/>
      </p:nvGrpSpPr>
      <p:grpSpPr>
        <a:xfrm>
          <a:off x="0" y="0"/>
          <a:ext cx="0" cy="0"/>
          <a:chOff x="0" y="0"/>
          <a:chExt cx="0" cy="0"/>
        </a:xfrm>
      </p:grpSpPr>
      <p:sp>
        <p:nvSpPr>
          <p:cNvPr id="137" name="Google Shape;137;p36"/>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138" name="Google Shape;138;p36"/>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139" name="Google Shape;139;p3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0" name="Shape 140"/>
        <p:cNvGrpSpPr/>
        <p:nvPr/>
      </p:nvGrpSpPr>
      <p:grpSpPr>
        <a:xfrm>
          <a:off x="0" y="0"/>
          <a:ext cx="0" cy="0"/>
          <a:chOff x="0" y="0"/>
          <a:chExt cx="0" cy="0"/>
        </a:xfrm>
      </p:grpSpPr>
      <p:sp>
        <p:nvSpPr>
          <p:cNvPr id="141" name="Google Shape;141;p3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arm Up">
  <p:cSld name="TITLE_AND_BODY_1_1">
    <p:spTree>
      <p:nvGrpSpPr>
        <p:cNvPr id="142" name="Shape 142"/>
        <p:cNvGrpSpPr/>
        <p:nvPr/>
      </p:nvGrpSpPr>
      <p:grpSpPr>
        <a:xfrm>
          <a:off x="0" y="0"/>
          <a:ext cx="0" cy="0"/>
          <a:chOff x="0" y="0"/>
          <a:chExt cx="0" cy="0"/>
        </a:xfrm>
      </p:grpSpPr>
      <p:sp>
        <p:nvSpPr>
          <p:cNvPr id="143" name="Google Shape;143;p38"/>
          <p:cNvSpPr/>
          <p:nvPr/>
        </p:nvSpPr>
        <p:spPr>
          <a:xfrm>
            <a:off x="-9144" y="-9144"/>
            <a:ext cx="9162300" cy="347400"/>
          </a:xfrm>
          <a:prstGeom prst="rect">
            <a:avLst/>
          </a:prstGeom>
          <a:solidFill>
            <a:srgbClr val="B9BF1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38"/>
          <p:cNvSpPr/>
          <p:nvPr/>
        </p:nvSpPr>
        <p:spPr>
          <a:xfrm>
            <a:off x="8753650" y="60913"/>
            <a:ext cx="207300" cy="207300"/>
          </a:xfrm>
          <a:prstGeom prst="ellipse">
            <a:avLst/>
          </a:prstGeom>
          <a:no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38"/>
          <p:cNvSpPr/>
          <p:nvPr/>
        </p:nvSpPr>
        <p:spPr>
          <a:xfrm>
            <a:off x="8391200" y="60913"/>
            <a:ext cx="207300" cy="207300"/>
          </a:xfrm>
          <a:prstGeom prst="ellipse">
            <a:avLst/>
          </a:prstGeom>
          <a:no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38"/>
          <p:cNvSpPr/>
          <p:nvPr/>
        </p:nvSpPr>
        <p:spPr>
          <a:xfrm>
            <a:off x="8028750" y="60913"/>
            <a:ext cx="207300" cy="207300"/>
          </a:xfrm>
          <a:prstGeom prst="ellipse">
            <a:avLst/>
          </a:pr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7" name="Google Shape;147;p38"/>
          <p:cNvPicPr preferRelativeResize="0"/>
          <p:nvPr/>
        </p:nvPicPr>
        <p:blipFill>
          <a:blip r:embed="rId2">
            <a:alphaModFix/>
          </a:blip>
          <a:stretch>
            <a:fillRect/>
          </a:stretch>
        </p:blipFill>
        <p:spPr>
          <a:xfrm>
            <a:off x="94400" y="46143"/>
            <a:ext cx="242875" cy="236825"/>
          </a:xfrm>
          <a:prstGeom prst="rect">
            <a:avLst/>
          </a:prstGeom>
          <a:noFill/>
          <a:ln>
            <a:noFill/>
          </a:ln>
        </p:spPr>
      </p:pic>
      <p:sp>
        <p:nvSpPr>
          <p:cNvPr id="148" name="Google Shape;148;p38"/>
          <p:cNvSpPr txBox="1"/>
          <p:nvPr/>
        </p:nvSpPr>
        <p:spPr>
          <a:xfrm>
            <a:off x="339725" y="-9150"/>
            <a:ext cx="736500" cy="347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FFFFF"/>
                </a:solidFill>
              </a:rPr>
              <a:t>CSA</a:t>
            </a:r>
            <a:endParaRPr b="1" sz="1800">
              <a:solidFill>
                <a:srgbClr val="FFFFFF"/>
              </a:solidFill>
            </a:endParaRPr>
          </a:p>
        </p:txBody>
      </p:sp>
      <p:sp>
        <p:nvSpPr>
          <p:cNvPr id="149" name="Google Shape;149;p38"/>
          <p:cNvSpPr txBox="1"/>
          <p:nvPr>
            <p:ph idx="1" type="body"/>
          </p:nvPr>
        </p:nvSpPr>
        <p:spPr>
          <a:xfrm>
            <a:off x="457200" y="640080"/>
            <a:ext cx="8229600" cy="4114800"/>
          </a:xfrm>
          <a:prstGeom prst="rect">
            <a:avLst/>
          </a:prstGeom>
        </p:spPr>
        <p:txBody>
          <a:bodyPr anchorCtr="0" anchor="t" bIns="91425" lIns="91425" spcFirstLastPara="1" rIns="91425" wrap="square" tIns="91425">
            <a:normAutofit/>
          </a:bodyPr>
          <a:lstStyle>
            <a:lvl1pPr indent="-381000" lvl="0" marL="457200" rtl="0" algn="ctr">
              <a:spcBef>
                <a:spcPts val="0"/>
              </a:spcBef>
              <a:spcAft>
                <a:spcPts val="0"/>
              </a:spcAft>
              <a:buClr>
                <a:schemeClr val="dk1"/>
              </a:buClr>
              <a:buSzPts val="2400"/>
              <a:buChar char="●"/>
              <a:defRPr sz="2400">
                <a:solidFill>
                  <a:schemeClr val="dk1"/>
                </a:solidFill>
              </a:defRPr>
            </a:lvl1pPr>
            <a:lvl2pPr indent="-381000" lvl="1" marL="914400" rtl="0" algn="ctr">
              <a:spcBef>
                <a:spcPts val="0"/>
              </a:spcBef>
              <a:spcAft>
                <a:spcPts val="0"/>
              </a:spcAft>
              <a:buClr>
                <a:schemeClr val="dk1"/>
              </a:buClr>
              <a:buSzPts val="2400"/>
              <a:buChar char="○"/>
              <a:defRPr sz="2400">
                <a:solidFill>
                  <a:schemeClr val="dk1"/>
                </a:solidFill>
              </a:defRPr>
            </a:lvl2pPr>
            <a:lvl3pPr indent="-381000" lvl="2" marL="1371600" rtl="0" algn="ctr">
              <a:spcBef>
                <a:spcPts val="0"/>
              </a:spcBef>
              <a:spcAft>
                <a:spcPts val="0"/>
              </a:spcAft>
              <a:buClr>
                <a:schemeClr val="dk1"/>
              </a:buClr>
              <a:buSzPts val="2400"/>
              <a:buChar char="■"/>
              <a:defRPr sz="2400">
                <a:solidFill>
                  <a:schemeClr val="dk1"/>
                </a:solidFill>
              </a:defRPr>
            </a:lvl3pPr>
            <a:lvl4pPr indent="-381000" lvl="3" marL="1828800" rtl="0" algn="ctr">
              <a:spcBef>
                <a:spcPts val="0"/>
              </a:spcBef>
              <a:spcAft>
                <a:spcPts val="0"/>
              </a:spcAft>
              <a:buClr>
                <a:schemeClr val="dk1"/>
              </a:buClr>
              <a:buSzPts val="2400"/>
              <a:buChar char="●"/>
              <a:defRPr sz="2400">
                <a:solidFill>
                  <a:schemeClr val="dk1"/>
                </a:solidFill>
              </a:defRPr>
            </a:lvl4pPr>
            <a:lvl5pPr indent="-381000" lvl="4" marL="2286000" rtl="0" algn="ctr">
              <a:spcBef>
                <a:spcPts val="0"/>
              </a:spcBef>
              <a:spcAft>
                <a:spcPts val="0"/>
              </a:spcAft>
              <a:buClr>
                <a:schemeClr val="dk1"/>
              </a:buClr>
              <a:buSzPts val="2400"/>
              <a:buChar char="○"/>
              <a:defRPr sz="2400">
                <a:solidFill>
                  <a:schemeClr val="dk1"/>
                </a:solidFill>
              </a:defRPr>
            </a:lvl5pPr>
            <a:lvl6pPr indent="-381000" lvl="5" marL="2743200" rtl="0" algn="ctr">
              <a:spcBef>
                <a:spcPts val="0"/>
              </a:spcBef>
              <a:spcAft>
                <a:spcPts val="0"/>
              </a:spcAft>
              <a:buClr>
                <a:schemeClr val="dk1"/>
              </a:buClr>
              <a:buSzPts val="2400"/>
              <a:buChar char="■"/>
              <a:defRPr sz="2400">
                <a:solidFill>
                  <a:schemeClr val="dk1"/>
                </a:solidFill>
              </a:defRPr>
            </a:lvl6pPr>
            <a:lvl7pPr indent="-381000" lvl="6" marL="3200400" rtl="0" algn="ctr">
              <a:spcBef>
                <a:spcPts val="0"/>
              </a:spcBef>
              <a:spcAft>
                <a:spcPts val="0"/>
              </a:spcAft>
              <a:buClr>
                <a:schemeClr val="dk1"/>
              </a:buClr>
              <a:buSzPts val="2400"/>
              <a:buChar char="●"/>
              <a:defRPr sz="2400">
                <a:solidFill>
                  <a:schemeClr val="dk1"/>
                </a:solidFill>
              </a:defRPr>
            </a:lvl7pPr>
            <a:lvl8pPr indent="-381000" lvl="7" marL="3657600" rtl="0" algn="ctr">
              <a:spcBef>
                <a:spcPts val="0"/>
              </a:spcBef>
              <a:spcAft>
                <a:spcPts val="0"/>
              </a:spcAft>
              <a:buClr>
                <a:schemeClr val="dk1"/>
              </a:buClr>
              <a:buSzPts val="2400"/>
              <a:buChar char="○"/>
              <a:defRPr sz="2400">
                <a:solidFill>
                  <a:schemeClr val="dk1"/>
                </a:solidFill>
              </a:defRPr>
            </a:lvl8pPr>
            <a:lvl9pPr indent="-381000" lvl="8" marL="4114800" rtl="0" algn="ctr">
              <a:spcBef>
                <a:spcPts val="0"/>
              </a:spcBef>
              <a:spcAft>
                <a:spcPts val="0"/>
              </a:spcAft>
              <a:buClr>
                <a:schemeClr val="dk1"/>
              </a:buClr>
              <a:buSzPts val="2400"/>
              <a:buChar char="■"/>
              <a:defRPr sz="2400">
                <a:solidFill>
                  <a:schemeClr val="dk1"/>
                </a:solidFill>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4" name="Shape 154"/>
        <p:cNvGrpSpPr/>
        <p:nvPr/>
      </p:nvGrpSpPr>
      <p:grpSpPr>
        <a:xfrm>
          <a:off x="0" y="0"/>
          <a:ext cx="0" cy="0"/>
          <a:chOff x="0" y="0"/>
          <a:chExt cx="0" cy="0"/>
        </a:xfrm>
      </p:grpSpPr>
      <p:sp>
        <p:nvSpPr>
          <p:cNvPr id="155" name="Google Shape;155;p40"/>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56" name="Google Shape;156;p40"/>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57" name="Google Shape;157;p4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rgbClr val="00ADBC"/>
        </a:solidFill>
      </p:bgPr>
    </p:bg>
    <p:spTree>
      <p:nvGrpSpPr>
        <p:cNvPr id="158" name="Shape 158"/>
        <p:cNvGrpSpPr/>
        <p:nvPr/>
      </p:nvGrpSpPr>
      <p:grpSpPr>
        <a:xfrm>
          <a:off x="0" y="0"/>
          <a:ext cx="0" cy="0"/>
          <a:chOff x="0" y="0"/>
          <a:chExt cx="0" cy="0"/>
        </a:xfrm>
      </p:grpSpPr>
      <p:sp>
        <p:nvSpPr>
          <p:cNvPr id="159" name="Google Shape;159;p41"/>
          <p:cNvSpPr txBox="1"/>
          <p:nvPr>
            <p:ph type="title"/>
          </p:nvPr>
        </p:nvSpPr>
        <p:spPr>
          <a:xfrm>
            <a:off x="311700" y="2150850"/>
            <a:ext cx="8520600" cy="8418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Clr>
                <a:srgbClr val="FFFFFF"/>
              </a:buClr>
              <a:buSzPts val="3600"/>
              <a:buFont typeface="Proxima Nova"/>
              <a:buNone/>
              <a:defRPr b="1" sz="3600">
                <a:solidFill>
                  <a:srgbClr val="FFFFFF"/>
                </a:solidFill>
                <a:latin typeface="Proxima Nova"/>
                <a:ea typeface="Proxima Nova"/>
                <a:cs typeface="Proxima Nova"/>
                <a:sym typeface="Proxima Nova"/>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0" name="Shape 160"/>
        <p:cNvGrpSpPr/>
        <p:nvPr/>
      </p:nvGrpSpPr>
      <p:grpSpPr>
        <a:xfrm>
          <a:off x="0" y="0"/>
          <a:ext cx="0" cy="0"/>
          <a:chOff x="0" y="0"/>
          <a:chExt cx="0" cy="0"/>
        </a:xfrm>
      </p:grpSpPr>
      <p:sp>
        <p:nvSpPr>
          <p:cNvPr id="161" name="Google Shape;161;p4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62" name="Google Shape;162;p4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63" name="Google Shape;163;p4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64" name="Shape 164"/>
        <p:cNvGrpSpPr/>
        <p:nvPr/>
      </p:nvGrpSpPr>
      <p:grpSpPr>
        <a:xfrm>
          <a:off x="0" y="0"/>
          <a:ext cx="0" cy="0"/>
          <a:chOff x="0" y="0"/>
          <a:chExt cx="0" cy="0"/>
        </a:xfrm>
      </p:grpSpPr>
      <p:sp>
        <p:nvSpPr>
          <p:cNvPr id="165" name="Google Shape;165;p4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66" name="Google Shape;166;p43"/>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167" name="Google Shape;167;p43"/>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168" name="Google Shape;168;p4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9" name="Shape 19"/>
        <p:cNvGrpSpPr/>
        <p:nvPr/>
      </p:nvGrpSpPr>
      <p:grpSpPr>
        <a:xfrm>
          <a:off x="0" y="0"/>
          <a:ext cx="0" cy="0"/>
          <a:chOff x="0" y="0"/>
          <a:chExt cx="0" cy="0"/>
        </a:xfrm>
      </p:grpSpPr>
      <p:sp>
        <p:nvSpPr>
          <p:cNvPr id="20" name="Google Shape;20;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1" name="Google Shape;21;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2" name="Google Shape;22;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69" name="Shape 169"/>
        <p:cNvGrpSpPr/>
        <p:nvPr/>
      </p:nvGrpSpPr>
      <p:grpSpPr>
        <a:xfrm>
          <a:off x="0" y="0"/>
          <a:ext cx="0" cy="0"/>
          <a:chOff x="0" y="0"/>
          <a:chExt cx="0" cy="0"/>
        </a:xfrm>
      </p:grpSpPr>
      <p:sp>
        <p:nvSpPr>
          <p:cNvPr id="170" name="Google Shape;170;p44"/>
          <p:cNvSpPr txBox="1"/>
          <p:nvPr>
            <p:ph type="title"/>
          </p:nvPr>
        </p:nvSpPr>
        <p:spPr>
          <a:xfrm>
            <a:off x="0" y="2285400"/>
            <a:ext cx="9144000" cy="572700"/>
          </a:xfrm>
          <a:prstGeom prst="rect">
            <a:avLst/>
          </a:prstGeom>
          <a:solidFill>
            <a:srgbClr val="00ADBC"/>
          </a:solidFill>
        </p:spPr>
        <p:txBody>
          <a:bodyPr anchorCtr="0" anchor="t" bIns="91425" lIns="91425" spcFirstLastPara="1" rIns="91425" wrap="square" tIns="91425">
            <a:noAutofit/>
          </a:bodyPr>
          <a:lstStyle>
            <a:lvl1pPr lvl="0" rtl="0" algn="ctr">
              <a:spcBef>
                <a:spcPts val="0"/>
              </a:spcBef>
              <a:spcAft>
                <a:spcPts val="0"/>
              </a:spcAft>
              <a:buClr>
                <a:srgbClr val="FFFFFF"/>
              </a:buClr>
              <a:buSzPts val="2800"/>
              <a:buFont typeface="Proxima Nova"/>
              <a:buNone/>
              <a:defRPr>
                <a:solidFill>
                  <a:srgbClr val="FFFFFF"/>
                </a:solidFill>
                <a:latin typeface="Proxima Nova"/>
                <a:ea typeface="Proxima Nova"/>
                <a:cs typeface="Proxima Nova"/>
                <a:sym typeface="Proxima Nova"/>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71" name="Google Shape;171;p4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72" name="Shape 172"/>
        <p:cNvGrpSpPr/>
        <p:nvPr/>
      </p:nvGrpSpPr>
      <p:grpSpPr>
        <a:xfrm>
          <a:off x="0" y="0"/>
          <a:ext cx="0" cy="0"/>
          <a:chOff x="0" y="0"/>
          <a:chExt cx="0" cy="0"/>
        </a:xfrm>
      </p:grpSpPr>
      <p:sp>
        <p:nvSpPr>
          <p:cNvPr id="173" name="Google Shape;173;p45"/>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74" name="Google Shape;174;p45"/>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175" name="Google Shape;175;p4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76" name="Shape 176"/>
        <p:cNvGrpSpPr/>
        <p:nvPr/>
      </p:nvGrpSpPr>
      <p:grpSpPr>
        <a:xfrm>
          <a:off x="0" y="0"/>
          <a:ext cx="0" cy="0"/>
          <a:chOff x="0" y="0"/>
          <a:chExt cx="0" cy="0"/>
        </a:xfrm>
      </p:grpSpPr>
      <p:sp>
        <p:nvSpPr>
          <p:cNvPr id="177" name="Google Shape;177;p46"/>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178" name="Google Shape;178;p4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79" name="Shape 179"/>
        <p:cNvGrpSpPr/>
        <p:nvPr/>
      </p:nvGrpSpPr>
      <p:grpSpPr>
        <a:xfrm>
          <a:off x="0" y="0"/>
          <a:ext cx="0" cy="0"/>
          <a:chOff x="0" y="0"/>
          <a:chExt cx="0" cy="0"/>
        </a:xfrm>
      </p:grpSpPr>
      <p:sp>
        <p:nvSpPr>
          <p:cNvPr id="180" name="Google Shape;180;p47"/>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47"/>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182" name="Google Shape;182;p47"/>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83" name="Google Shape;183;p47"/>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84" name="Google Shape;184;p4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85" name="Shape 185"/>
        <p:cNvGrpSpPr/>
        <p:nvPr/>
      </p:nvGrpSpPr>
      <p:grpSpPr>
        <a:xfrm>
          <a:off x="0" y="0"/>
          <a:ext cx="0" cy="0"/>
          <a:chOff x="0" y="0"/>
          <a:chExt cx="0" cy="0"/>
        </a:xfrm>
      </p:grpSpPr>
      <p:sp>
        <p:nvSpPr>
          <p:cNvPr id="186" name="Google Shape;186;p48"/>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187" name="Google Shape;187;p4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88" name="Shape 188"/>
        <p:cNvGrpSpPr/>
        <p:nvPr/>
      </p:nvGrpSpPr>
      <p:grpSpPr>
        <a:xfrm>
          <a:off x="0" y="0"/>
          <a:ext cx="0" cy="0"/>
          <a:chOff x="0" y="0"/>
          <a:chExt cx="0" cy="0"/>
        </a:xfrm>
      </p:grpSpPr>
      <p:sp>
        <p:nvSpPr>
          <p:cNvPr id="189" name="Google Shape;189;p49"/>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90" name="Google Shape;190;p49"/>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191" name="Google Shape;191;p4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2" name="Shape 192"/>
        <p:cNvGrpSpPr/>
        <p:nvPr/>
      </p:nvGrpSpPr>
      <p:grpSpPr>
        <a:xfrm>
          <a:off x="0" y="0"/>
          <a:ext cx="0" cy="0"/>
          <a:chOff x="0" y="0"/>
          <a:chExt cx="0" cy="0"/>
        </a:xfrm>
      </p:grpSpPr>
      <p:sp>
        <p:nvSpPr>
          <p:cNvPr id="193" name="Google Shape;193;p5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1">
    <p:spTree>
      <p:nvGrpSpPr>
        <p:cNvPr id="194" name="Shape 194"/>
        <p:cNvGrpSpPr/>
        <p:nvPr/>
      </p:nvGrpSpPr>
      <p:grpSpPr>
        <a:xfrm>
          <a:off x="0" y="0"/>
          <a:ext cx="0" cy="0"/>
          <a:chOff x="0" y="0"/>
          <a:chExt cx="0" cy="0"/>
        </a:xfrm>
      </p:grpSpPr>
      <p:sp>
        <p:nvSpPr>
          <p:cNvPr id="195" name="Google Shape;195;p51"/>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96" name="Google Shape;196;p5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p:cSld name="TITLE_2">
    <p:spTree>
      <p:nvGrpSpPr>
        <p:cNvPr id="197" name="Shape 197"/>
        <p:cNvGrpSpPr/>
        <p:nvPr/>
      </p:nvGrpSpPr>
      <p:grpSpPr>
        <a:xfrm>
          <a:off x="0" y="0"/>
          <a:ext cx="0" cy="0"/>
          <a:chOff x="0" y="0"/>
          <a:chExt cx="0" cy="0"/>
        </a:xfrm>
      </p:grpSpPr>
      <p:sp>
        <p:nvSpPr>
          <p:cNvPr id="198" name="Google Shape;198;p5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99" name="Google Shape;199;p5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1">
  <p:cSld name="TITLE_1_1">
    <p:spTree>
      <p:nvGrpSpPr>
        <p:cNvPr id="200" name="Shape 200"/>
        <p:cNvGrpSpPr/>
        <p:nvPr/>
      </p:nvGrpSpPr>
      <p:grpSpPr>
        <a:xfrm>
          <a:off x="0" y="0"/>
          <a:ext cx="0" cy="0"/>
          <a:chOff x="0" y="0"/>
          <a:chExt cx="0" cy="0"/>
        </a:xfrm>
      </p:grpSpPr>
      <p:sp>
        <p:nvSpPr>
          <p:cNvPr id="201" name="Google Shape;201;p53"/>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202" name="Google Shape;202;p53"/>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03" name="Google Shape;203;p5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4" name="Shape 24"/>
        <p:cNvGrpSpPr/>
        <p:nvPr/>
      </p:nvGrpSpPr>
      <p:grpSpPr>
        <a:xfrm>
          <a:off x="0" y="0"/>
          <a:ext cx="0" cy="0"/>
          <a:chOff x="0" y="0"/>
          <a:chExt cx="0" cy="0"/>
        </a:xfrm>
      </p:grpSpPr>
      <p:sp>
        <p:nvSpPr>
          <p:cNvPr id="25" name="Google Shape;25;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6" name="Google Shape;26;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7" name="Shape 27"/>
        <p:cNvGrpSpPr/>
        <p:nvPr/>
      </p:nvGrpSpPr>
      <p:grpSpPr>
        <a:xfrm>
          <a:off x="0" y="0"/>
          <a:ext cx="0" cy="0"/>
          <a:chOff x="0" y="0"/>
          <a:chExt cx="0" cy="0"/>
        </a:xfrm>
      </p:grpSpPr>
      <p:sp>
        <p:nvSpPr>
          <p:cNvPr id="28" name="Google Shape;28;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29" name="Google Shape;29;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0" name="Google Shape;30;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1" name="Shape 31"/>
        <p:cNvGrpSpPr/>
        <p:nvPr/>
      </p:nvGrpSpPr>
      <p:grpSpPr>
        <a:xfrm>
          <a:off x="0" y="0"/>
          <a:ext cx="0" cy="0"/>
          <a:chOff x="0" y="0"/>
          <a:chExt cx="0" cy="0"/>
        </a:xfrm>
      </p:grpSpPr>
      <p:sp>
        <p:nvSpPr>
          <p:cNvPr id="32" name="Google Shape;32;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3" name="Google Shape;33;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4" name="Shape 34"/>
        <p:cNvGrpSpPr/>
        <p:nvPr/>
      </p:nvGrpSpPr>
      <p:grpSpPr>
        <a:xfrm>
          <a:off x="0" y="0"/>
          <a:ext cx="0" cy="0"/>
          <a:chOff x="0" y="0"/>
          <a:chExt cx="0" cy="0"/>
        </a:xfrm>
      </p:grpSpPr>
      <p:sp>
        <p:nvSpPr>
          <p:cNvPr id="35" name="Google Shape;35;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7" name="Google Shape;37;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8" name="Google Shape;38;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39" name="Google Shape;39;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0" name="Shape 40"/>
        <p:cNvGrpSpPr/>
        <p:nvPr/>
      </p:nvGrpSpPr>
      <p:grpSpPr>
        <a:xfrm>
          <a:off x="0" y="0"/>
          <a:ext cx="0" cy="0"/>
          <a:chOff x="0" y="0"/>
          <a:chExt cx="0" cy="0"/>
        </a:xfrm>
      </p:grpSpPr>
      <p:sp>
        <p:nvSpPr>
          <p:cNvPr id="41" name="Google Shape;41;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2" name="Google Shape;42;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theme" Target="../theme/theme2.xml"/><Relationship Id="rId12" Type="http://schemas.openxmlformats.org/officeDocument/2006/relationships/slideLayout" Target="../slideLayouts/slideLayout23.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4.xml"/><Relationship Id="rId10" Type="http://schemas.openxmlformats.org/officeDocument/2006/relationships/slideLayout" Target="../slideLayouts/slideLayout33.xml"/><Relationship Id="rId13" Type="http://schemas.openxmlformats.org/officeDocument/2006/relationships/theme" Target="../theme/theme1.xml"/><Relationship Id="rId12" Type="http://schemas.openxmlformats.org/officeDocument/2006/relationships/slideLayout" Target="../slideLayouts/slideLayout35.xml"/><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9" Type="http://schemas.openxmlformats.org/officeDocument/2006/relationships/slideLayout" Target="../slideLayouts/slideLayout32.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46.xml"/><Relationship Id="rId10" Type="http://schemas.openxmlformats.org/officeDocument/2006/relationships/slideLayout" Target="../slideLayouts/slideLayout45.xml"/><Relationship Id="rId13" Type="http://schemas.openxmlformats.org/officeDocument/2006/relationships/slideLayout" Target="../slideLayouts/slideLayout48.xml"/><Relationship Id="rId12" Type="http://schemas.openxmlformats.org/officeDocument/2006/relationships/slideLayout" Target="../slideLayouts/slideLayout47.xml"/><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9" Type="http://schemas.openxmlformats.org/officeDocument/2006/relationships/slideLayout" Target="../slideLayouts/slideLayout44.xml"/><Relationship Id="rId15" Type="http://schemas.openxmlformats.org/officeDocument/2006/relationships/theme" Target="../theme/theme3.xml"/><Relationship Id="rId14" Type="http://schemas.openxmlformats.org/officeDocument/2006/relationships/slideLayout" Target="../slideLayouts/slideLayout4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49" name="Shape 49"/>
        <p:cNvGrpSpPr/>
        <p:nvPr/>
      </p:nvGrpSpPr>
      <p:grpSpPr>
        <a:xfrm>
          <a:off x="0" y="0"/>
          <a:ext cx="0" cy="0"/>
          <a:chOff x="0" y="0"/>
          <a:chExt cx="0" cy="0"/>
        </a:xfrm>
      </p:grpSpPr>
      <p:sp>
        <p:nvSpPr>
          <p:cNvPr id="50" name="Google Shape;50;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51" name="Google Shape;51;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1600"/>
              </a:spcBef>
              <a:spcAft>
                <a:spcPts val="0"/>
              </a:spcAft>
              <a:buClr>
                <a:schemeClr val="dk2"/>
              </a:buClr>
              <a:buSzPts val="1400"/>
              <a:buChar char="○"/>
              <a:defRPr>
                <a:solidFill>
                  <a:schemeClr val="dk2"/>
                </a:solidFill>
              </a:defRPr>
            </a:lvl2pPr>
            <a:lvl3pPr indent="-317500" lvl="2" marL="1371600" rtl="0">
              <a:lnSpc>
                <a:spcPct val="115000"/>
              </a:lnSpc>
              <a:spcBef>
                <a:spcPts val="1600"/>
              </a:spcBef>
              <a:spcAft>
                <a:spcPts val="0"/>
              </a:spcAft>
              <a:buClr>
                <a:schemeClr val="dk2"/>
              </a:buClr>
              <a:buSzPts val="1400"/>
              <a:buChar char="■"/>
              <a:defRPr>
                <a:solidFill>
                  <a:schemeClr val="dk2"/>
                </a:solidFill>
              </a:defRPr>
            </a:lvl3pPr>
            <a:lvl4pPr indent="-317500" lvl="3" marL="1828800" rtl="0">
              <a:lnSpc>
                <a:spcPct val="115000"/>
              </a:lnSpc>
              <a:spcBef>
                <a:spcPts val="1600"/>
              </a:spcBef>
              <a:spcAft>
                <a:spcPts val="0"/>
              </a:spcAft>
              <a:buClr>
                <a:schemeClr val="dk2"/>
              </a:buClr>
              <a:buSzPts val="1400"/>
              <a:buChar char="●"/>
              <a:defRPr>
                <a:solidFill>
                  <a:schemeClr val="dk2"/>
                </a:solidFill>
              </a:defRPr>
            </a:lvl4pPr>
            <a:lvl5pPr indent="-317500" lvl="4" marL="2286000" rtl="0">
              <a:lnSpc>
                <a:spcPct val="115000"/>
              </a:lnSpc>
              <a:spcBef>
                <a:spcPts val="1600"/>
              </a:spcBef>
              <a:spcAft>
                <a:spcPts val="0"/>
              </a:spcAft>
              <a:buClr>
                <a:schemeClr val="dk2"/>
              </a:buClr>
              <a:buSzPts val="1400"/>
              <a:buChar char="○"/>
              <a:defRPr>
                <a:solidFill>
                  <a:schemeClr val="dk2"/>
                </a:solidFill>
              </a:defRPr>
            </a:lvl5pPr>
            <a:lvl6pPr indent="-317500" lvl="5" marL="2743200" rtl="0">
              <a:lnSpc>
                <a:spcPct val="115000"/>
              </a:lnSpc>
              <a:spcBef>
                <a:spcPts val="1600"/>
              </a:spcBef>
              <a:spcAft>
                <a:spcPts val="0"/>
              </a:spcAft>
              <a:buClr>
                <a:schemeClr val="dk2"/>
              </a:buClr>
              <a:buSzPts val="1400"/>
              <a:buChar char="■"/>
              <a:defRPr>
                <a:solidFill>
                  <a:schemeClr val="dk2"/>
                </a:solidFill>
              </a:defRPr>
            </a:lvl6pPr>
            <a:lvl7pPr indent="-317500" lvl="6" marL="3200400" rtl="0">
              <a:lnSpc>
                <a:spcPct val="115000"/>
              </a:lnSpc>
              <a:spcBef>
                <a:spcPts val="1600"/>
              </a:spcBef>
              <a:spcAft>
                <a:spcPts val="0"/>
              </a:spcAft>
              <a:buClr>
                <a:schemeClr val="dk2"/>
              </a:buClr>
              <a:buSzPts val="1400"/>
              <a:buChar char="●"/>
              <a:defRPr>
                <a:solidFill>
                  <a:schemeClr val="dk2"/>
                </a:solidFill>
              </a:defRPr>
            </a:lvl7pPr>
            <a:lvl8pPr indent="-317500" lvl="7" marL="3657600" rtl="0">
              <a:lnSpc>
                <a:spcPct val="115000"/>
              </a:lnSpc>
              <a:spcBef>
                <a:spcPts val="1600"/>
              </a:spcBef>
              <a:spcAft>
                <a:spcPts val="0"/>
              </a:spcAft>
              <a:buClr>
                <a:schemeClr val="dk2"/>
              </a:buClr>
              <a:buSzPts val="1400"/>
              <a:buChar char="○"/>
              <a:defRPr>
                <a:solidFill>
                  <a:schemeClr val="dk2"/>
                </a:solidFill>
              </a:defRPr>
            </a:lvl8pPr>
            <a:lvl9pPr indent="-317500" lvl="8" marL="4114800" rtl="0">
              <a:lnSpc>
                <a:spcPct val="115000"/>
              </a:lnSpc>
              <a:spcBef>
                <a:spcPts val="1600"/>
              </a:spcBef>
              <a:spcAft>
                <a:spcPts val="1600"/>
              </a:spcAft>
              <a:buClr>
                <a:schemeClr val="dk2"/>
              </a:buClr>
              <a:buSzPts val="1400"/>
              <a:buChar char="■"/>
              <a:defRPr>
                <a:solidFill>
                  <a:schemeClr val="dk2"/>
                </a:solidFill>
              </a:defRPr>
            </a:lvl9pPr>
          </a:lstStyle>
          <a:p/>
        </p:txBody>
      </p:sp>
      <p:sp>
        <p:nvSpPr>
          <p:cNvPr id="52" name="Google Shape;52;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97" name="Shape 97"/>
        <p:cNvGrpSpPr/>
        <p:nvPr/>
      </p:nvGrpSpPr>
      <p:grpSpPr>
        <a:xfrm>
          <a:off x="0" y="0"/>
          <a:ext cx="0" cy="0"/>
          <a:chOff x="0" y="0"/>
          <a:chExt cx="0" cy="0"/>
        </a:xfrm>
      </p:grpSpPr>
      <p:sp>
        <p:nvSpPr>
          <p:cNvPr id="98" name="Google Shape;98;p2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99" name="Google Shape;99;p2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100" name="Google Shape;100;p2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50" name="Shape 150"/>
        <p:cNvGrpSpPr/>
        <p:nvPr/>
      </p:nvGrpSpPr>
      <p:grpSpPr>
        <a:xfrm>
          <a:off x="0" y="0"/>
          <a:ext cx="0" cy="0"/>
          <a:chOff x="0" y="0"/>
          <a:chExt cx="0" cy="0"/>
        </a:xfrm>
      </p:grpSpPr>
      <p:sp>
        <p:nvSpPr>
          <p:cNvPr id="151" name="Google Shape;151;p3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152" name="Google Shape;152;p3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1600"/>
              </a:spcBef>
              <a:spcAft>
                <a:spcPts val="0"/>
              </a:spcAft>
              <a:buClr>
                <a:schemeClr val="dk2"/>
              </a:buClr>
              <a:buSzPts val="1400"/>
              <a:buChar char="○"/>
              <a:defRPr>
                <a:solidFill>
                  <a:schemeClr val="dk2"/>
                </a:solidFill>
              </a:defRPr>
            </a:lvl2pPr>
            <a:lvl3pPr indent="-317500" lvl="2" marL="1371600" rtl="0">
              <a:lnSpc>
                <a:spcPct val="115000"/>
              </a:lnSpc>
              <a:spcBef>
                <a:spcPts val="1600"/>
              </a:spcBef>
              <a:spcAft>
                <a:spcPts val="0"/>
              </a:spcAft>
              <a:buClr>
                <a:schemeClr val="dk2"/>
              </a:buClr>
              <a:buSzPts val="1400"/>
              <a:buChar char="■"/>
              <a:defRPr>
                <a:solidFill>
                  <a:schemeClr val="dk2"/>
                </a:solidFill>
              </a:defRPr>
            </a:lvl3pPr>
            <a:lvl4pPr indent="-317500" lvl="3" marL="1828800" rtl="0">
              <a:lnSpc>
                <a:spcPct val="115000"/>
              </a:lnSpc>
              <a:spcBef>
                <a:spcPts val="1600"/>
              </a:spcBef>
              <a:spcAft>
                <a:spcPts val="0"/>
              </a:spcAft>
              <a:buClr>
                <a:schemeClr val="dk2"/>
              </a:buClr>
              <a:buSzPts val="1400"/>
              <a:buChar char="●"/>
              <a:defRPr>
                <a:solidFill>
                  <a:schemeClr val="dk2"/>
                </a:solidFill>
              </a:defRPr>
            </a:lvl4pPr>
            <a:lvl5pPr indent="-317500" lvl="4" marL="2286000" rtl="0">
              <a:lnSpc>
                <a:spcPct val="115000"/>
              </a:lnSpc>
              <a:spcBef>
                <a:spcPts val="1600"/>
              </a:spcBef>
              <a:spcAft>
                <a:spcPts val="0"/>
              </a:spcAft>
              <a:buClr>
                <a:schemeClr val="dk2"/>
              </a:buClr>
              <a:buSzPts val="1400"/>
              <a:buChar char="○"/>
              <a:defRPr>
                <a:solidFill>
                  <a:schemeClr val="dk2"/>
                </a:solidFill>
              </a:defRPr>
            </a:lvl5pPr>
            <a:lvl6pPr indent="-317500" lvl="5" marL="2743200" rtl="0">
              <a:lnSpc>
                <a:spcPct val="115000"/>
              </a:lnSpc>
              <a:spcBef>
                <a:spcPts val="1600"/>
              </a:spcBef>
              <a:spcAft>
                <a:spcPts val="0"/>
              </a:spcAft>
              <a:buClr>
                <a:schemeClr val="dk2"/>
              </a:buClr>
              <a:buSzPts val="1400"/>
              <a:buChar char="■"/>
              <a:defRPr>
                <a:solidFill>
                  <a:schemeClr val="dk2"/>
                </a:solidFill>
              </a:defRPr>
            </a:lvl6pPr>
            <a:lvl7pPr indent="-317500" lvl="6" marL="3200400" rtl="0">
              <a:lnSpc>
                <a:spcPct val="115000"/>
              </a:lnSpc>
              <a:spcBef>
                <a:spcPts val="1600"/>
              </a:spcBef>
              <a:spcAft>
                <a:spcPts val="0"/>
              </a:spcAft>
              <a:buClr>
                <a:schemeClr val="dk2"/>
              </a:buClr>
              <a:buSzPts val="1400"/>
              <a:buChar char="●"/>
              <a:defRPr>
                <a:solidFill>
                  <a:schemeClr val="dk2"/>
                </a:solidFill>
              </a:defRPr>
            </a:lvl7pPr>
            <a:lvl8pPr indent="-317500" lvl="7" marL="3657600" rtl="0">
              <a:lnSpc>
                <a:spcPct val="115000"/>
              </a:lnSpc>
              <a:spcBef>
                <a:spcPts val="1600"/>
              </a:spcBef>
              <a:spcAft>
                <a:spcPts val="0"/>
              </a:spcAft>
              <a:buClr>
                <a:schemeClr val="dk2"/>
              </a:buClr>
              <a:buSzPts val="1400"/>
              <a:buChar char="○"/>
              <a:defRPr>
                <a:solidFill>
                  <a:schemeClr val="dk2"/>
                </a:solidFill>
              </a:defRPr>
            </a:lvl8pPr>
            <a:lvl9pPr indent="-317500" lvl="8" marL="4114800" rtl="0">
              <a:lnSpc>
                <a:spcPct val="115000"/>
              </a:lnSpc>
              <a:spcBef>
                <a:spcPts val="1600"/>
              </a:spcBef>
              <a:spcAft>
                <a:spcPts val="1600"/>
              </a:spcAft>
              <a:buClr>
                <a:schemeClr val="dk2"/>
              </a:buClr>
              <a:buSzPts val="1400"/>
              <a:buChar char="■"/>
              <a:defRPr>
                <a:solidFill>
                  <a:schemeClr val="dk2"/>
                </a:solidFill>
              </a:defRPr>
            </a:lvl9pPr>
          </a:lstStyle>
          <a:p/>
        </p:txBody>
      </p:sp>
      <p:sp>
        <p:nvSpPr>
          <p:cNvPr id="153" name="Google Shape;153;p3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 id="2147483696"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1" Type="http://schemas.openxmlformats.org/officeDocument/2006/relationships/slide" Target="/ppt/slides/slide88.xml"/><Relationship Id="rId10" Type="http://schemas.openxmlformats.org/officeDocument/2006/relationships/slide" Target="/ppt/slides/slide80.xml"/><Relationship Id="rId13" Type="http://schemas.openxmlformats.org/officeDocument/2006/relationships/slide" Target="/ppt/slides/slide125.xml"/><Relationship Id="rId12" Type="http://schemas.openxmlformats.org/officeDocument/2006/relationships/slide" Target="/ppt/slides/slide102.xml"/><Relationship Id="rId1" Type="http://schemas.openxmlformats.org/officeDocument/2006/relationships/slideLayout" Target="../slideLayouts/slideLayout37.xml"/><Relationship Id="rId2" Type="http://schemas.openxmlformats.org/officeDocument/2006/relationships/notesSlide" Target="../notesSlides/notesSlide1.xml"/><Relationship Id="rId3" Type="http://schemas.openxmlformats.org/officeDocument/2006/relationships/image" Target="../media/image5.png"/><Relationship Id="rId4" Type="http://schemas.openxmlformats.org/officeDocument/2006/relationships/slide" Target="/ppt/slides/slide2.xml"/><Relationship Id="rId9" Type="http://schemas.openxmlformats.org/officeDocument/2006/relationships/slide" Target="/ppt/slides/slide68.xml"/><Relationship Id="rId14" Type="http://schemas.openxmlformats.org/officeDocument/2006/relationships/slide" Target="/ppt/slides/slide150.xml"/><Relationship Id="rId5" Type="http://schemas.openxmlformats.org/officeDocument/2006/relationships/slide" Target="/ppt/slides/slide26.xml"/><Relationship Id="rId6" Type="http://schemas.openxmlformats.org/officeDocument/2006/relationships/slide" Target="/ppt/slides/slide35.xml"/><Relationship Id="rId7" Type="http://schemas.openxmlformats.org/officeDocument/2006/relationships/slide" Target="/ppt/slides/slide48.xml"/><Relationship Id="rId8" Type="http://schemas.openxmlformats.org/officeDocument/2006/relationships/slide" Target="/ppt/slides/slide58.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0.xml"/><Relationship Id="rId3" Type="http://schemas.openxmlformats.org/officeDocument/2006/relationships/image" Target="../media/image2.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00.xml"/><Relationship Id="rId3" Type="http://schemas.openxmlformats.org/officeDocument/2006/relationships/image" Target="../media/image17.png"/><Relationship Id="rId4" Type="http://schemas.openxmlformats.org/officeDocument/2006/relationships/image" Target="../media/image79.png"/><Relationship Id="rId5" Type="http://schemas.openxmlformats.org/officeDocument/2006/relationships/image" Target="../media/image14.png"/><Relationship Id="rId6" Type="http://schemas.openxmlformats.org/officeDocument/2006/relationships/image" Target="../media/image19.png"/><Relationship Id="rId7" Type="http://schemas.openxmlformats.org/officeDocument/2006/relationships/image" Target="../media/image20.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01.xml"/><Relationship Id="rId3" Type="http://schemas.openxmlformats.org/officeDocument/2006/relationships/image" Target="../media/image12.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102.xml"/><Relationship Id="rId3" Type="http://schemas.openxmlformats.org/officeDocument/2006/relationships/image" Target="../media/image7.png"/><Relationship Id="rId4" Type="http://schemas.openxmlformats.org/officeDocument/2006/relationships/image" Target="../media/image4.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103.xml"/><Relationship Id="rId3" Type="http://schemas.openxmlformats.org/officeDocument/2006/relationships/image" Target="../media/image15.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04.xml"/><Relationship Id="rId3" Type="http://schemas.openxmlformats.org/officeDocument/2006/relationships/image" Target="../media/image13.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05.xml"/><Relationship Id="rId3" Type="http://schemas.openxmlformats.org/officeDocument/2006/relationships/image" Target="../media/image13.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106.xml"/><Relationship Id="rId3" Type="http://schemas.openxmlformats.org/officeDocument/2006/relationships/image" Target="../media/image3.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07.xml"/><Relationship Id="rId3" Type="http://schemas.openxmlformats.org/officeDocument/2006/relationships/image" Target="../media/image2.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08.xml"/><Relationship Id="rId3" Type="http://schemas.openxmlformats.org/officeDocument/2006/relationships/image" Target="../media/image2.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09.xml"/><Relationship Id="rId3"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1.xml"/><Relationship Id="rId3" Type="http://schemas.openxmlformats.org/officeDocument/2006/relationships/image" Target="../media/image2.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10.xml"/><Relationship Id="rId3" Type="http://schemas.openxmlformats.org/officeDocument/2006/relationships/image" Target="../media/image2.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11.xml"/><Relationship Id="rId3" Type="http://schemas.openxmlformats.org/officeDocument/2006/relationships/image" Target="../media/image2.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12.xml"/><Relationship Id="rId3" Type="http://schemas.openxmlformats.org/officeDocument/2006/relationships/image" Target="../media/image2.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13.xml"/><Relationship Id="rId3" Type="http://schemas.openxmlformats.org/officeDocument/2006/relationships/image" Target="../media/image2.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14.xml"/><Relationship Id="rId3" Type="http://schemas.openxmlformats.org/officeDocument/2006/relationships/image" Target="../media/image2.png"/><Relationship Id="rId4" Type="http://schemas.openxmlformats.org/officeDocument/2006/relationships/image" Target="../media/image149.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15.xml"/><Relationship Id="rId3" Type="http://schemas.openxmlformats.org/officeDocument/2006/relationships/image" Target="../media/image2.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16.xml"/><Relationship Id="rId3" Type="http://schemas.openxmlformats.org/officeDocument/2006/relationships/image" Target="../media/image2.png"/><Relationship Id="rId4" Type="http://schemas.openxmlformats.org/officeDocument/2006/relationships/image" Target="../media/image159.gif"/></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17.xml"/><Relationship Id="rId3" Type="http://schemas.openxmlformats.org/officeDocument/2006/relationships/image" Target="../media/image2.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18.xml"/><Relationship Id="rId3" Type="http://schemas.openxmlformats.org/officeDocument/2006/relationships/image" Target="../media/image2.png"/><Relationship Id="rId4" Type="http://schemas.openxmlformats.org/officeDocument/2006/relationships/image" Target="../media/image142.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19.xml"/><Relationship Id="rId3"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2.xml"/><Relationship Id="rId3" Type="http://schemas.openxmlformats.org/officeDocument/2006/relationships/image" Target="../media/image2.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20.xml"/><Relationship Id="rId3" Type="http://schemas.openxmlformats.org/officeDocument/2006/relationships/image" Target="../media/image2.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121.xml"/><Relationship Id="rId3" Type="http://schemas.openxmlformats.org/officeDocument/2006/relationships/image" Target="../media/image25.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22.xml"/><Relationship Id="rId3" Type="http://schemas.openxmlformats.org/officeDocument/2006/relationships/image" Target="../media/image12.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23.xml"/><Relationship Id="rId3" Type="http://schemas.openxmlformats.org/officeDocument/2006/relationships/image" Target="../media/image17.png"/><Relationship Id="rId4" Type="http://schemas.openxmlformats.org/officeDocument/2006/relationships/image" Target="../media/image79.png"/><Relationship Id="rId5" Type="http://schemas.openxmlformats.org/officeDocument/2006/relationships/image" Target="../media/image14.png"/><Relationship Id="rId6" Type="http://schemas.openxmlformats.org/officeDocument/2006/relationships/image" Target="../media/image20.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24.xml"/><Relationship Id="rId3" Type="http://schemas.openxmlformats.org/officeDocument/2006/relationships/image" Target="../media/image12.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125.xml"/><Relationship Id="rId3" Type="http://schemas.openxmlformats.org/officeDocument/2006/relationships/image" Target="../media/image7.png"/><Relationship Id="rId4" Type="http://schemas.openxmlformats.org/officeDocument/2006/relationships/image" Target="../media/image4.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126.xml"/><Relationship Id="rId3" Type="http://schemas.openxmlformats.org/officeDocument/2006/relationships/image" Target="../media/image15.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27.xml"/><Relationship Id="rId3" Type="http://schemas.openxmlformats.org/officeDocument/2006/relationships/image" Target="../media/image13.png"/><Relationship Id="rId4" Type="http://schemas.openxmlformats.org/officeDocument/2006/relationships/image" Target="../media/image16.png"/><Relationship Id="rId5" Type="http://schemas.openxmlformats.org/officeDocument/2006/relationships/image" Target="../media/image6.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128.xml"/><Relationship Id="rId3" Type="http://schemas.openxmlformats.org/officeDocument/2006/relationships/image" Target="../media/image3.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29.xml"/><Relationship Id="rId3" Type="http://schemas.openxmlformats.org/officeDocument/2006/relationships/image" Target="../media/image2.png"/><Relationship Id="rId4" Type="http://schemas.openxmlformats.org/officeDocument/2006/relationships/image" Target="../media/image16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13.xml"/><Relationship Id="rId3" Type="http://schemas.openxmlformats.org/officeDocument/2006/relationships/image" Target="../media/image25.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130.xml"/><Relationship Id="rId3" Type="http://schemas.openxmlformats.org/officeDocument/2006/relationships/image" Target="../media/image25.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31.xml"/><Relationship Id="rId3" Type="http://schemas.openxmlformats.org/officeDocument/2006/relationships/image" Target="../media/image14.png"/><Relationship Id="rId4" Type="http://schemas.openxmlformats.org/officeDocument/2006/relationships/image" Target="../media/image20.png"/><Relationship Id="rId5" Type="http://schemas.openxmlformats.org/officeDocument/2006/relationships/image" Target="../media/image120.png"/><Relationship Id="rId6" Type="http://schemas.openxmlformats.org/officeDocument/2006/relationships/image" Target="../media/image118.png"/><Relationship Id="rId7" Type="http://schemas.openxmlformats.org/officeDocument/2006/relationships/image" Target="../media/image119.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32.xml"/><Relationship Id="rId3" Type="http://schemas.openxmlformats.org/officeDocument/2006/relationships/image" Target="../media/image7.png"/><Relationship Id="rId4" Type="http://schemas.openxmlformats.org/officeDocument/2006/relationships/image" Target="../media/image4.pn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33.xml"/><Relationship Id="rId3" Type="http://schemas.openxmlformats.org/officeDocument/2006/relationships/image" Target="../media/image15.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34.xml"/><Relationship Id="rId3" Type="http://schemas.openxmlformats.org/officeDocument/2006/relationships/image" Target="../media/image13.png"/><Relationship Id="rId4" Type="http://schemas.openxmlformats.org/officeDocument/2006/relationships/image" Target="../media/image16.png"/><Relationship Id="rId5" Type="http://schemas.openxmlformats.org/officeDocument/2006/relationships/image" Target="../media/image6.pn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35.xml"/><Relationship Id="rId3" Type="http://schemas.openxmlformats.org/officeDocument/2006/relationships/image" Target="../media/image3.pn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36.xml"/><Relationship Id="rId3" Type="http://schemas.openxmlformats.org/officeDocument/2006/relationships/image" Target="../media/image2.pn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37.xml"/><Relationship Id="rId3" Type="http://schemas.openxmlformats.org/officeDocument/2006/relationships/image" Target="../media/image2.pn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38.xml"/><Relationship Id="rId3" Type="http://schemas.openxmlformats.org/officeDocument/2006/relationships/image" Target="../media/image25.pn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39.xml"/><Relationship Id="rId3"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4.xml"/><Relationship Id="rId3" Type="http://schemas.openxmlformats.org/officeDocument/2006/relationships/image" Target="../media/image12.pn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40.xml"/><Relationship Id="rId3" Type="http://schemas.openxmlformats.org/officeDocument/2006/relationships/image" Target="../media/image7.png"/><Relationship Id="rId4" Type="http://schemas.openxmlformats.org/officeDocument/2006/relationships/image" Target="../media/image4.png"/></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41.xml"/><Relationship Id="rId3" Type="http://schemas.openxmlformats.org/officeDocument/2006/relationships/image" Target="../media/image15.pn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42.xml"/><Relationship Id="rId3" Type="http://schemas.openxmlformats.org/officeDocument/2006/relationships/image" Target="../media/image13.png"/><Relationship Id="rId4" Type="http://schemas.openxmlformats.org/officeDocument/2006/relationships/image" Target="../media/image16.png"/><Relationship Id="rId5" Type="http://schemas.openxmlformats.org/officeDocument/2006/relationships/image" Target="../media/image6.pn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43.xml"/><Relationship Id="rId3" Type="http://schemas.openxmlformats.org/officeDocument/2006/relationships/image" Target="../media/image3.png"/></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44.xml"/><Relationship Id="rId3" Type="http://schemas.openxmlformats.org/officeDocument/2006/relationships/image" Target="../media/image2.png"/></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45.xml"/><Relationship Id="rId3" Type="http://schemas.openxmlformats.org/officeDocument/2006/relationships/image" Target="../media/image2.png"/></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46.xml"/><Relationship Id="rId3" Type="http://schemas.openxmlformats.org/officeDocument/2006/relationships/image" Target="../media/image25.png"/></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47.xml"/><Relationship Id="rId3" Type="http://schemas.openxmlformats.org/officeDocument/2006/relationships/image" Target="../media/image12.png"/></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148.xml"/><Relationship Id="rId3" Type="http://schemas.openxmlformats.org/officeDocument/2006/relationships/image" Target="../media/image195.png"/><Relationship Id="rId4" Type="http://schemas.openxmlformats.org/officeDocument/2006/relationships/image" Target="../media/image191.png"/><Relationship Id="rId5" Type="http://schemas.openxmlformats.org/officeDocument/2006/relationships/image" Target="../media/image190.png"/></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149.xml"/><Relationship Id="rId3" Type="http://schemas.openxmlformats.org/officeDocument/2006/relationships/image" Target="../media/image195.png"/><Relationship Id="rId4" Type="http://schemas.openxmlformats.org/officeDocument/2006/relationships/image" Target="../media/image19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5.xml"/><Relationship Id="rId3" Type="http://schemas.openxmlformats.org/officeDocument/2006/relationships/image" Target="../media/image17.png"/><Relationship Id="rId4" Type="http://schemas.openxmlformats.org/officeDocument/2006/relationships/image" Target="../media/image14.png"/><Relationship Id="rId5" Type="http://schemas.openxmlformats.org/officeDocument/2006/relationships/image" Target="../media/image20.png"/><Relationship Id="rId6" Type="http://schemas.openxmlformats.org/officeDocument/2006/relationships/image" Target="../media/image19.png"/></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150.xml"/><Relationship Id="rId3" Type="http://schemas.openxmlformats.org/officeDocument/2006/relationships/image" Target="../media/image7.png"/></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151.xml"/><Relationship Id="rId3" Type="http://schemas.openxmlformats.org/officeDocument/2006/relationships/image" Target="../media/image3.png"/></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152.xml"/><Relationship Id="rId3" Type="http://schemas.openxmlformats.org/officeDocument/2006/relationships/image" Target="../media/image2.png"/><Relationship Id="rId4" Type="http://schemas.openxmlformats.org/officeDocument/2006/relationships/image" Target="../media/image19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6.xml"/><Relationship Id="rId3" Type="http://schemas.openxmlformats.org/officeDocument/2006/relationships/image" Target="../media/image1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17.xml"/><Relationship Id="rId3" Type="http://schemas.openxmlformats.org/officeDocument/2006/relationships/image" Target="../media/image7.png"/><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18.xml"/><Relationship Id="rId3" Type="http://schemas.openxmlformats.org/officeDocument/2006/relationships/image" Target="../media/image1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9.xml"/><Relationship Id="rId3" Type="http://schemas.openxmlformats.org/officeDocument/2006/relationships/image" Target="../media/image13.png"/><Relationship Id="rId4" Type="http://schemas.openxmlformats.org/officeDocument/2006/relationships/image" Target="../media/image16.png"/><Relationship Id="rId5" Type="http://schemas.openxmlformats.org/officeDocument/2006/relationships/image" Target="../media/image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2.xml"/><Relationship Id="rId3" Type="http://schemas.openxmlformats.org/officeDocument/2006/relationships/image" Target="../media/image7.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20.xml"/><Relationship Id="rId3" Type="http://schemas.openxmlformats.org/officeDocument/2006/relationships/image" Target="../media/image1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21.xml"/><Relationship Id="rId3" Type="http://schemas.openxmlformats.org/officeDocument/2006/relationships/image" Target="../media/image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22.xml"/><Relationship Id="rId3" Type="http://schemas.openxmlformats.org/officeDocument/2006/relationships/image" Target="../media/image2.png"/><Relationship Id="rId4" Type="http://schemas.openxmlformats.org/officeDocument/2006/relationships/image" Target="../media/image4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23.xml"/><Relationship Id="rId3" Type="http://schemas.openxmlformats.org/officeDocument/2006/relationships/image" Target="../media/image2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24.xml"/><Relationship Id="rId3" Type="http://schemas.openxmlformats.org/officeDocument/2006/relationships/image" Target="../media/image1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25.xml"/><Relationship Id="rId3" Type="http://schemas.openxmlformats.org/officeDocument/2006/relationships/image" Target="../media/image1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26.xml"/><Relationship Id="rId3" Type="http://schemas.openxmlformats.org/officeDocument/2006/relationships/image" Target="../media/image7.png"/><Relationship Id="rId4" Type="http://schemas.openxmlformats.org/officeDocument/2006/relationships/image" Target="../media/image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27.xml"/><Relationship Id="rId3" Type="http://schemas.openxmlformats.org/officeDocument/2006/relationships/image" Target="../media/image1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28.xml"/><Relationship Id="rId3" Type="http://schemas.openxmlformats.org/officeDocument/2006/relationships/image" Target="../media/image1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29.xml"/><Relationship Id="rId3"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3.xml"/><Relationship Id="rId3" Type="http://schemas.openxmlformats.org/officeDocument/2006/relationships/image" Target="../media/image1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30.xml"/><Relationship Id="rId3" Type="http://schemas.openxmlformats.org/officeDocument/2006/relationships/image" Target="../media/image2.png"/><Relationship Id="rId4" Type="http://schemas.openxmlformats.org/officeDocument/2006/relationships/hyperlink" Target="http://www.youtube.com/watch?v=zZkY3MLBGh8" TargetMode="External"/><Relationship Id="rId5" Type="http://schemas.openxmlformats.org/officeDocument/2006/relationships/image" Target="../media/image50.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31.xml"/><Relationship Id="rId3" Type="http://schemas.openxmlformats.org/officeDocument/2006/relationships/image" Target="../media/image2.png"/><Relationship Id="rId4" Type="http://schemas.openxmlformats.org/officeDocument/2006/relationships/image" Target="../media/image3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32.xml"/><Relationship Id="rId3" Type="http://schemas.openxmlformats.org/officeDocument/2006/relationships/image" Target="../media/image2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33.xml"/><Relationship Id="rId3" Type="http://schemas.openxmlformats.org/officeDocument/2006/relationships/image" Target="../media/image17.png"/><Relationship Id="rId4" Type="http://schemas.openxmlformats.org/officeDocument/2006/relationships/image" Target="../media/image14.png"/><Relationship Id="rId5" Type="http://schemas.openxmlformats.org/officeDocument/2006/relationships/image" Target="../media/image20.png"/><Relationship Id="rId6" Type="http://schemas.openxmlformats.org/officeDocument/2006/relationships/image" Target="../media/image1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34.xml"/><Relationship Id="rId3" Type="http://schemas.openxmlformats.org/officeDocument/2006/relationships/image" Target="../media/image1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35.xml"/><Relationship Id="rId3" Type="http://schemas.openxmlformats.org/officeDocument/2006/relationships/image" Target="../media/image7.png"/><Relationship Id="rId4" Type="http://schemas.openxmlformats.org/officeDocument/2006/relationships/image" Target="../media/image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36.xml"/><Relationship Id="rId3" Type="http://schemas.openxmlformats.org/officeDocument/2006/relationships/image" Target="../media/image1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37.xml"/><Relationship Id="rId3" Type="http://schemas.openxmlformats.org/officeDocument/2006/relationships/image" Target="../media/image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38.xml"/><Relationship Id="rId3" Type="http://schemas.openxmlformats.org/officeDocument/2006/relationships/image" Target="../media/image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39.xml"/><Relationship Id="rId3" Type="http://schemas.openxmlformats.org/officeDocument/2006/relationships/image" Target="../media/image2.png"/><Relationship Id="rId4" Type="http://schemas.openxmlformats.org/officeDocument/2006/relationships/hyperlink" Target="http://www.youtube.com/watch?v=f5qgOqNQ7zY" TargetMode="External"/><Relationship Id="rId5" Type="http://schemas.openxmlformats.org/officeDocument/2006/relationships/image" Target="../media/image43.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4.xml"/><Relationship Id="rId3" Type="http://schemas.openxmlformats.org/officeDocument/2006/relationships/image" Target="../media/image13.png"/><Relationship Id="rId4" Type="http://schemas.openxmlformats.org/officeDocument/2006/relationships/image" Target="../media/image6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40.xml"/><Relationship Id="rId3" Type="http://schemas.openxmlformats.org/officeDocument/2006/relationships/image" Target="../media/image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41.xml"/><Relationship Id="rId3" Type="http://schemas.openxmlformats.org/officeDocument/2006/relationships/image" Target="../media/image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42.xml"/><Relationship Id="rId3" Type="http://schemas.openxmlformats.org/officeDocument/2006/relationships/image" Target="../media/image2.png"/><Relationship Id="rId4" Type="http://schemas.openxmlformats.org/officeDocument/2006/relationships/hyperlink" Target="http://www.youtube.com/watch?v=07YzpuDgvDM" TargetMode="External"/><Relationship Id="rId5" Type="http://schemas.openxmlformats.org/officeDocument/2006/relationships/image" Target="../media/image51.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43.xml"/><Relationship Id="rId3" Type="http://schemas.openxmlformats.org/officeDocument/2006/relationships/image" Target="../media/image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44.xml"/><Relationship Id="rId3" Type="http://schemas.openxmlformats.org/officeDocument/2006/relationships/image" Target="../media/image2.png"/><Relationship Id="rId4" Type="http://schemas.openxmlformats.org/officeDocument/2006/relationships/image" Target="../media/image56.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45.xml"/><Relationship Id="rId3" Type="http://schemas.openxmlformats.org/officeDocument/2006/relationships/image" Target="../media/image25.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46.xml"/><Relationship Id="rId3" Type="http://schemas.openxmlformats.org/officeDocument/2006/relationships/image" Target="../media/image12.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47.xml"/><Relationship Id="rId3" Type="http://schemas.openxmlformats.org/officeDocument/2006/relationships/image" Target="../media/image12.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48.xml"/><Relationship Id="rId3" Type="http://schemas.openxmlformats.org/officeDocument/2006/relationships/image" Target="../media/image7.png"/><Relationship Id="rId4" Type="http://schemas.openxmlformats.org/officeDocument/2006/relationships/image" Target="../media/image4.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49.xml"/><Relationship Id="rId3" Type="http://schemas.openxmlformats.org/officeDocument/2006/relationships/image" Target="../media/image1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5.xml"/><Relationship Id="rId3" Type="http://schemas.openxmlformats.org/officeDocument/2006/relationships/image" Target="../media/image13.png"/><Relationship Id="rId4" Type="http://schemas.openxmlformats.org/officeDocument/2006/relationships/image" Target="../media/image1.png"/><Relationship Id="rId5" Type="http://schemas.openxmlformats.org/officeDocument/2006/relationships/image" Target="../media/image10.png"/><Relationship Id="rId6" Type="http://schemas.openxmlformats.org/officeDocument/2006/relationships/image" Target="../media/image11.png"/><Relationship Id="rId7" Type="http://schemas.openxmlformats.org/officeDocument/2006/relationships/image" Target="../media/image18.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50.xml"/><Relationship Id="rId3" Type="http://schemas.openxmlformats.org/officeDocument/2006/relationships/image" Target="../media/image13.png"/><Relationship Id="rId4" Type="http://schemas.openxmlformats.org/officeDocument/2006/relationships/image" Target="../media/image16.png"/><Relationship Id="rId5" Type="http://schemas.openxmlformats.org/officeDocument/2006/relationships/image" Target="../media/image6.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51.xml"/><Relationship Id="rId3" Type="http://schemas.openxmlformats.org/officeDocument/2006/relationships/image" Target="../media/image13.png"/><Relationship Id="rId4" Type="http://schemas.openxmlformats.org/officeDocument/2006/relationships/hyperlink" Target="http://www.youtube.com/watch?v=POTosC2q6Hs" TargetMode="External"/><Relationship Id="rId5" Type="http://schemas.openxmlformats.org/officeDocument/2006/relationships/image" Target="../media/image61.jp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52.xml"/><Relationship Id="rId3" Type="http://schemas.openxmlformats.org/officeDocument/2006/relationships/image" Target="../media/image13.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53.xml"/><Relationship Id="rId3" Type="http://schemas.openxmlformats.org/officeDocument/2006/relationships/image" Target="../media/image3.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54.xml"/><Relationship Id="rId3" Type="http://schemas.openxmlformats.org/officeDocument/2006/relationships/image" Target="../media/image2.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55.xml"/><Relationship Id="rId3" Type="http://schemas.openxmlformats.org/officeDocument/2006/relationships/image" Target="../media/image2.png"/><Relationship Id="rId4" Type="http://schemas.openxmlformats.org/officeDocument/2006/relationships/image" Target="../media/image69.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56.xml"/><Relationship Id="rId3" Type="http://schemas.openxmlformats.org/officeDocument/2006/relationships/image" Target="../media/image2.png"/><Relationship Id="rId4" Type="http://schemas.openxmlformats.org/officeDocument/2006/relationships/image" Target="../media/image70.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57.xml"/><Relationship Id="rId3" Type="http://schemas.openxmlformats.org/officeDocument/2006/relationships/image" Target="../media/image25.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58.xml"/><Relationship Id="rId3" Type="http://schemas.openxmlformats.org/officeDocument/2006/relationships/image" Target="../media/image7.png"/><Relationship Id="rId4" Type="http://schemas.openxmlformats.org/officeDocument/2006/relationships/image" Target="../media/image4.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59.xml"/><Relationship Id="rId3" Type="http://schemas.openxmlformats.org/officeDocument/2006/relationships/image" Target="../media/image1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6.xml"/><Relationship Id="rId3" Type="http://schemas.openxmlformats.org/officeDocument/2006/relationships/image" Target="../media/image13.png"/><Relationship Id="rId4" Type="http://schemas.openxmlformats.org/officeDocument/2006/relationships/image" Target="../media/image16.png"/><Relationship Id="rId5" Type="http://schemas.openxmlformats.org/officeDocument/2006/relationships/image" Target="../media/image6.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60.xml"/><Relationship Id="rId3" Type="http://schemas.openxmlformats.org/officeDocument/2006/relationships/image" Target="../media/image13.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61.xml"/><Relationship Id="rId3" Type="http://schemas.openxmlformats.org/officeDocument/2006/relationships/image" Target="../media/image3.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62.xml"/><Relationship Id="rId3" Type="http://schemas.openxmlformats.org/officeDocument/2006/relationships/image" Target="../media/image2.png"/><Relationship Id="rId4" Type="http://schemas.openxmlformats.org/officeDocument/2006/relationships/image" Target="../media/image81.png"/><Relationship Id="rId5" Type="http://schemas.openxmlformats.org/officeDocument/2006/relationships/hyperlink" Target="http://www.youtube.com/watch?v=HODtXiNsjc4" TargetMode="External"/><Relationship Id="rId6" Type="http://schemas.openxmlformats.org/officeDocument/2006/relationships/image" Target="../media/image71.jp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63.xml"/><Relationship Id="rId3" Type="http://schemas.openxmlformats.org/officeDocument/2006/relationships/image" Target="../media/image2.png"/><Relationship Id="rId4" Type="http://schemas.openxmlformats.org/officeDocument/2006/relationships/hyperlink" Target="http://www.youtube.com/watch?v=uJG2ZkmPEk8" TargetMode="External"/><Relationship Id="rId5" Type="http://schemas.openxmlformats.org/officeDocument/2006/relationships/image" Target="../media/image75.jp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64.xml"/><Relationship Id="rId3" Type="http://schemas.openxmlformats.org/officeDocument/2006/relationships/image" Target="../media/image2.png"/><Relationship Id="rId4" Type="http://schemas.openxmlformats.org/officeDocument/2006/relationships/hyperlink" Target="http://www.youtube.com/watch?v=KUz9oMrXe48" TargetMode="External"/><Relationship Id="rId5" Type="http://schemas.openxmlformats.org/officeDocument/2006/relationships/image" Target="../media/image74.jp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65.xml"/><Relationship Id="rId3" Type="http://schemas.openxmlformats.org/officeDocument/2006/relationships/image" Target="../media/image25.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66.xml"/><Relationship Id="rId3" Type="http://schemas.openxmlformats.org/officeDocument/2006/relationships/image" Target="../media/image17.png"/><Relationship Id="rId4" Type="http://schemas.openxmlformats.org/officeDocument/2006/relationships/image" Target="../media/image79.png"/><Relationship Id="rId5" Type="http://schemas.openxmlformats.org/officeDocument/2006/relationships/image" Target="../media/image14.png"/><Relationship Id="rId6" Type="http://schemas.openxmlformats.org/officeDocument/2006/relationships/image" Target="../media/image19.png"/><Relationship Id="rId7" Type="http://schemas.openxmlformats.org/officeDocument/2006/relationships/image" Target="../media/image20.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67.xml"/><Relationship Id="rId3" Type="http://schemas.openxmlformats.org/officeDocument/2006/relationships/image" Target="../media/image12.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68.xml"/><Relationship Id="rId3" Type="http://schemas.openxmlformats.org/officeDocument/2006/relationships/image" Target="../media/image7.png"/><Relationship Id="rId4" Type="http://schemas.openxmlformats.org/officeDocument/2006/relationships/image" Target="../media/image4.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69.xml"/><Relationship Id="rId3" Type="http://schemas.openxmlformats.org/officeDocument/2006/relationships/image" Target="../media/image1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7.xml"/><Relationship Id="rId3" Type="http://schemas.openxmlformats.org/officeDocument/2006/relationships/image" Target="../media/image13.png"/><Relationship Id="rId4" Type="http://schemas.openxmlformats.org/officeDocument/2006/relationships/image" Target="../media/image9.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70.xml"/><Relationship Id="rId3" Type="http://schemas.openxmlformats.org/officeDocument/2006/relationships/image" Target="../media/image13.png"/><Relationship Id="rId4" Type="http://schemas.openxmlformats.org/officeDocument/2006/relationships/hyperlink" Target="http://www.youtube.com/watch?v=AuYNXgO_f3Y" TargetMode="External"/><Relationship Id="rId5" Type="http://schemas.openxmlformats.org/officeDocument/2006/relationships/image" Target="../media/image92.jp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71.xml"/><Relationship Id="rId3" Type="http://schemas.openxmlformats.org/officeDocument/2006/relationships/image" Target="../media/image3.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72.xml"/><Relationship Id="rId3" Type="http://schemas.openxmlformats.org/officeDocument/2006/relationships/image" Target="../media/image2.png"/><Relationship Id="rId4" Type="http://schemas.openxmlformats.org/officeDocument/2006/relationships/hyperlink" Target="http://drive.google.com/file/d/1I1L-WwBJsT1NGui_pTvtzZnPuqwS2TGK/view" TargetMode="External"/><Relationship Id="rId5" Type="http://schemas.openxmlformats.org/officeDocument/2006/relationships/image" Target="../media/image80.png"/><Relationship Id="rId6" Type="http://schemas.openxmlformats.org/officeDocument/2006/relationships/hyperlink" Target="https://www.npr.org/sections/money/2017/10/06/556212654/episode-798-bad-credit-bureau" TargetMode="Externa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73.xml"/><Relationship Id="rId3" Type="http://schemas.openxmlformats.org/officeDocument/2006/relationships/image" Target="../media/image2.png"/><Relationship Id="rId4" Type="http://schemas.openxmlformats.org/officeDocument/2006/relationships/hyperlink" Target="https://www.carbonite.com/podcasts/breach/s02e03-Equifax-data-breach" TargetMode="External"/><Relationship Id="rId5" Type="http://schemas.openxmlformats.org/officeDocument/2006/relationships/hyperlink" Target="http://drive.google.com/file/d/1gTMNZZM6DY8kT6v_Ve4iK6qm6YX4wqwu/view" TargetMode="External"/><Relationship Id="rId6" Type="http://schemas.openxmlformats.org/officeDocument/2006/relationships/image" Target="../media/image80.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74.xml"/><Relationship Id="rId3" Type="http://schemas.openxmlformats.org/officeDocument/2006/relationships/image" Target="../media/image2.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75.xml"/><Relationship Id="rId3" Type="http://schemas.openxmlformats.org/officeDocument/2006/relationships/image" Target="../media/image2.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76.xml"/><Relationship Id="rId3" Type="http://schemas.openxmlformats.org/officeDocument/2006/relationships/image" Target="../media/image2.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77.xml"/><Relationship Id="rId3" Type="http://schemas.openxmlformats.org/officeDocument/2006/relationships/image" Target="../media/image2.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78.xml"/><Relationship Id="rId3" Type="http://schemas.openxmlformats.org/officeDocument/2006/relationships/image" Target="../media/image25.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79.xml"/><Relationship Id="rId3" Type="http://schemas.openxmlformats.org/officeDocument/2006/relationships/image" Target="../media/image12.png"/><Relationship Id="rId4" Type="http://schemas.openxmlformats.org/officeDocument/2006/relationships/image" Target="../media/image100.png"/><Relationship Id="rId5" Type="http://schemas.openxmlformats.org/officeDocument/2006/relationships/hyperlink" Target="https://play.kahoot.it/v2/?quizId=5961fcf0-0dd2-4c76-bd0a-081fc9f1cf8b"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8.xml"/><Relationship Id="rId3" Type="http://schemas.openxmlformats.org/officeDocument/2006/relationships/image" Target="../media/image3.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80.xml"/><Relationship Id="rId3" Type="http://schemas.openxmlformats.org/officeDocument/2006/relationships/image" Target="../media/image7.png"/><Relationship Id="rId4" Type="http://schemas.openxmlformats.org/officeDocument/2006/relationships/image" Target="../media/image4.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81.xml"/><Relationship Id="rId3" Type="http://schemas.openxmlformats.org/officeDocument/2006/relationships/image" Target="../media/image15.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82.xml"/><Relationship Id="rId3" Type="http://schemas.openxmlformats.org/officeDocument/2006/relationships/image" Target="../media/image13.png"/><Relationship Id="rId4" Type="http://schemas.openxmlformats.org/officeDocument/2006/relationships/image" Target="../media/image16.png"/><Relationship Id="rId5" Type="http://schemas.openxmlformats.org/officeDocument/2006/relationships/image" Target="../media/image6.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83.xml"/><Relationship Id="rId3" Type="http://schemas.openxmlformats.org/officeDocument/2006/relationships/image" Target="../media/image3.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84.xml"/><Relationship Id="rId3" Type="http://schemas.openxmlformats.org/officeDocument/2006/relationships/image" Target="../media/image2.png"/><Relationship Id="rId4" Type="http://schemas.openxmlformats.org/officeDocument/2006/relationships/image" Target="../media/image138.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85.xml"/><Relationship Id="rId3" Type="http://schemas.openxmlformats.org/officeDocument/2006/relationships/image" Target="../media/image25.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86.xml"/><Relationship Id="rId3" Type="http://schemas.openxmlformats.org/officeDocument/2006/relationships/image" Target="../media/image14.png"/><Relationship Id="rId4" Type="http://schemas.openxmlformats.org/officeDocument/2006/relationships/image" Target="../media/image20.png"/><Relationship Id="rId5" Type="http://schemas.openxmlformats.org/officeDocument/2006/relationships/image" Target="../media/image120.png"/><Relationship Id="rId6" Type="http://schemas.openxmlformats.org/officeDocument/2006/relationships/image" Target="../media/image118.png"/><Relationship Id="rId7" Type="http://schemas.openxmlformats.org/officeDocument/2006/relationships/image" Target="../media/image119.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87.xml"/><Relationship Id="rId3" Type="http://schemas.openxmlformats.org/officeDocument/2006/relationships/image" Target="../media/image12.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88.xml"/><Relationship Id="rId3" Type="http://schemas.openxmlformats.org/officeDocument/2006/relationships/image" Target="../media/image7.png"/><Relationship Id="rId4" Type="http://schemas.openxmlformats.org/officeDocument/2006/relationships/image" Target="../media/image4.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89.xml"/><Relationship Id="rId3" Type="http://schemas.openxmlformats.org/officeDocument/2006/relationships/image" Target="../media/image1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9.xml"/><Relationship Id="rId3" Type="http://schemas.openxmlformats.org/officeDocument/2006/relationships/image" Target="../media/image2.png"/><Relationship Id="rId4" Type="http://schemas.openxmlformats.org/officeDocument/2006/relationships/hyperlink" Target="http://www.youtube.com/watch?v=QvyTEx1wyOY" TargetMode="External"/><Relationship Id="rId5" Type="http://schemas.openxmlformats.org/officeDocument/2006/relationships/image" Target="../media/image8.jp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90.xml"/><Relationship Id="rId3" Type="http://schemas.openxmlformats.org/officeDocument/2006/relationships/image" Target="../media/image13.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91.xml"/><Relationship Id="rId3" Type="http://schemas.openxmlformats.org/officeDocument/2006/relationships/image" Target="../media/image3.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92.xml"/><Relationship Id="rId3" Type="http://schemas.openxmlformats.org/officeDocument/2006/relationships/image" Target="../media/image2.png"/><Relationship Id="rId4" Type="http://schemas.openxmlformats.org/officeDocument/2006/relationships/image" Target="../media/image110.png"/><Relationship Id="rId5" Type="http://schemas.openxmlformats.org/officeDocument/2006/relationships/hyperlink" Target="http://www.youtube.com/watch?v=QnD9BiY0YUw" TargetMode="External"/><Relationship Id="rId6" Type="http://schemas.openxmlformats.org/officeDocument/2006/relationships/image" Target="../media/image140.jp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93.xml"/><Relationship Id="rId3" Type="http://schemas.openxmlformats.org/officeDocument/2006/relationships/image" Target="../media/image2.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94.xml"/><Relationship Id="rId3" Type="http://schemas.openxmlformats.org/officeDocument/2006/relationships/image" Target="../media/image2.png"/><Relationship Id="rId4" Type="http://schemas.openxmlformats.org/officeDocument/2006/relationships/image" Target="../media/image123.png"/><Relationship Id="rId5" Type="http://schemas.openxmlformats.org/officeDocument/2006/relationships/hyperlink" Target="http://www.youtube.com/watch?v=RFBjFclKJZU" TargetMode="External"/><Relationship Id="rId6" Type="http://schemas.openxmlformats.org/officeDocument/2006/relationships/image" Target="../media/image121.jp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95.xml"/><Relationship Id="rId3" Type="http://schemas.openxmlformats.org/officeDocument/2006/relationships/image" Target="../media/image2.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96.xml"/><Relationship Id="rId3" Type="http://schemas.openxmlformats.org/officeDocument/2006/relationships/image" Target="../media/image2.png"/><Relationship Id="rId4" Type="http://schemas.openxmlformats.org/officeDocument/2006/relationships/image" Target="../media/image123.png"/><Relationship Id="rId5" Type="http://schemas.openxmlformats.org/officeDocument/2006/relationships/hyperlink" Target="http://www.youtube.com/watch?v=uJG2ZkmPEk8" TargetMode="External"/><Relationship Id="rId6" Type="http://schemas.openxmlformats.org/officeDocument/2006/relationships/image" Target="../media/image75.jp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97.xml"/><Relationship Id="rId3" Type="http://schemas.openxmlformats.org/officeDocument/2006/relationships/image" Target="../media/image2.png"/><Relationship Id="rId4" Type="http://schemas.openxmlformats.org/officeDocument/2006/relationships/hyperlink" Target="http://www.youtube.com/watch?v=ZghMPWGXexs" TargetMode="External"/><Relationship Id="rId5" Type="http://schemas.openxmlformats.org/officeDocument/2006/relationships/image" Target="../media/image128.jp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98.xml"/><Relationship Id="rId3" Type="http://schemas.openxmlformats.org/officeDocument/2006/relationships/image" Target="../media/image2.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99.xml"/><Relationship Id="rId3"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07" name="Shape 207"/>
        <p:cNvGrpSpPr/>
        <p:nvPr/>
      </p:nvGrpSpPr>
      <p:grpSpPr>
        <a:xfrm>
          <a:off x="0" y="0"/>
          <a:ext cx="0" cy="0"/>
          <a:chOff x="0" y="0"/>
          <a:chExt cx="0" cy="0"/>
        </a:xfrm>
      </p:grpSpPr>
      <p:sp>
        <p:nvSpPr>
          <p:cNvPr id="208" name="Google Shape;208;p54"/>
          <p:cNvSpPr txBox="1"/>
          <p:nvPr/>
        </p:nvSpPr>
        <p:spPr>
          <a:xfrm>
            <a:off x="84175" y="350450"/>
            <a:ext cx="8950800" cy="84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600">
                <a:solidFill>
                  <a:srgbClr val="FFFFFF"/>
                </a:solidFill>
                <a:latin typeface="Proxima Nova"/>
                <a:ea typeface="Proxima Nova"/>
                <a:cs typeface="Proxima Nova"/>
                <a:sym typeface="Proxima Nova"/>
              </a:rPr>
              <a:t>Unit 8</a:t>
            </a:r>
            <a:r>
              <a:rPr b="1" lang="en" sz="3600">
                <a:solidFill>
                  <a:srgbClr val="FFFFFF"/>
                </a:solidFill>
                <a:latin typeface="Proxima Nova"/>
                <a:ea typeface="Proxima Nova"/>
                <a:cs typeface="Proxima Nova"/>
                <a:sym typeface="Proxima Nova"/>
              </a:rPr>
              <a:t>: Cybersecurity and Global Impacts</a:t>
            </a:r>
            <a:endParaRPr b="1" sz="3600">
              <a:solidFill>
                <a:srgbClr val="FFFFFF"/>
              </a:solidFill>
              <a:latin typeface="Proxima Nova"/>
              <a:ea typeface="Proxima Nova"/>
              <a:cs typeface="Proxima Nova"/>
              <a:sym typeface="Proxima Nova"/>
            </a:endParaRPr>
          </a:p>
        </p:txBody>
      </p:sp>
      <p:sp>
        <p:nvSpPr>
          <p:cNvPr id="209" name="Google Shape;209;p54"/>
          <p:cNvSpPr txBox="1"/>
          <p:nvPr/>
        </p:nvSpPr>
        <p:spPr>
          <a:xfrm>
            <a:off x="2034900" y="1192250"/>
            <a:ext cx="5074200" cy="3625800"/>
          </a:xfrm>
          <a:prstGeom prst="rect">
            <a:avLst/>
          </a:prstGeom>
          <a:noFill/>
          <a:ln>
            <a:noFill/>
          </a:ln>
        </p:spPr>
        <p:txBody>
          <a:bodyPr anchorCtr="0" anchor="t" bIns="91425" lIns="91425" spcFirstLastPara="1" rIns="91425" wrap="square" tIns="91425">
            <a:noAutofit/>
          </a:bodyPr>
          <a:lstStyle/>
          <a:p>
            <a:pPr indent="-1028700" lvl="0" marL="1085850" rtl="0" algn="l">
              <a:spcBef>
                <a:spcPts val="0"/>
              </a:spcBef>
              <a:spcAft>
                <a:spcPts val="0"/>
              </a:spcAft>
              <a:buNone/>
            </a:pPr>
            <a:r>
              <a:rPr b="1" lang="en" sz="1600">
                <a:solidFill>
                  <a:srgbClr val="FFA400"/>
                </a:solidFill>
              </a:rPr>
              <a:t>Lesson 1:</a:t>
            </a:r>
            <a:r>
              <a:rPr b="1" lang="en" sz="1600">
                <a:solidFill>
                  <a:srgbClr val="FFFFFF"/>
                </a:solidFill>
              </a:rPr>
              <a:t> </a:t>
            </a:r>
            <a:r>
              <a:rPr lang="en" sz="1600" u="sng">
                <a:solidFill>
                  <a:schemeClr val="lt1"/>
                </a:solidFill>
                <a:hlinkClick action="ppaction://hlinksldjump" r:id="rId4">
                  <a:extLst>
                    <a:ext uri="{A12FA001-AC4F-418D-AE19-62706E023703}">
                      <ahyp:hlinkClr val="tx"/>
                    </a:ext>
                  </a:extLst>
                </a:hlinkClick>
              </a:rPr>
              <a:t>Project: Innovation Simulation Part 1</a:t>
            </a:r>
            <a:endParaRPr sz="1600">
              <a:solidFill>
                <a:schemeClr val="lt1"/>
              </a:solidFill>
            </a:endParaRPr>
          </a:p>
          <a:p>
            <a:pPr indent="-1028700" lvl="0" marL="1085850" rtl="0" algn="l">
              <a:spcBef>
                <a:spcPts val="0"/>
              </a:spcBef>
              <a:spcAft>
                <a:spcPts val="0"/>
              </a:spcAft>
              <a:buNone/>
            </a:pPr>
            <a:r>
              <a:rPr b="1" lang="en" sz="1600">
                <a:solidFill>
                  <a:srgbClr val="FFA400"/>
                </a:solidFill>
              </a:rPr>
              <a:t>Lesson 2:</a:t>
            </a:r>
            <a:r>
              <a:rPr b="1" lang="en" sz="1600">
                <a:solidFill>
                  <a:srgbClr val="FFFFFF"/>
                </a:solidFill>
              </a:rPr>
              <a:t> </a:t>
            </a:r>
            <a:r>
              <a:rPr lang="en" sz="1600" u="sng">
                <a:solidFill>
                  <a:schemeClr val="lt1"/>
                </a:solidFill>
                <a:hlinkClick action="ppaction://hlinksldjump" r:id="rId5">
                  <a:extLst>
                    <a:ext uri="{A12FA001-AC4F-418D-AE19-62706E023703}">
                      <ahyp:hlinkClr val="tx"/>
                    </a:ext>
                  </a:extLst>
                </a:hlinkClick>
              </a:rPr>
              <a:t>Data Policies and Privacy</a:t>
            </a:r>
            <a:endParaRPr sz="1600">
              <a:solidFill>
                <a:schemeClr val="lt1"/>
              </a:solidFill>
            </a:endParaRPr>
          </a:p>
          <a:p>
            <a:pPr indent="-1028700" lvl="0" marL="1085850" rtl="0" algn="l">
              <a:spcBef>
                <a:spcPts val="0"/>
              </a:spcBef>
              <a:spcAft>
                <a:spcPts val="0"/>
              </a:spcAft>
              <a:buNone/>
            </a:pPr>
            <a:r>
              <a:rPr b="1" lang="en" sz="1600">
                <a:solidFill>
                  <a:srgbClr val="FFA400"/>
                </a:solidFill>
              </a:rPr>
              <a:t>Lesson 3:</a:t>
            </a:r>
            <a:r>
              <a:rPr b="1" lang="en" sz="1600">
                <a:solidFill>
                  <a:srgbClr val="FFFFFF"/>
                </a:solidFill>
              </a:rPr>
              <a:t> </a:t>
            </a:r>
            <a:r>
              <a:rPr lang="en" sz="1600" u="sng">
                <a:solidFill>
                  <a:schemeClr val="lt1"/>
                </a:solidFill>
                <a:hlinkClick action="ppaction://hlinksldjump" r:id="rId6">
                  <a:extLst>
                    <a:ext uri="{A12FA001-AC4F-418D-AE19-62706E023703}">
                      <ahyp:hlinkClr val="tx"/>
                    </a:ext>
                  </a:extLst>
                </a:hlinkClick>
              </a:rPr>
              <a:t>The Value of Privacy</a:t>
            </a:r>
            <a:endParaRPr sz="1600">
              <a:solidFill>
                <a:schemeClr val="lt1"/>
              </a:solidFill>
            </a:endParaRPr>
          </a:p>
          <a:p>
            <a:pPr indent="-1028700" lvl="0" marL="1085850" rtl="0" algn="l">
              <a:spcBef>
                <a:spcPts val="0"/>
              </a:spcBef>
              <a:spcAft>
                <a:spcPts val="0"/>
              </a:spcAft>
              <a:buNone/>
            </a:pPr>
            <a:r>
              <a:rPr b="1" lang="en" sz="1600">
                <a:solidFill>
                  <a:srgbClr val="FFA400"/>
                </a:solidFill>
              </a:rPr>
              <a:t>Lesson 4:</a:t>
            </a:r>
            <a:r>
              <a:rPr lang="en" sz="1600">
                <a:solidFill>
                  <a:srgbClr val="FFFFFF"/>
                </a:solidFill>
              </a:rPr>
              <a:t> </a:t>
            </a:r>
            <a:r>
              <a:rPr lang="en" sz="1600" u="sng">
                <a:solidFill>
                  <a:schemeClr val="lt1"/>
                </a:solidFill>
                <a:hlinkClick action="ppaction://hlinksldjump" r:id="rId7">
                  <a:extLst>
                    <a:ext uri="{A12FA001-AC4F-418D-AE19-62706E023703}">
                      <ahyp:hlinkClr val="tx"/>
                    </a:ext>
                  </a:extLst>
                </a:hlinkClick>
              </a:rPr>
              <a:t>Project: Innovation Simulation Part 2</a:t>
            </a:r>
            <a:endParaRPr sz="1600">
              <a:solidFill>
                <a:schemeClr val="lt1"/>
              </a:solidFill>
            </a:endParaRPr>
          </a:p>
          <a:p>
            <a:pPr indent="-1028700" lvl="0" marL="1085850" rtl="0" algn="l">
              <a:spcBef>
                <a:spcPts val="0"/>
              </a:spcBef>
              <a:spcAft>
                <a:spcPts val="0"/>
              </a:spcAft>
              <a:buNone/>
            </a:pPr>
            <a:r>
              <a:rPr b="1" lang="en" sz="1600">
                <a:solidFill>
                  <a:srgbClr val="FFA400"/>
                </a:solidFill>
              </a:rPr>
              <a:t>Lesson 5:</a:t>
            </a:r>
            <a:r>
              <a:rPr b="1" lang="en" sz="1600">
                <a:solidFill>
                  <a:srgbClr val="FFFFFF"/>
                </a:solidFill>
              </a:rPr>
              <a:t> </a:t>
            </a:r>
            <a:r>
              <a:rPr lang="en" sz="1600" u="sng">
                <a:solidFill>
                  <a:schemeClr val="lt1"/>
                </a:solidFill>
                <a:hlinkClick action="ppaction://hlinksldjump" r:id="rId8">
                  <a:extLst>
                    <a:ext uri="{A12FA001-AC4F-418D-AE19-62706E023703}">
                      <ahyp:hlinkClr val="tx"/>
                    </a:ext>
                  </a:extLst>
                </a:hlinkClick>
              </a:rPr>
              <a:t>Security Risks Part 1</a:t>
            </a:r>
            <a:endParaRPr sz="1600">
              <a:solidFill>
                <a:schemeClr val="lt1"/>
              </a:solidFill>
            </a:endParaRPr>
          </a:p>
          <a:p>
            <a:pPr indent="-1028700" lvl="0" marL="1085850" rtl="0" algn="l">
              <a:spcBef>
                <a:spcPts val="0"/>
              </a:spcBef>
              <a:spcAft>
                <a:spcPts val="0"/>
              </a:spcAft>
              <a:buNone/>
            </a:pPr>
            <a:r>
              <a:rPr b="1" lang="en" sz="1600">
                <a:solidFill>
                  <a:srgbClr val="FFA400"/>
                </a:solidFill>
              </a:rPr>
              <a:t>Lesson 6:</a:t>
            </a:r>
            <a:r>
              <a:rPr b="1" lang="en" sz="1600">
                <a:solidFill>
                  <a:srgbClr val="FFFFFF"/>
                </a:solidFill>
              </a:rPr>
              <a:t> </a:t>
            </a:r>
            <a:r>
              <a:rPr lang="en" sz="1600" u="sng">
                <a:solidFill>
                  <a:schemeClr val="lt1"/>
                </a:solidFill>
                <a:hlinkClick action="ppaction://hlinksldjump" r:id="rId9">
                  <a:extLst>
                    <a:ext uri="{A12FA001-AC4F-418D-AE19-62706E023703}">
                      <ahyp:hlinkClr val="tx"/>
                    </a:ext>
                  </a:extLst>
                </a:hlinkClick>
              </a:rPr>
              <a:t>Security Risks Part 2</a:t>
            </a:r>
            <a:endParaRPr sz="1600">
              <a:solidFill>
                <a:schemeClr val="lt1"/>
              </a:solidFill>
            </a:endParaRPr>
          </a:p>
          <a:p>
            <a:pPr indent="-1028700" lvl="0" marL="1085850" rtl="0" algn="l">
              <a:spcBef>
                <a:spcPts val="0"/>
              </a:spcBef>
              <a:spcAft>
                <a:spcPts val="0"/>
              </a:spcAft>
              <a:buNone/>
            </a:pPr>
            <a:r>
              <a:rPr b="1" lang="en" sz="1600">
                <a:solidFill>
                  <a:srgbClr val="FFA400"/>
                </a:solidFill>
              </a:rPr>
              <a:t>Lesson 7:</a:t>
            </a:r>
            <a:r>
              <a:rPr lang="en" sz="1600">
                <a:solidFill>
                  <a:srgbClr val="FFFFFF"/>
                </a:solidFill>
              </a:rPr>
              <a:t> </a:t>
            </a:r>
            <a:r>
              <a:rPr lang="en" sz="1600" u="sng">
                <a:solidFill>
                  <a:schemeClr val="lt1"/>
                </a:solidFill>
                <a:hlinkClick action="ppaction://hlinksldjump" r:id="rId10">
                  <a:extLst>
                    <a:ext uri="{A12FA001-AC4F-418D-AE19-62706E023703}">
                      <ahyp:hlinkClr val="tx"/>
                    </a:ext>
                  </a:extLst>
                </a:hlinkClick>
              </a:rPr>
              <a:t>Project: Innovation Simulation Part 3</a:t>
            </a:r>
            <a:endParaRPr b="1" sz="1600">
              <a:solidFill>
                <a:schemeClr val="lt1"/>
              </a:solidFill>
            </a:endParaRPr>
          </a:p>
          <a:p>
            <a:pPr indent="-1028700" lvl="0" marL="1085850" rtl="0" algn="l">
              <a:spcBef>
                <a:spcPts val="0"/>
              </a:spcBef>
              <a:spcAft>
                <a:spcPts val="0"/>
              </a:spcAft>
              <a:buClr>
                <a:schemeClr val="dk1"/>
              </a:buClr>
              <a:buSzPts val="1100"/>
              <a:buFont typeface="Arial"/>
              <a:buNone/>
            </a:pPr>
            <a:r>
              <a:rPr b="1" lang="en" sz="1600">
                <a:solidFill>
                  <a:srgbClr val="FFA400"/>
                </a:solidFill>
              </a:rPr>
              <a:t>Lesson 8: </a:t>
            </a:r>
            <a:r>
              <a:rPr lang="en" sz="1600" u="sng">
                <a:solidFill>
                  <a:schemeClr val="lt1"/>
                </a:solidFill>
                <a:hlinkClick action="ppaction://hlinksldjump" r:id="rId11">
                  <a:extLst>
                    <a:ext uri="{A12FA001-AC4F-418D-AE19-62706E023703}">
                      <ahyp:hlinkClr val="tx"/>
                    </a:ext>
                  </a:extLst>
                </a:hlinkClick>
              </a:rPr>
              <a:t>Protecting Data Part 1</a:t>
            </a:r>
            <a:endParaRPr sz="1600">
              <a:solidFill>
                <a:schemeClr val="lt1"/>
              </a:solidFill>
            </a:endParaRPr>
          </a:p>
          <a:p>
            <a:pPr indent="-1028700" lvl="0" marL="1085850" rtl="0" algn="l">
              <a:spcBef>
                <a:spcPts val="0"/>
              </a:spcBef>
              <a:spcAft>
                <a:spcPts val="0"/>
              </a:spcAft>
              <a:buClr>
                <a:schemeClr val="dk1"/>
              </a:buClr>
              <a:buSzPts val="1100"/>
              <a:buFont typeface="Arial"/>
              <a:buNone/>
            </a:pPr>
            <a:r>
              <a:rPr b="1" lang="en" sz="1600">
                <a:solidFill>
                  <a:srgbClr val="FFA400"/>
                </a:solidFill>
              </a:rPr>
              <a:t>Lesson 9:</a:t>
            </a:r>
            <a:r>
              <a:rPr lang="en" sz="1600">
                <a:solidFill>
                  <a:schemeClr val="lt1"/>
                </a:solidFill>
              </a:rPr>
              <a:t> </a:t>
            </a:r>
            <a:r>
              <a:rPr lang="en" sz="1600" u="sng">
                <a:solidFill>
                  <a:schemeClr val="lt1"/>
                </a:solidFill>
                <a:hlinkClick action="ppaction://hlinksldjump" r:id="rId12">
                  <a:extLst>
                    <a:ext uri="{A12FA001-AC4F-418D-AE19-62706E023703}">
                      <ahyp:hlinkClr val="tx"/>
                    </a:ext>
                  </a:extLst>
                </a:hlinkClick>
              </a:rPr>
              <a:t>Protecting Data Part 2</a:t>
            </a:r>
            <a:endParaRPr sz="1600">
              <a:solidFill>
                <a:schemeClr val="lt1"/>
              </a:solidFill>
            </a:endParaRPr>
          </a:p>
          <a:p>
            <a:pPr indent="-1028700" lvl="0" marL="1085850" rtl="0" algn="l">
              <a:spcBef>
                <a:spcPts val="0"/>
              </a:spcBef>
              <a:spcAft>
                <a:spcPts val="0"/>
              </a:spcAft>
              <a:buClr>
                <a:schemeClr val="dk1"/>
              </a:buClr>
              <a:buSzPts val="1100"/>
              <a:buFont typeface="Arial"/>
              <a:buNone/>
            </a:pPr>
            <a:r>
              <a:rPr b="1" lang="en" sz="1600">
                <a:solidFill>
                  <a:srgbClr val="FFA400"/>
                </a:solidFill>
              </a:rPr>
              <a:t>Lesson 10:</a:t>
            </a:r>
            <a:r>
              <a:rPr b="1" lang="en" sz="1600">
                <a:solidFill>
                  <a:schemeClr val="lt1"/>
                </a:solidFill>
              </a:rPr>
              <a:t> </a:t>
            </a:r>
            <a:r>
              <a:rPr lang="en" sz="1600" u="sng">
                <a:solidFill>
                  <a:schemeClr val="lt1"/>
                </a:solidFill>
                <a:hlinkClick action="ppaction://hlinksldjump" r:id="rId13">
                  <a:extLst>
                    <a:ext uri="{A12FA001-AC4F-418D-AE19-62706E023703}">
                      <ahyp:hlinkClr val="tx"/>
                    </a:ext>
                  </a:extLst>
                </a:hlinkClick>
              </a:rPr>
              <a:t>Project: Innovation Simulation Part 4</a:t>
            </a:r>
            <a:endParaRPr sz="1600">
              <a:solidFill>
                <a:schemeClr val="lt1"/>
              </a:solidFill>
            </a:endParaRPr>
          </a:p>
          <a:p>
            <a:pPr indent="-1028700" lvl="0" marL="1085850" rtl="0" algn="l">
              <a:spcBef>
                <a:spcPts val="0"/>
              </a:spcBef>
              <a:spcAft>
                <a:spcPts val="0"/>
              </a:spcAft>
              <a:buNone/>
            </a:pPr>
            <a:r>
              <a:rPr b="1" lang="en" sz="1600">
                <a:solidFill>
                  <a:srgbClr val="FFA400"/>
                </a:solidFill>
              </a:rPr>
              <a:t>Lesson 11:</a:t>
            </a:r>
            <a:r>
              <a:rPr b="1" lang="en" sz="1600">
                <a:solidFill>
                  <a:schemeClr val="lt1"/>
                </a:solidFill>
              </a:rPr>
              <a:t> </a:t>
            </a:r>
            <a:r>
              <a:rPr lang="en" sz="1600" u="sng">
                <a:solidFill>
                  <a:schemeClr val="lt1"/>
                </a:solidFill>
                <a:hlinkClick action="ppaction://hlinksldjump" r:id="rId14">
                  <a:extLst>
                    <a:ext uri="{A12FA001-AC4F-418D-AE19-62706E023703}">
                      <ahyp:hlinkClr val="tx"/>
                    </a:ext>
                  </a:extLst>
                </a:hlinkClick>
              </a:rPr>
              <a:t>Assessment Day</a:t>
            </a:r>
            <a:endParaRPr b="1" sz="1600">
              <a:solidFill>
                <a:schemeClr val="lt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89" name="Shape 289"/>
        <p:cNvGrpSpPr/>
        <p:nvPr/>
      </p:nvGrpSpPr>
      <p:grpSpPr>
        <a:xfrm>
          <a:off x="0" y="0"/>
          <a:ext cx="0" cy="0"/>
          <a:chOff x="0" y="0"/>
          <a:chExt cx="0" cy="0"/>
        </a:xfrm>
      </p:grpSpPr>
      <p:sp>
        <p:nvSpPr>
          <p:cNvPr id="290" name="Google Shape;290;p63"/>
          <p:cNvSpPr txBox="1"/>
          <p:nvPr/>
        </p:nvSpPr>
        <p:spPr>
          <a:xfrm>
            <a:off x="0" y="4550"/>
            <a:ext cx="4572000" cy="34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lt1"/>
                </a:solidFill>
              </a:rPr>
              <a:t>Day 1 - Activity</a:t>
            </a:r>
            <a:endParaRPr>
              <a:solidFill>
                <a:srgbClr val="FFFFFF"/>
              </a:solidFill>
            </a:endParaRPr>
          </a:p>
        </p:txBody>
      </p:sp>
      <p:sp>
        <p:nvSpPr>
          <p:cNvPr id="291" name="Google Shape;291;p63"/>
          <p:cNvSpPr txBox="1"/>
          <p:nvPr/>
        </p:nvSpPr>
        <p:spPr>
          <a:xfrm>
            <a:off x="1877850" y="770750"/>
            <a:ext cx="5023800" cy="1345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latin typeface="Proxima Nova"/>
                <a:ea typeface="Proxima Nova"/>
                <a:cs typeface="Proxima Nova"/>
                <a:sym typeface="Proxima Nova"/>
              </a:rPr>
              <a:t>Step 1: Brainstorm</a:t>
            </a:r>
            <a:endParaRPr b="1" sz="3000">
              <a:latin typeface="Proxima Nova"/>
              <a:ea typeface="Proxima Nova"/>
              <a:cs typeface="Proxima Nova"/>
              <a:sym typeface="Proxima Nova"/>
            </a:endParaRPr>
          </a:p>
        </p:txBody>
      </p:sp>
      <p:sp>
        <p:nvSpPr>
          <p:cNvPr id="292" name="Google Shape;292;p63"/>
          <p:cNvSpPr txBox="1"/>
          <p:nvPr/>
        </p:nvSpPr>
        <p:spPr>
          <a:xfrm>
            <a:off x="3559500" y="0"/>
            <a:ext cx="2025000" cy="348000"/>
          </a:xfrm>
          <a:prstGeom prst="rect">
            <a:avLst/>
          </a:prstGeom>
          <a:solidFill>
            <a:srgbClr val="DF544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Proxima Nova"/>
                <a:ea typeface="Proxima Nova"/>
                <a:cs typeface="Proxima Nova"/>
                <a:sym typeface="Proxima Nova"/>
              </a:rPr>
              <a:t>☁</a:t>
            </a:r>
            <a:r>
              <a:rPr lang="en">
                <a:solidFill>
                  <a:srgbClr val="FFFFFF"/>
                </a:solidFill>
              </a:rPr>
              <a:t> </a:t>
            </a:r>
            <a:r>
              <a:rPr lang="en" sz="1200">
                <a:solidFill>
                  <a:srgbClr val="FFFFFF"/>
                </a:solidFill>
                <a:latin typeface="Proxima Nova"/>
                <a:ea typeface="Proxima Nova"/>
                <a:cs typeface="Proxima Nova"/>
                <a:sym typeface="Proxima Nova"/>
              </a:rPr>
              <a:t>Innovation Simulation ☁</a:t>
            </a:r>
            <a:endParaRPr sz="1200">
              <a:solidFill>
                <a:srgbClr val="FFFFFF"/>
              </a:solidFill>
              <a:latin typeface="Proxima Nova"/>
              <a:ea typeface="Proxima Nova"/>
              <a:cs typeface="Proxima Nova"/>
              <a:sym typeface="Proxima Nova"/>
            </a:endParaRPr>
          </a:p>
        </p:txBody>
      </p:sp>
      <p:sp>
        <p:nvSpPr>
          <p:cNvPr id="293" name="Google Shape;293;p63"/>
          <p:cNvSpPr txBox="1"/>
          <p:nvPr/>
        </p:nvSpPr>
        <p:spPr>
          <a:xfrm>
            <a:off x="768975" y="1523475"/>
            <a:ext cx="7465200" cy="274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Proxima Nova"/>
                <a:ea typeface="Proxima Nova"/>
                <a:cs typeface="Proxima Nova"/>
                <a:sym typeface="Proxima Nova"/>
              </a:rPr>
              <a:t>With your team, brainstorm computing innovations you believe would be beneficial to the Future School. Write your list on a piece of paper.</a:t>
            </a:r>
            <a:endParaRPr sz="2400">
              <a:latin typeface="Proxima Nova"/>
              <a:ea typeface="Proxima Nova"/>
              <a:cs typeface="Proxima Nova"/>
              <a:sym typeface="Proxima Nova"/>
            </a:endParaRPr>
          </a:p>
          <a:p>
            <a:pPr indent="0" lvl="0" marL="0" rtl="0" algn="l">
              <a:spcBef>
                <a:spcPts val="0"/>
              </a:spcBef>
              <a:spcAft>
                <a:spcPts val="0"/>
              </a:spcAft>
              <a:buNone/>
            </a:pPr>
            <a:r>
              <a:t/>
            </a:r>
            <a:endParaRPr sz="2400">
              <a:latin typeface="Proxima Nova"/>
              <a:ea typeface="Proxima Nova"/>
              <a:cs typeface="Proxima Nova"/>
              <a:sym typeface="Proxima Nova"/>
            </a:endParaRPr>
          </a:p>
          <a:p>
            <a:pPr indent="0" lvl="0" marL="0" rtl="0" algn="l">
              <a:spcBef>
                <a:spcPts val="0"/>
              </a:spcBef>
              <a:spcAft>
                <a:spcPts val="0"/>
              </a:spcAft>
              <a:buNone/>
            </a:pPr>
            <a:r>
              <a:rPr b="1" lang="en" sz="2400">
                <a:latin typeface="Proxima Nova"/>
                <a:ea typeface="Proxima Nova"/>
                <a:cs typeface="Proxima Nova"/>
                <a:sym typeface="Proxima Nova"/>
              </a:rPr>
              <a:t>Consider: </a:t>
            </a:r>
            <a:r>
              <a:rPr lang="en" sz="2400">
                <a:latin typeface="Proxima Nova"/>
                <a:ea typeface="Proxima Nova"/>
                <a:cs typeface="Proxima Nova"/>
                <a:sym typeface="Proxima Nova"/>
              </a:rPr>
              <a:t>Is a program an important part of how the innovation works? If not, it might not be a computing innovation!</a:t>
            </a:r>
            <a:endParaRPr sz="2400">
              <a:latin typeface="Proxima Nova"/>
              <a:ea typeface="Proxima Nova"/>
              <a:cs typeface="Proxima Nova"/>
              <a:sym typeface="Proxima Nova"/>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7" name="Shape 967"/>
        <p:cNvGrpSpPr/>
        <p:nvPr/>
      </p:nvGrpSpPr>
      <p:grpSpPr>
        <a:xfrm>
          <a:off x="0" y="0"/>
          <a:ext cx="0" cy="0"/>
          <a:chOff x="0" y="0"/>
          <a:chExt cx="0" cy="0"/>
        </a:xfrm>
      </p:grpSpPr>
      <p:pic>
        <p:nvPicPr>
          <p:cNvPr id="968" name="Google Shape;968;p153"/>
          <p:cNvPicPr preferRelativeResize="0"/>
          <p:nvPr/>
        </p:nvPicPr>
        <p:blipFill>
          <a:blip r:embed="rId3">
            <a:alphaModFix/>
          </a:blip>
          <a:stretch>
            <a:fillRect/>
          </a:stretch>
        </p:blipFill>
        <p:spPr>
          <a:xfrm>
            <a:off x="3554418" y="2936032"/>
            <a:ext cx="2035200" cy="2035200"/>
          </a:xfrm>
          <a:prstGeom prst="star16">
            <a:avLst>
              <a:gd fmla="val 39699" name="adj"/>
            </a:avLst>
          </a:prstGeom>
          <a:noFill/>
          <a:ln>
            <a:noFill/>
          </a:ln>
        </p:spPr>
      </p:pic>
      <p:sp>
        <p:nvSpPr>
          <p:cNvPr id="969" name="Google Shape;969;p153"/>
          <p:cNvSpPr txBox="1"/>
          <p:nvPr/>
        </p:nvSpPr>
        <p:spPr>
          <a:xfrm>
            <a:off x="4365965" y="3530210"/>
            <a:ext cx="6258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000">
                <a:solidFill>
                  <a:srgbClr val="D9EAD3"/>
                </a:solidFill>
                <a:latin typeface="Proxima Nova"/>
                <a:ea typeface="Proxima Nova"/>
                <a:cs typeface="Proxima Nova"/>
                <a:sym typeface="Proxima Nova"/>
              </a:rPr>
              <a:t>AP CSP</a:t>
            </a:r>
            <a:endParaRPr b="1" sz="1000">
              <a:solidFill>
                <a:srgbClr val="D9EAD3"/>
              </a:solidFill>
              <a:latin typeface="Proxima Nova"/>
              <a:ea typeface="Proxima Nova"/>
              <a:cs typeface="Proxima Nova"/>
              <a:sym typeface="Proxima Nova"/>
            </a:endParaRPr>
          </a:p>
          <a:p>
            <a:pPr indent="0" lvl="0" marL="0" rtl="0" algn="ctr">
              <a:spcBef>
                <a:spcPts val="0"/>
              </a:spcBef>
              <a:spcAft>
                <a:spcPts val="0"/>
              </a:spcAft>
              <a:buNone/>
            </a:pPr>
            <a:r>
              <a:rPr b="1" lang="en" sz="1000">
                <a:solidFill>
                  <a:srgbClr val="D9EAD3"/>
                </a:solidFill>
                <a:latin typeface="Proxima Nova"/>
                <a:ea typeface="Proxima Nova"/>
                <a:cs typeface="Proxima Nova"/>
                <a:sym typeface="Proxima Nova"/>
              </a:rPr>
              <a:t>Unit Journal</a:t>
            </a:r>
            <a:endParaRPr b="1" sz="1000">
              <a:solidFill>
                <a:srgbClr val="D9EAD3"/>
              </a:solidFill>
              <a:latin typeface="Proxima Nova"/>
              <a:ea typeface="Proxima Nova"/>
              <a:cs typeface="Proxima Nova"/>
              <a:sym typeface="Proxima Nova"/>
            </a:endParaRPr>
          </a:p>
        </p:txBody>
      </p:sp>
      <p:sp>
        <p:nvSpPr>
          <p:cNvPr id="970" name="Google Shape;970;p153"/>
          <p:cNvSpPr txBox="1"/>
          <p:nvPr/>
        </p:nvSpPr>
        <p:spPr>
          <a:xfrm>
            <a:off x="2922900" y="370600"/>
            <a:ext cx="32982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700">
                <a:solidFill>
                  <a:schemeClr val="dk1"/>
                </a:solidFill>
                <a:latin typeface="Montserrat"/>
                <a:ea typeface="Montserrat"/>
                <a:cs typeface="Montserrat"/>
                <a:sym typeface="Montserrat"/>
              </a:rPr>
              <a:t>Create a Cluster!</a:t>
            </a:r>
            <a:endParaRPr sz="3600">
              <a:solidFill>
                <a:schemeClr val="dk1"/>
              </a:solidFill>
              <a:latin typeface="Caveat Brush"/>
              <a:ea typeface="Caveat Brush"/>
              <a:cs typeface="Caveat Brush"/>
              <a:sym typeface="Caveat Brush"/>
            </a:endParaRPr>
          </a:p>
        </p:txBody>
      </p:sp>
      <p:sp>
        <p:nvSpPr>
          <p:cNvPr id="971" name="Google Shape;971;p153"/>
          <p:cNvSpPr txBox="1"/>
          <p:nvPr/>
        </p:nvSpPr>
        <p:spPr>
          <a:xfrm>
            <a:off x="2268925" y="2495550"/>
            <a:ext cx="1929300" cy="692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300">
                <a:solidFill>
                  <a:schemeClr val="dk1"/>
                </a:solidFill>
                <a:latin typeface="Caveat Brush"/>
                <a:ea typeface="Caveat Brush"/>
                <a:cs typeface="Caveat Brush"/>
                <a:sym typeface="Caveat Brush"/>
              </a:rPr>
              <a:t>Encryption</a:t>
            </a:r>
            <a:endParaRPr/>
          </a:p>
        </p:txBody>
      </p:sp>
      <p:sp>
        <p:nvSpPr>
          <p:cNvPr id="972" name="Google Shape;972;p153"/>
          <p:cNvSpPr txBox="1"/>
          <p:nvPr/>
        </p:nvSpPr>
        <p:spPr>
          <a:xfrm>
            <a:off x="4993075" y="2515663"/>
            <a:ext cx="2148900" cy="692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300">
                <a:solidFill>
                  <a:schemeClr val="dk1"/>
                </a:solidFill>
                <a:latin typeface="Caveat Brush"/>
                <a:ea typeface="Caveat Brush"/>
                <a:cs typeface="Caveat Brush"/>
                <a:sym typeface="Caveat Brush"/>
              </a:rPr>
              <a:t>Decryption</a:t>
            </a:r>
            <a:endParaRPr/>
          </a:p>
        </p:txBody>
      </p:sp>
      <p:sp>
        <p:nvSpPr>
          <p:cNvPr id="973" name="Google Shape;973;p153"/>
          <p:cNvSpPr txBox="1"/>
          <p:nvPr/>
        </p:nvSpPr>
        <p:spPr>
          <a:xfrm>
            <a:off x="890550" y="1157538"/>
            <a:ext cx="7362900" cy="149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solidFill>
                  <a:schemeClr val="dk1"/>
                </a:solidFill>
                <a:latin typeface="Proxima Nova"/>
                <a:ea typeface="Proxima Nova"/>
                <a:cs typeface="Proxima Nova"/>
                <a:sym typeface="Proxima Nova"/>
              </a:rPr>
              <a:t>Let’s add the following </a:t>
            </a:r>
            <a:r>
              <a:rPr i="1" lang="en" sz="1700">
                <a:solidFill>
                  <a:schemeClr val="dk1"/>
                </a:solidFill>
                <a:latin typeface="Proxima Nova"/>
                <a:ea typeface="Proxima Nova"/>
                <a:cs typeface="Proxima Nova"/>
                <a:sym typeface="Proxima Nova"/>
              </a:rPr>
              <a:t>four </a:t>
            </a:r>
            <a:r>
              <a:rPr lang="en" sz="1700">
                <a:solidFill>
                  <a:schemeClr val="dk1"/>
                </a:solidFill>
                <a:latin typeface="Proxima Nova"/>
                <a:ea typeface="Proxima Nova"/>
                <a:cs typeface="Proxima Nova"/>
                <a:sym typeface="Proxima Nova"/>
              </a:rPr>
              <a:t>words into our </a:t>
            </a:r>
            <a:r>
              <a:rPr lang="en" sz="1700">
                <a:solidFill>
                  <a:srgbClr val="7665A0"/>
                </a:solidFill>
                <a:latin typeface="Proxima Nova"/>
                <a:ea typeface="Proxima Nova"/>
                <a:cs typeface="Proxima Nova"/>
                <a:sym typeface="Proxima Nova"/>
              </a:rPr>
              <a:t>AP CS Principles Unit Journal</a:t>
            </a:r>
            <a:r>
              <a:rPr lang="en" sz="1700">
                <a:solidFill>
                  <a:schemeClr val="dk1"/>
                </a:solidFill>
                <a:latin typeface="Proxima Nova"/>
                <a:ea typeface="Proxima Nova"/>
                <a:cs typeface="Proxima Nova"/>
                <a:sym typeface="Proxima Nova"/>
              </a:rPr>
              <a:t>. Create a vocabulary page within your journal, or use our digital template.</a:t>
            </a:r>
            <a:endParaRPr sz="1700">
              <a:solidFill>
                <a:schemeClr val="dk1"/>
              </a:solidFill>
              <a:latin typeface="Proxima Nova"/>
              <a:ea typeface="Proxima Nova"/>
              <a:cs typeface="Proxima Nova"/>
              <a:sym typeface="Proxima Nova"/>
            </a:endParaRPr>
          </a:p>
          <a:p>
            <a:pPr indent="0" lvl="0" marL="0" rtl="0" algn="l">
              <a:spcBef>
                <a:spcPts val="0"/>
              </a:spcBef>
              <a:spcAft>
                <a:spcPts val="0"/>
              </a:spcAft>
              <a:buNone/>
            </a:pPr>
            <a:r>
              <a:t/>
            </a:r>
            <a:endParaRPr sz="1700">
              <a:solidFill>
                <a:schemeClr val="dk1"/>
              </a:solidFill>
              <a:latin typeface="Proxima Nova"/>
              <a:ea typeface="Proxima Nova"/>
              <a:cs typeface="Proxima Nova"/>
              <a:sym typeface="Proxima Nova"/>
            </a:endParaRPr>
          </a:p>
          <a:p>
            <a:pPr indent="0" lvl="0" marL="0" rtl="0" algn="l">
              <a:spcBef>
                <a:spcPts val="0"/>
              </a:spcBef>
              <a:spcAft>
                <a:spcPts val="0"/>
              </a:spcAft>
              <a:buNone/>
            </a:pPr>
            <a:r>
              <a:rPr lang="en" sz="1700">
                <a:solidFill>
                  <a:schemeClr val="dk1"/>
                </a:solidFill>
                <a:latin typeface="Proxima Nova"/>
                <a:ea typeface="Proxima Nova"/>
                <a:cs typeface="Proxima Nova"/>
                <a:sym typeface="Proxima Nova"/>
              </a:rPr>
              <a:t>Start with the </a:t>
            </a:r>
            <a:r>
              <a:rPr b="1" i="1" lang="en" sz="1700">
                <a:solidFill>
                  <a:srgbClr val="7665A0"/>
                </a:solidFill>
                <a:latin typeface="Proxima Nova"/>
                <a:ea typeface="Proxima Nova"/>
                <a:cs typeface="Proxima Nova"/>
                <a:sym typeface="Proxima Nova"/>
              </a:rPr>
              <a:t>words</a:t>
            </a:r>
            <a:r>
              <a:rPr lang="en" sz="1700">
                <a:solidFill>
                  <a:schemeClr val="dk1"/>
                </a:solidFill>
                <a:latin typeface="Proxima Nova"/>
                <a:ea typeface="Proxima Nova"/>
                <a:cs typeface="Proxima Nova"/>
                <a:sym typeface="Proxima Nova"/>
              </a:rPr>
              <a:t>, your </a:t>
            </a:r>
            <a:r>
              <a:rPr b="1" i="1" lang="en" sz="1700">
                <a:solidFill>
                  <a:srgbClr val="7665A0"/>
                </a:solidFill>
                <a:latin typeface="Proxima Nova"/>
                <a:ea typeface="Proxima Nova"/>
                <a:cs typeface="Proxima Nova"/>
                <a:sym typeface="Proxima Nova"/>
              </a:rPr>
              <a:t>initial definitions</a:t>
            </a:r>
            <a:r>
              <a:rPr lang="en" sz="1700">
                <a:solidFill>
                  <a:schemeClr val="dk1"/>
                </a:solidFill>
                <a:latin typeface="Proxima Nova"/>
                <a:ea typeface="Proxima Nova"/>
                <a:cs typeface="Proxima Nova"/>
                <a:sym typeface="Proxima Nova"/>
              </a:rPr>
              <a:t>, and </a:t>
            </a:r>
            <a:r>
              <a:rPr b="1" i="1" lang="en" sz="1700">
                <a:solidFill>
                  <a:srgbClr val="7665A0"/>
                </a:solidFill>
                <a:latin typeface="Proxima Nova"/>
                <a:ea typeface="Proxima Nova"/>
                <a:cs typeface="Proxima Nova"/>
                <a:sym typeface="Proxima Nova"/>
              </a:rPr>
              <a:t>visual representations</a:t>
            </a:r>
            <a:r>
              <a:rPr lang="en" sz="1700">
                <a:solidFill>
                  <a:schemeClr val="dk1"/>
                </a:solidFill>
                <a:latin typeface="Proxima Nova"/>
                <a:ea typeface="Proxima Nova"/>
                <a:cs typeface="Proxima Nova"/>
                <a:sym typeface="Proxima Nova"/>
              </a:rPr>
              <a:t> of the words.</a:t>
            </a:r>
            <a:endParaRPr sz="1700">
              <a:solidFill>
                <a:schemeClr val="dk1"/>
              </a:solidFill>
              <a:latin typeface="Proxima Nova"/>
              <a:ea typeface="Proxima Nova"/>
              <a:cs typeface="Proxima Nova"/>
              <a:sym typeface="Proxima Nova"/>
            </a:endParaRPr>
          </a:p>
        </p:txBody>
      </p:sp>
      <p:pic>
        <p:nvPicPr>
          <p:cNvPr id="974" name="Google Shape;974;p153"/>
          <p:cNvPicPr preferRelativeResize="0"/>
          <p:nvPr/>
        </p:nvPicPr>
        <p:blipFill>
          <a:blip r:embed="rId4">
            <a:alphaModFix/>
          </a:blip>
          <a:stretch>
            <a:fillRect/>
          </a:stretch>
        </p:blipFill>
        <p:spPr>
          <a:xfrm rot="5400000">
            <a:off x="2526150" y="3244898"/>
            <a:ext cx="1084000" cy="1084000"/>
          </a:xfrm>
          <a:prstGeom prst="rect">
            <a:avLst/>
          </a:prstGeom>
          <a:noFill/>
          <a:ln>
            <a:noFill/>
          </a:ln>
        </p:spPr>
      </p:pic>
      <p:pic>
        <p:nvPicPr>
          <p:cNvPr id="975" name="Google Shape;975;p153"/>
          <p:cNvPicPr preferRelativeResize="0"/>
          <p:nvPr/>
        </p:nvPicPr>
        <p:blipFill>
          <a:blip r:embed="rId4">
            <a:alphaModFix/>
          </a:blip>
          <a:stretch>
            <a:fillRect/>
          </a:stretch>
        </p:blipFill>
        <p:spPr>
          <a:xfrm flipH="1" rot="-5400000">
            <a:off x="5551675" y="3246062"/>
            <a:ext cx="1081676" cy="1081676"/>
          </a:xfrm>
          <a:prstGeom prst="rect">
            <a:avLst/>
          </a:prstGeom>
          <a:noFill/>
          <a:ln>
            <a:noFill/>
          </a:ln>
        </p:spPr>
      </p:pic>
      <p:pic>
        <p:nvPicPr>
          <p:cNvPr id="976" name="Google Shape;976;p153"/>
          <p:cNvPicPr preferRelativeResize="0"/>
          <p:nvPr/>
        </p:nvPicPr>
        <p:blipFill>
          <a:blip r:embed="rId5">
            <a:alphaModFix/>
          </a:blip>
          <a:stretch>
            <a:fillRect/>
          </a:stretch>
        </p:blipFill>
        <p:spPr>
          <a:xfrm>
            <a:off x="0" y="-35615"/>
            <a:ext cx="9144001" cy="337930"/>
          </a:xfrm>
          <a:prstGeom prst="rect">
            <a:avLst/>
          </a:prstGeom>
          <a:noFill/>
          <a:ln>
            <a:noFill/>
          </a:ln>
        </p:spPr>
      </p:pic>
      <p:sp>
        <p:nvSpPr>
          <p:cNvPr id="977" name="Google Shape;977;p153"/>
          <p:cNvSpPr txBox="1"/>
          <p:nvPr/>
        </p:nvSpPr>
        <p:spPr>
          <a:xfrm>
            <a:off x="117750" y="2726650"/>
            <a:ext cx="1859400" cy="1251300"/>
          </a:xfrm>
          <a:prstGeom prst="rect">
            <a:avLst/>
          </a:prstGeom>
          <a:noFill/>
          <a:ln>
            <a:noFill/>
          </a:ln>
        </p:spPr>
        <p:txBody>
          <a:bodyPr anchorCtr="0" anchor="t" bIns="91425" lIns="91425" spcFirstLastPara="1" rIns="91425" wrap="square" tIns="91425">
            <a:spAutoFit/>
          </a:bodyPr>
          <a:lstStyle/>
          <a:p>
            <a:pPr indent="0" lvl="0" marL="0" rtl="0" algn="ctr">
              <a:lnSpc>
                <a:spcPct val="70000"/>
              </a:lnSpc>
              <a:spcBef>
                <a:spcPts val="0"/>
              </a:spcBef>
              <a:spcAft>
                <a:spcPts val="0"/>
              </a:spcAft>
              <a:buNone/>
            </a:pPr>
            <a:r>
              <a:rPr lang="en" sz="3300">
                <a:solidFill>
                  <a:schemeClr val="dk1"/>
                </a:solidFill>
                <a:latin typeface="Caveat Brush"/>
                <a:ea typeface="Caveat Brush"/>
                <a:cs typeface="Caveat Brush"/>
                <a:sym typeface="Caveat Brush"/>
              </a:rPr>
              <a:t>Symmetric Key Encryption</a:t>
            </a:r>
            <a:endParaRPr sz="3300">
              <a:solidFill>
                <a:schemeClr val="dk1"/>
              </a:solidFill>
              <a:latin typeface="Caveat Brush"/>
              <a:ea typeface="Caveat Brush"/>
              <a:cs typeface="Caveat Brush"/>
              <a:sym typeface="Caveat Brush"/>
            </a:endParaRPr>
          </a:p>
        </p:txBody>
      </p:sp>
      <p:pic>
        <p:nvPicPr>
          <p:cNvPr id="978" name="Google Shape;978;p153"/>
          <p:cNvPicPr preferRelativeResize="0"/>
          <p:nvPr/>
        </p:nvPicPr>
        <p:blipFill>
          <a:blip r:embed="rId6">
            <a:alphaModFix/>
          </a:blip>
          <a:stretch>
            <a:fillRect/>
          </a:stretch>
        </p:blipFill>
        <p:spPr>
          <a:xfrm rot="-483289">
            <a:off x="611500" y="3837226"/>
            <a:ext cx="2443650" cy="1209625"/>
          </a:xfrm>
          <a:prstGeom prst="rect">
            <a:avLst/>
          </a:prstGeom>
          <a:noFill/>
          <a:ln>
            <a:noFill/>
          </a:ln>
        </p:spPr>
      </p:pic>
      <p:pic>
        <p:nvPicPr>
          <p:cNvPr id="979" name="Google Shape;979;p153"/>
          <p:cNvPicPr preferRelativeResize="0"/>
          <p:nvPr/>
        </p:nvPicPr>
        <p:blipFill>
          <a:blip r:embed="rId5">
            <a:alphaModFix/>
          </a:blip>
          <a:stretch>
            <a:fillRect/>
          </a:stretch>
        </p:blipFill>
        <p:spPr>
          <a:xfrm>
            <a:off x="0" y="-45453"/>
            <a:ext cx="9144001" cy="337930"/>
          </a:xfrm>
          <a:prstGeom prst="rect">
            <a:avLst/>
          </a:prstGeom>
          <a:noFill/>
          <a:ln>
            <a:noFill/>
          </a:ln>
        </p:spPr>
      </p:pic>
      <p:pic>
        <p:nvPicPr>
          <p:cNvPr id="980" name="Google Shape;980;p153"/>
          <p:cNvPicPr preferRelativeResize="0"/>
          <p:nvPr/>
        </p:nvPicPr>
        <p:blipFill>
          <a:blip r:embed="rId7">
            <a:alphaModFix/>
          </a:blip>
          <a:stretch>
            <a:fillRect/>
          </a:stretch>
        </p:blipFill>
        <p:spPr>
          <a:xfrm>
            <a:off x="21675" y="-26312"/>
            <a:ext cx="3558125" cy="304275"/>
          </a:xfrm>
          <a:prstGeom prst="rect">
            <a:avLst/>
          </a:prstGeom>
          <a:noFill/>
          <a:ln>
            <a:noFill/>
          </a:ln>
        </p:spPr>
      </p:pic>
      <p:sp>
        <p:nvSpPr>
          <p:cNvPr id="981" name="Google Shape;981;p153"/>
          <p:cNvSpPr txBox="1"/>
          <p:nvPr/>
        </p:nvSpPr>
        <p:spPr>
          <a:xfrm>
            <a:off x="2000" y="-32006"/>
            <a:ext cx="2661000" cy="34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Unit 8 Lesson 8 - Wrap Up</a:t>
            </a:r>
            <a:endParaRPr>
              <a:solidFill>
                <a:srgbClr val="FFFFFF"/>
              </a:solidFill>
            </a:endParaRPr>
          </a:p>
        </p:txBody>
      </p:sp>
      <p:sp>
        <p:nvSpPr>
          <p:cNvPr id="982" name="Google Shape;982;p153"/>
          <p:cNvSpPr txBox="1"/>
          <p:nvPr/>
        </p:nvSpPr>
        <p:spPr>
          <a:xfrm flipH="1">
            <a:off x="7290750" y="3177250"/>
            <a:ext cx="1746300" cy="895800"/>
          </a:xfrm>
          <a:prstGeom prst="rect">
            <a:avLst/>
          </a:prstGeom>
          <a:noFill/>
          <a:ln>
            <a:noFill/>
          </a:ln>
        </p:spPr>
        <p:txBody>
          <a:bodyPr anchorCtr="0" anchor="t" bIns="91425" lIns="91425" spcFirstLastPara="1" rIns="91425" wrap="square" tIns="91425">
            <a:spAutoFit/>
          </a:bodyPr>
          <a:lstStyle/>
          <a:p>
            <a:pPr indent="0" lvl="0" marL="0" rtl="0" algn="ctr">
              <a:lnSpc>
                <a:spcPct val="70000"/>
              </a:lnSpc>
              <a:spcBef>
                <a:spcPts val="0"/>
              </a:spcBef>
              <a:spcAft>
                <a:spcPts val="0"/>
              </a:spcAft>
              <a:buNone/>
            </a:pPr>
            <a:r>
              <a:rPr lang="en" sz="3300">
                <a:solidFill>
                  <a:schemeClr val="dk1"/>
                </a:solidFill>
                <a:latin typeface="Caveat Brush"/>
                <a:ea typeface="Caveat Brush"/>
                <a:cs typeface="Caveat Brush"/>
                <a:sym typeface="Caveat Brush"/>
              </a:rPr>
              <a:t>Public Key Encyption</a:t>
            </a:r>
            <a:endParaRPr sz="3300">
              <a:solidFill>
                <a:schemeClr val="dk1"/>
              </a:solidFill>
              <a:latin typeface="Caveat Brush"/>
              <a:ea typeface="Caveat Brush"/>
              <a:cs typeface="Caveat Brush"/>
              <a:sym typeface="Caveat Brush"/>
            </a:endParaRPr>
          </a:p>
        </p:txBody>
      </p:sp>
      <p:pic>
        <p:nvPicPr>
          <p:cNvPr id="983" name="Google Shape;983;p153"/>
          <p:cNvPicPr preferRelativeResize="0"/>
          <p:nvPr/>
        </p:nvPicPr>
        <p:blipFill>
          <a:blip r:embed="rId6">
            <a:alphaModFix/>
          </a:blip>
          <a:stretch>
            <a:fillRect/>
          </a:stretch>
        </p:blipFill>
        <p:spPr>
          <a:xfrm flipH="1" rot="483289">
            <a:off x="6020543" y="3872026"/>
            <a:ext cx="2443650" cy="1209625"/>
          </a:xfrm>
          <a:prstGeom prst="rect">
            <a:avLst/>
          </a:prstGeom>
          <a:noFill/>
          <a:ln>
            <a:noFill/>
          </a:ln>
        </p:spPr>
      </p:pic>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blipFill>
          <a:blip r:embed="rId3">
            <a:alphaModFix/>
          </a:blip>
          <a:stretch>
            <a:fillRect/>
          </a:stretch>
        </a:blipFill>
      </p:bgPr>
    </p:bg>
    <p:spTree>
      <p:nvGrpSpPr>
        <p:cNvPr id="987" name="Shape 987"/>
        <p:cNvGrpSpPr/>
        <p:nvPr/>
      </p:nvGrpSpPr>
      <p:grpSpPr>
        <a:xfrm>
          <a:off x="0" y="0"/>
          <a:ext cx="0" cy="0"/>
          <a:chOff x="0" y="0"/>
          <a:chExt cx="0" cy="0"/>
        </a:xfrm>
      </p:grpSpPr>
      <p:sp>
        <p:nvSpPr>
          <p:cNvPr id="988" name="Google Shape;988;p154"/>
          <p:cNvSpPr txBox="1"/>
          <p:nvPr/>
        </p:nvSpPr>
        <p:spPr>
          <a:xfrm>
            <a:off x="0" y="4550"/>
            <a:ext cx="4572000" cy="34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Unit 8 Lesson 8 - Wrap Up</a:t>
            </a:r>
            <a:endParaRPr>
              <a:solidFill>
                <a:srgbClr val="FFFFFF"/>
              </a:solidFill>
            </a:endParaRPr>
          </a:p>
        </p:txBody>
      </p:sp>
      <p:sp>
        <p:nvSpPr>
          <p:cNvPr id="989" name="Google Shape;989;p154"/>
          <p:cNvSpPr txBox="1"/>
          <p:nvPr/>
        </p:nvSpPr>
        <p:spPr>
          <a:xfrm>
            <a:off x="545025" y="538125"/>
            <a:ext cx="7932600" cy="4280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latin typeface="Proxima Nova"/>
                <a:ea typeface="Proxima Nova"/>
                <a:cs typeface="Proxima Nova"/>
                <a:sym typeface="Proxima Nova"/>
              </a:rPr>
              <a:t>Vocabulary:</a:t>
            </a:r>
            <a:endParaRPr b="1" sz="3000">
              <a:latin typeface="Proxima Nova"/>
              <a:ea typeface="Proxima Nova"/>
              <a:cs typeface="Proxima Nova"/>
              <a:sym typeface="Proxima Nova"/>
            </a:endParaRPr>
          </a:p>
          <a:p>
            <a:pPr indent="0" lvl="0" marL="0" rtl="0" algn="ctr">
              <a:spcBef>
                <a:spcPts val="0"/>
              </a:spcBef>
              <a:spcAft>
                <a:spcPts val="0"/>
              </a:spcAft>
              <a:buNone/>
            </a:pPr>
            <a:r>
              <a:rPr b="1" lang="en" sz="1800">
                <a:latin typeface="Proxima Nova"/>
                <a:ea typeface="Proxima Nova"/>
                <a:cs typeface="Proxima Nova"/>
                <a:sym typeface="Proxima Nova"/>
              </a:rPr>
              <a:t> </a:t>
            </a:r>
            <a:endParaRPr b="1" sz="1800">
              <a:latin typeface="Proxima Nova"/>
              <a:ea typeface="Proxima Nova"/>
              <a:cs typeface="Proxima Nova"/>
              <a:sym typeface="Proxima Nova"/>
            </a:endParaRPr>
          </a:p>
          <a:p>
            <a:pPr indent="0" lvl="0" marL="0" rtl="0" algn="l">
              <a:spcBef>
                <a:spcPts val="0"/>
              </a:spcBef>
              <a:spcAft>
                <a:spcPts val="0"/>
              </a:spcAft>
              <a:buClr>
                <a:schemeClr val="dk1"/>
              </a:buClr>
              <a:buSzPts val="1100"/>
              <a:buFont typeface="Arial"/>
              <a:buNone/>
            </a:pPr>
            <a:r>
              <a:rPr b="1" lang="en" sz="1800">
                <a:solidFill>
                  <a:schemeClr val="dk1"/>
                </a:solidFill>
                <a:latin typeface="Proxima Nova"/>
                <a:ea typeface="Proxima Nova"/>
                <a:cs typeface="Proxima Nova"/>
                <a:sym typeface="Proxima Nova"/>
              </a:rPr>
              <a:t>Encryption:</a:t>
            </a:r>
            <a:r>
              <a:rPr lang="en" sz="1800">
                <a:solidFill>
                  <a:schemeClr val="dk1"/>
                </a:solidFill>
                <a:latin typeface="Proxima Nova"/>
                <a:ea typeface="Proxima Nova"/>
                <a:cs typeface="Proxima Nova"/>
                <a:sym typeface="Proxima Nova"/>
              </a:rPr>
              <a:t> a process of encoding messages to keep them secret, so only "authorized" parties can read it.</a:t>
            </a:r>
            <a:endParaRPr sz="1800">
              <a:solidFill>
                <a:schemeClr val="dk1"/>
              </a:solidFill>
              <a:latin typeface="Proxima Nova"/>
              <a:ea typeface="Proxima Nova"/>
              <a:cs typeface="Proxima Nova"/>
              <a:sym typeface="Proxima Nova"/>
            </a:endParaRPr>
          </a:p>
          <a:p>
            <a:pPr indent="0" lvl="0" marL="0" rtl="0" algn="l">
              <a:spcBef>
                <a:spcPts val="0"/>
              </a:spcBef>
              <a:spcAft>
                <a:spcPts val="0"/>
              </a:spcAft>
              <a:buClr>
                <a:schemeClr val="dk1"/>
              </a:buClr>
              <a:buSzPts val="1100"/>
              <a:buFont typeface="Arial"/>
              <a:buNone/>
            </a:pPr>
            <a:r>
              <a:t/>
            </a:r>
            <a:endParaRPr sz="1800">
              <a:solidFill>
                <a:schemeClr val="dk1"/>
              </a:solidFill>
              <a:latin typeface="Proxima Nova"/>
              <a:ea typeface="Proxima Nova"/>
              <a:cs typeface="Proxima Nova"/>
              <a:sym typeface="Proxima Nova"/>
            </a:endParaRPr>
          </a:p>
          <a:p>
            <a:pPr indent="0" lvl="0" marL="0" rtl="0" algn="l">
              <a:spcBef>
                <a:spcPts val="0"/>
              </a:spcBef>
              <a:spcAft>
                <a:spcPts val="0"/>
              </a:spcAft>
              <a:buClr>
                <a:schemeClr val="dk1"/>
              </a:buClr>
              <a:buSzPts val="1100"/>
              <a:buFont typeface="Arial"/>
              <a:buNone/>
            </a:pPr>
            <a:r>
              <a:rPr b="1" lang="en" sz="1800">
                <a:solidFill>
                  <a:schemeClr val="dk1"/>
                </a:solidFill>
                <a:latin typeface="Proxima Nova"/>
                <a:ea typeface="Proxima Nova"/>
                <a:cs typeface="Proxima Nova"/>
                <a:sym typeface="Proxima Nova"/>
              </a:rPr>
              <a:t>Decryption</a:t>
            </a:r>
            <a:r>
              <a:rPr lang="en" sz="1800">
                <a:solidFill>
                  <a:schemeClr val="dk1"/>
                </a:solidFill>
                <a:latin typeface="Proxima Nova"/>
                <a:ea typeface="Proxima Nova"/>
                <a:cs typeface="Proxima Nova"/>
                <a:sym typeface="Proxima Nova"/>
              </a:rPr>
              <a:t>: a process that reverses encryption, taking a secret message and reproducing the original plain text.</a:t>
            </a:r>
            <a:endParaRPr b="1" sz="1800">
              <a:solidFill>
                <a:schemeClr val="dk1"/>
              </a:solidFill>
              <a:latin typeface="Proxima Nova"/>
              <a:ea typeface="Proxima Nova"/>
              <a:cs typeface="Proxima Nova"/>
              <a:sym typeface="Proxima Nova"/>
            </a:endParaRPr>
          </a:p>
          <a:p>
            <a:pPr indent="0" lvl="0" marL="0" rtl="0" algn="l">
              <a:spcBef>
                <a:spcPts val="0"/>
              </a:spcBef>
              <a:spcAft>
                <a:spcPts val="0"/>
              </a:spcAft>
              <a:buNone/>
            </a:pPr>
            <a:r>
              <a:t/>
            </a:r>
            <a:endParaRPr b="1" sz="1800">
              <a:solidFill>
                <a:schemeClr val="dk1"/>
              </a:solidFill>
              <a:latin typeface="Proxima Nova"/>
              <a:ea typeface="Proxima Nova"/>
              <a:cs typeface="Proxima Nova"/>
              <a:sym typeface="Proxima Nova"/>
            </a:endParaRPr>
          </a:p>
          <a:p>
            <a:pPr indent="0" lvl="0" marL="0" rtl="0" algn="l">
              <a:spcBef>
                <a:spcPts val="0"/>
              </a:spcBef>
              <a:spcAft>
                <a:spcPts val="0"/>
              </a:spcAft>
              <a:buNone/>
            </a:pPr>
            <a:r>
              <a:rPr b="1" lang="en" sz="1800">
                <a:solidFill>
                  <a:schemeClr val="dk1"/>
                </a:solidFill>
                <a:latin typeface="Proxima Nova"/>
                <a:ea typeface="Proxima Nova"/>
                <a:cs typeface="Proxima Nova"/>
                <a:sym typeface="Proxima Nova"/>
              </a:rPr>
              <a:t>Symmetric Key Encryption: </a:t>
            </a:r>
            <a:r>
              <a:rPr lang="en" sz="1800">
                <a:solidFill>
                  <a:schemeClr val="dk1"/>
                </a:solidFill>
                <a:highlight>
                  <a:srgbClr val="FFFFFF"/>
                </a:highlight>
                <a:latin typeface="Proxima Nova"/>
                <a:ea typeface="Proxima Nova"/>
                <a:cs typeface="Proxima Nova"/>
                <a:sym typeface="Proxima Nova"/>
              </a:rPr>
              <a:t>involves one key for both encryption and decryption.</a:t>
            </a:r>
            <a:endParaRPr b="1" sz="1800">
              <a:solidFill>
                <a:schemeClr val="dk1"/>
              </a:solidFill>
              <a:latin typeface="Proxima Nova"/>
              <a:ea typeface="Proxima Nova"/>
              <a:cs typeface="Proxima Nova"/>
              <a:sym typeface="Proxima Nova"/>
            </a:endParaRPr>
          </a:p>
          <a:p>
            <a:pPr indent="0" lvl="0" marL="0" rtl="0" algn="l">
              <a:spcBef>
                <a:spcPts val="0"/>
              </a:spcBef>
              <a:spcAft>
                <a:spcPts val="0"/>
              </a:spcAft>
              <a:buNone/>
            </a:pPr>
            <a:r>
              <a:t/>
            </a:r>
            <a:endParaRPr b="1" sz="1800">
              <a:solidFill>
                <a:schemeClr val="dk1"/>
              </a:solidFill>
              <a:latin typeface="Proxima Nova"/>
              <a:ea typeface="Proxima Nova"/>
              <a:cs typeface="Proxima Nova"/>
              <a:sym typeface="Proxima Nova"/>
            </a:endParaRPr>
          </a:p>
          <a:p>
            <a:pPr indent="0" lvl="0" marL="0" rtl="0" algn="l">
              <a:spcBef>
                <a:spcPts val="0"/>
              </a:spcBef>
              <a:spcAft>
                <a:spcPts val="0"/>
              </a:spcAft>
              <a:buNone/>
            </a:pPr>
            <a:r>
              <a:rPr b="1" lang="en" sz="1800">
                <a:solidFill>
                  <a:schemeClr val="dk1"/>
                </a:solidFill>
                <a:latin typeface="Proxima Nova"/>
                <a:ea typeface="Proxima Nova"/>
                <a:cs typeface="Proxima Nova"/>
                <a:sym typeface="Proxima Nova"/>
              </a:rPr>
              <a:t>Public Key Encryption: </a:t>
            </a:r>
            <a:r>
              <a:rPr lang="en" sz="1800">
                <a:solidFill>
                  <a:schemeClr val="dk1"/>
                </a:solidFill>
                <a:highlight>
                  <a:srgbClr val="FFFFFF"/>
                </a:highlight>
                <a:latin typeface="Proxima Nova"/>
                <a:ea typeface="Proxima Nova"/>
                <a:cs typeface="Proxima Nova"/>
                <a:sym typeface="Proxima Nova"/>
              </a:rPr>
              <a:t>pairs a public key for encryption and a private key for decryption. The sender does not need the receiver’s private key to encrypt a message, but the receiver’s private key is required to decrypt the message.</a:t>
            </a:r>
            <a:endParaRPr sz="1800">
              <a:latin typeface="Proxima Nova"/>
              <a:ea typeface="Proxima Nova"/>
              <a:cs typeface="Proxima Nova"/>
              <a:sym typeface="Proxima Nova"/>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93" name="Shape 993"/>
        <p:cNvGrpSpPr/>
        <p:nvPr/>
      </p:nvGrpSpPr>
      <p:grpSpPr>
        <a:xfrm>
          <a:off x="0" y="0"/>
          <a:ext cx="0" cy="0"/>
          <a:chOff x="0" y="0"/>
          <a:chExt cx="0" cy="0"/>
        </a:xfrm>
      </p:grpSpPr>
      <p:sp>
        <p:nvSpPr>
          <p:cNvPr id="994" name="Google Shape;994;p155"/>
          <p:cNvSpPr txBox="1"/>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600">
                <a:solidFill>
                  <a:srgbClr val="FFFFFF"/>
                </a:solidFill>
                <a:latin typeface="Proxima Nova"/>
                <a:ea typeface="Proxima Nova"/>
                <a:cs typeface="Proxima Nova"/>
                <a:sym typeface="Proxima Nova"/>
              </a:rPr>
              <a:t>Unit 8 - Lesson 9</a:t>
            </a:r>
            <a:endParaRPr b="1" sz="3600">
              <a:solidFill>
                <a:srgbClr val="FFFFFF"/>
              </a:solidFill>
              <a:latin typeface="Proxima Nova"/>
              <a:ea typeface="Proxima Nova"/>
              <a:cs typeface="Proxima Nova"/>
              <a:sym typeface="Proxima Nova"/>
            </a:endParaRPr>
          </a:p>
          <a:p>
            <a:pPr indent="0" lvl="0" marL="0" rtl="0" algn="ctr">
              <a:spcBef>
                <a:spcPts val="0"/>
              </a:spcBef>
              <a:spcAft>
                <a:spcPts val="0"/>
              </a:spcAft>
              <a:buNone/>
            </a:pPr>
            <a:r>
              <a:rPr b="1" lang="en" sz="3600">
                <a:solidFill>
                  <a:srgbClr val="FFFFFF"/>
                </a:solidFill>
                <a:latin typeface="Proxima Nova"/>
                <a:ea typeface="Proxima Nova"/>
                <a:cs typeface="Proxima Nova"/>
                <a:sym typeface="Proxima Nova"/>
              </a:rPr>
              <a:t>Protecting Data Part 2</a:t>
            </a:r>
            <a:endParaRPr b="1" sz="3600">
              <a:solidFill>
                <a:srgbClr val="FFFFFF"/>
              </a:solidFill>
              <a:latin typeface="Proxima Nova"/>
              <a:ea typeface="Proxima Nova"/>
              <a:cs typeface="Proxima Nova"/>
              <a:sym typeface="Proxima Nova"/>
            </a:endParaRPr>
          </a:p>
        </p:txBody>
      </p:sp>
      <p:pic>
        <p:nvPicPr>
          <p:cNvPr id="995" name="Google Shape;995;p155" title="Code.org Logo"/>
          <p:cNvPicPr preferRelativeResize="0"/>
          <p:nvPr/>
        </p:nvPicPr>
        <p:blipFill>
          <a:blip r:embed="rId4">
            <a:alphaModFix/>
          </a:blip>
          <a:stretch>
            <a:fillRect/>
          </a:stretch>
        </p:blipFill>
        <p:spPr>
          <a:xfrm>
            <a:off x="3205775" y="4357099"/>
            <a:ext cx="338325" cy="334099"/>
          </a:xfrm>
          <a:prstGeom prst="rect">
            <a:avLst/>
          </a:prstGeom>
          <a:noFill/>
          <a:ln>
            <a:noFill/>
          </a:ln>
        </p:spPr>
      </p:pic>
      <p:sp>
        <p:nvSpPr>
          <p:cNvPr id="996" name="Google Shape;996;p155"/>
          <p:cNvSpPr txBox="1"/>
          <p:nvPr/>
        </p:nvSpPr>
        <p:spPr>
          <a:xfrm>
            <a:off x="3625900" y="4324050"/>
            <a:ext cx="2626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FFFFFF"/>
                </a:solidFill>
                <a:latin typeface="Proxima Nova"/>
                <a:ea typeface="Proxima Nova"/>
                <a:cs typeface="Proxima Nova"/>
                <a:sym typeface="Proxima Nova"/>
              </a:rPr>
              <a:t>Computer Science Principles</a:t>
            </a:r>
            <a:endParaRPr b="1">
              <a:solidFill>
                <a:srgbClr val="FFFFFF"/>
              </a:solidFill>
              <a:latin typeface="Proxima Nova"/>
              <a:ea typeface="Proxima Nova"/>
              <a:cs typeface="Proxima Nova"/>
              <a:sym typeface="Proxima Nova"/>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00" name="Shape 1000"/>
        <p:cNvGrpSpPr/>
        <p:nvPr/>
      </p:nvGrpSpPr>
      <p:grpSpPr>
        <a:xfrm>
          <a:off x="0" y="0"/>
          <a:ext cx="0" cy="0"/>
          <a:chOff x="0" y="0"/>
          <a:chExt cx="0" cy="0"/>
        </a:xfrm>
      </p:grpSpPr>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04" name="Shape 1004"/>
        <p:cNvGrpSpPr/>
        <p:nvPr/>
      </p:nvGrpSpPr>
      <p:grpSpPr>
        <a:xfrm>
          <a:off x="0" y="0"/>
          <a:ext cx="0" cy="0"/>
          <a:chOff x="0" y="0"/>
          <a:chExt cx="0" cy="0"/>
        </a:xfrm>
      </p:grpSpPr>
      <p:sp>
        <p:nvSpPr>
          <p:cNvPr id="1005" name="Google Shape;1005;p157"/>
          <p:cNvSpPr txBox="1"/>
          <p:nvPr/>
        </p:nvSpPr>
        <p:spPr>
          <a:xfrm>
            <a:off x="523500" y="684400"/>
            <a:ext cx="8097000" cy="4227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latin typeface="Proxima Nova"/>
                <a:ea typeface="Proxima Nova"/>
                <a:cs typeface="Proxima Nova"/>
                <a:sym typeface="Proxima Nova"/>
              </a:rPr>
              <a:t>Prompt:</a:t>
            </a:r>
            <a:r>
              <a:rPr lang="en" sz="3000">
                <a:latin typeface="Proxima Nova"/>
                <a:ea typeface="Proxima Nova"/>
                <a:cs typeface="Proxima Nova"/>
                <a:sym typeface="Proxima Nova"/>
              </a:rPr>
              <a:t> </a:t>
            </a:r>
            <a:endParaRPr sz="3000">
              <a:latin typeface="Proxima Nova"/>
              <a:ea typeface="Proxima Nova"/>
              <a:cs typeface="Proxima Nova"/>
              <a:sym typeface="Proxima Nova"/>
            </a:endParaRPr>
          </a:p>
          <a:p>
            <a:pPr indent="0" lvl="0" marL="0" rtl="0" algn="ctr">
              <a:spcBef>
                <a:spcPts val="0"/>
              </a:spcBef>
              <a:spcAft>
                <a:spcPts val="0"/>
              </a:spcAft>
              <a:buNone/>
            </a:pPr>
            <a:r>
              <a:t/>
            </a:r>
            <a:endParaRPr sz="3000">
              <a:solidFill>
                <a:schemeClr val="dk1"/>
              </a:solidFill>
              <a:latin typeface="Proxima Nova"/>
              <a:ea typeface="Proxima Nova"/>
              <a:cs typeface="Proxima Nova"/>
              <a:sym typeface="Proxima Nova"/>
            </a:endParaRPr>
          </a:p>
          <a:p>
            <a:pPr indent="0" lvl="0" marL="0" rtl="0" algn="ctr">
              <a:spcBef>
                <a:spcPts val="0"/>
              </a:spcBef>
              <a:spcAft>
                <a:spcPts val="0"/>
              </a:spcAft>
              <a:buNone/>
            </a:pPr>
            <a:r>
              <a:rPr lang="en" sz="3600">
                <a:solidFill>
                  <a:schemeClr val="dk1"/>
                </a:solidFill>
                <a:latin typeface="Proxima Nova"/>
                <a:ea typeface="Proxima Nova"/>
                <a:cs typeface="Proxima Nova"/>
                <a:sym typeface="Proxima Nova"/>
              </a:rPr>
              <a:t>What strategies do you use when creating a good password?</a:t>
            </a:r>
            <a:endParaRPr sz="3600">
              <a:solidFill>
                <a:schemeClr val="dk1"/>
              </a:solidFill>
              <a:latin typeface="Proxima Nova"/>
              <a:ea typeface="Proxima Nova"/>
              <a:cs typeface="Proxima Nova"/>
              <a:sym typeface="Proxima Nova"/>
            </a:endParaRPr>
          </a:p>
          <a:p>
            <a:pPr indent="0" lvl="0" marL="0" rtl="0" algn="ctr">
              <a:spcBef>
                <a:spcPts val="0"/>
              </a:spcBef>
              <a:spcAft>
                <a:spcPts val="0"/>
              </a:spcAft>
              <a:buNone/>
            </a:pPr>
            <a:r>
              <a:t/>
            </a:r>
            <a:endParaRPr sz="3600">
              <a:solidFill>
                <a:schemeClr val="dk1"/>
              </a:solidFill>
              <a:latin typeface="Proxima Nova"/>
              <a:ea typeface="Proxima Nova"/>
              <a:cs typeface="Proxima Nova"/>
              <a:sym typeface="Proxima Nova"/>
            </a:endParaRPr>
          </a:p>
          <a:p>
            <a:pPr indent="0" lvl="0" marL="0" rtl="0" algn="ctr">
              <a:spcBef>
                <a:spcPts val="0"/>
              </a:spcBef>
              <a:spcAft>
                <a:spcPts val="0"/>
              </a:spcAft>
              <a:buNone/>
            </a:pPr>
            <a:r>
              <a:rPr b="1" lang="en" sz="1800">
                <a:solidFill>
                  <a:srgbClr val="DF5446"/>
                </a:solidFill>
                <a:latin typeface="Proxima Nova"/>
                <a:ea typeface="Proxima Nova"/>
                <a:cs typeface="Proxima Nova"/>
                <a:sym typeface="Proxima Nova"/>
              </a:rPr>
              <a:t>Note: </a:t>
            </a:r>
            <a:r>
              <a:rPr lang="en" sz="1800">
                <a:solidFill>
                  <a:srgbClr val="DF5446"/>
                </a:solidFill>
                <a:latin typeface="Proxima Nova"/>
                <a:ea typeface="Proxima Nova"/>
                <a:cs typeface="Proxima Nova"/>
                <a:sym typeface="Proxima Nova"/>
              </a:rPr>
              <a:t>Don't actually reveal any of your current passwords in your discussion!</a:t>
            </a:r>
            <a:r>
              <a:rPr lang="en" sz="3600">
                <a:solidFill>
                  <a:schemeClr val="dk1"/>
                </a:solidFill>
                <a:latin typeface="Proxima Nova"/>
                <a:ea typeface="Proxima Nova"/>
                <a:cs typeface="Proxima Nova"/>
                <a:sym typeface="Proxima Nova"/>
              </a:rPr>
              <a:t> </a:t>
            </a:r>
            <a:endParaRPr sz="3600">
              <a:solidFill>
                <a:schemeClr val="dk1"/>
              </a:solidFill>
              <a:latin typeface="Proxima Nova"/>
              <a:ea typeface="Proxima Nova"/>
              <a:cs typeface="Proxima Nova"/>
              <a:sym typeface="Proxima Nova"/>
            </a:endParaRPr>
          </a:p>
          <a:p>
            <a:pPr indent="0" lvl="0" marL="0" rtl="0" algn="ctr">
              <a:spcBef>
                <a:spcPts val="0"/>
              </a:spcBef>
              <a:spcAft>
                <a:spcPts val="0"/>
              </a:spcAft>
              <a:buNone/>
            </a:pPr>
            <a:r>
              <a:t/>
            </a:r>
            <a:endParaRPr sz="3600">
              <a:solidFill>
                <a:schemeClr val="dk1"/>
              </a:solidFill>
              <a:latin typeface="Proxima Nova"/>
              <a:ea typeface="Proxima Nova"/>
              <a:cs typeface="Proxima Nova"/>
              <a:sym typeface="Proxima Nova"/>
            </a:endParaRPr>
          </a:p>
        </p:txBody>
      </p:sp>
      <p:sp>
        <p:nvSpPr>
          <p:cNvPr id="1006" name="Google Shape;1006;p157"/>
          <p:cNvSpPr txBox="1"/>
          <p:nvPr/>
        </p:nvSpPr>
        <p:spPr>
          <a:xfrm>
            <a:off x="0" y="0"/>
            <a:ext cx="4572000" cy="34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Unit 8 Lesson 9 - Warm Up</a:t>
            </a:r>
            <a:endParaRPr>
              <a:solidFill>
                <a:srgbClr val="FFFFFF"/>
              </a:solidFill>
            </a:endParaRP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10" name="Shape 1010"/>
        <p:cNvGrpSpPr/>
        <p:nvPr/>
      </p:nvGrpSpPr>
      <p:grpSpPr>
        <a:xfrm>
          <a:off x="0" y="0"/>
          <a:ext cx="0" cy="0"/>
          <a:chOff x="0" y="0"/>
          <a:chExt cx="0" cy="0"/>
        </a:xfrm>
      </p:grpSpPr>
      <p:sp>
        <p:nvSpPr>
          <p:cNvPr id="1011" name="Google Shape;1011;p158"/>
          <p:cNvSpPr txBox="1"/>
          <p:nvPr/>
        </p:nvSpPr>
        <p:spPr>
          <a:xfrm>
            <a:off x="523500" y="684400"/>
            <a:ext cx="8097000" cy="4227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latin typeface="Proxima Nova"/>
                <a:ea typeface="Proxima Nova"/>
                <a:cs typeface="Proxima Nova"/>
                <a:sym typeface="Proxima Nova"/>
              </a:rPr>
              <a:t>Takeaway:</a:t>
            </a:r>
            <a:endParaRPr b="1" sz="3000">
              <a:latin typeface="Proxima Nova"/>
              <a:ea typeface="Proxima Nova"/>
              <a:cs typeface="Proxima Nova"/>
              <a:sym typeface="Proxima Nova"/>
            </a:endParaRPr>
          </a:p>
          <a:p>
            <a:pPr indent="0" lvl="0" marL="0" rtl="0" algn="ctr">
              <a:spcBef>
                <a:spcPts val="0"/>
              </a:spcBef>
              <a:spcAft>
                <a:spcPts val="0"/>
              </a:spcAft>
              <a:buNone/>
            </a:pPr>
            <a:r>
              <a:t/>
            </a:r>
            <a:endParaRPr b="1" sz="3000">
              <a:latin typeface="Proxima Nova"/>
              <a:ea typeface="Proxima Nova"/>
              <a:cs typeface="Proxima Nova"/>
              <a:sym typeface="Proxima Nova"/>
            </a:endParaRPr>
          </a:p>
          <a:p>
            <a:pPr indent="0" lvl="0" marL="0" rtl="0" algn="ctr">
              <a:spcBef>
                <a:spcPts val="0"/>
              </a:spcBef>
              <a:spcAft>
                <a:spcPts val="0"/>
              </a:spcAft>
              <a:buNone/>
            </a:pPr>
            <a:r>
              <a:rPr lang="en" sz="3000">
                <a:latin typeface="Proxima Nova"/>
                <a:ea typeface="Proxima Nova"/>
                <a:cs typeface="Proxima Nova"/>
                <a:sym typeface="Proxima Nova"/>
              </a:rPr>
              <a:t>A good password is easy to remember, but hard for someone else to guess based on knowledge they have about you</a:t>
            </a:r>
            <a:r>
              <a:rPr lang="en" sz="3600">
                <a:solidFill>
                  <a:schemeClr val="dk1"/>
                </a:solidFill>
                <a:latin typeface="Proxima Nova"/>
                <a:ea typeface="Proxima Nova"/>
                <a:cs typeface="Proxima Nova"/>
                <a:sym typeface="Proxima Nova"/>
              </a:rPr>
              <a:t> </a:t>
            </a:r>
            <a:endParaRPr sz="3600">
              <a:solidFill>
                <a:schemeClr val="dk1"/>
              </a:solidFill>
              <a:latin typeface="Proxima Nova"/>
              <a:ea typeface="Proxima Nova"/>
              <a:cs typeface="Proxima Nova"/>
              <a:sym typeface="Proxima Nova"/>
            </a:endParaRPr>
          </a:p>
          <a:p>
            <a:pPr indent="0" lvl="0" marL="0" rtl="0" algn="ctr">
              <a:spcBef>
                <a:spcPts val="0"/>
              </a:spcBef>
              <a:spcAft>
                <a:spcPts val="0"/>
              </a:spcAft>
              <a:buNone/>
            </a:pPr>
            <a:r>
              <a:t/>
            </a:r>
            <a:endParaRPr sz="3600">
              <a:solidFill>
                <a:schemeClr val="dk1"/>
              </a:solidFill>
              <a:latin typeface="Proxima Nova"/>
              <a:ea typeface="Proxima Nova"/>
              <a:cs typeface="Proxima Nova"/>
              <a:sym typeface="Proxima Nova"/>
            </a:endParaRPr>
          </a:p>
        </p:txBody>
      </p:sp>
      <p:sp>
        <p:nvSpPr>
          <p:cNvPr id="1012" name="Google Shape;1012;p158"/>
          <p:cNvSpPr txBox="1"/>
          <p:nvPr/>
        </p:nvSpPr>
        <p:spPr>
          <a:xfrm>
            <a:off x="0" y="0"/>
            <a:ext cx="4572000" cy="34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Unit 8 Lesson 9 - Warm Up</a:t>
            </a:r>
            <a:endParaRPr>
              <a:solidFill>
                <a:srgbClr val="FFFFFF"/>
              </a:solidFill>
            </a:endParaRP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16" name="Shape 1016"/>
        <p:cNvGrpSpPr/>
        <p:nvPr/>
      </p:nvGrpSpPr>
      <p:grpSpPr>
        <a:xfrm>
          <a:off x="0" y="0"/>
          <a:ext cx="0" cy="0"/>
          <a:chOff x="0" y="0"/>
          <a:chExt cx="0" cy="0"/>
        </a:xfrm>
      </p:grpSpPr>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20" name="Shape 1020"/>
        <p:cNvGrpSpPr/>
        <p:nvPr/>
      </p:nvGrpSpPr>
      <p:grpSpPr>
        <a:xfrm>
          <a:off x="0" y="0"/>
          <a:ext cx="0" cy="0"/>
          <a:chOff x="0" y="0"/>
          <a:chExt cx="0" cy="0"/>
        </a:xfrm>
      </p:grpSpPr>
      <p:sp>
        <p:nvSpPr>
          <p:cNvPr id="1021" name="Google Shape;1021;p160"/>
          <p:cNvSpPr txBox="1"/>
          <p:nvPr/>
        </p:nvSpPr>
        <p:spPr>
          <a:xfrm>
            <a:off x="567500" y="485500"/>
            <a:ext cx="7864500" cy="75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latin typeface="Proxima Nova"/>
                <a:ea typeface="Proxima Nova"/>
                <a:cs typeface="Proxima Nova"/>
                <a:sym typeface="Proxima Nova"/>
              </a:rPr>
              <a:t>What can I do to protect my data?</a:t>
            </a:r>
            <a:endParaRPr b="1" sz="3000">
              <a:latin typeface="Proxima Nova"/>
              <a:ea typeface="Proxima Nova"/>
              <a:cs typeface="Proxima Nova"/>
              <a:sym typeface="Proxima Nova"/>
            </a:endParaRPr>
          </a:p>
        </p:txBody>
      </p:sp>
      <p:sp>
        <p:nvSpPr>
          <p:cNvPr id="1022" name="Google Shape;1022;p160"/>
          <p:cNvSpPr txBox="1"/>
          <p:nvPr/>
        </p:nvSpPr>
        <p:spPr>
          <a:xfrm>
            <a:off x="0" y="4550"/>
            <a:ext cx="4572000" cy="34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Unit 8 Lesson 9 - Activity</a:t>
            </a:r>
            <a:endParaRPr>
              <a:solidFill>
                <a:srgbClr val="FFFFFF"/>
              </a:solidFill>
            </a:endParaRPr>
          </a:p>
        </p:txBody>
      </p:sp>
      <p:sp>
        <p:nvSpPr>
          <p:cNvPr id="1023" name="Google Shape;1023;p160"/>
          <p:cNvSpPr txBox="1"/>
          <p:nvPr/>
        </p:nvSpPr>
        <p:spPr>
          <a:xfrm>
            <a:off x="315800" y="1368450"/>
            <a:ext cx="8828100" cy="326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3000">
              <a:latin typeface="Proxima Nova"/>
              <a:ea typeface="Proxima Nova"/>
              <a:cs typeface="Proxima Nova"/>
              <a:sym typeface="Proxima Nova"/>
            </a:endParaRPr>
          </a:p>
          <a:p>
            <a:pPr indent="-533400" lvl="0" marL="457200" rtl="0" algn="l">
              <a:spcBef>
                <a:spcPts val="0"/>
              </a:spcBef>
              <a:spcAft>
                <a:spcPts val="0"/>
              </a:spcAft>
              <a:buClr>
                <a:srgbClr val="1D8C74"/>
              </a:buClr>
              <a:buSzPts val="4800"/>
              <a:buFont typeface="Proxima Nova"/>
              <a:buAutoNum type="arabicPeriod"/>
            </a:pPr>
            <a:r>
              <a:rPr lang="en" sz="4800">
                <a:solidFill>
                  <a:srgbClr val="1D8C74"/>
                </a:solidFill>
                <a:latin typeface="Proxima Nova"/>
                <a:ea typeface="Proxima Nova"/>
                <a:cs typeface="Proxima Nova"/>
                <a:sym typeface="Proxima Nova"/>
              </a:rPr>
              <a:t>Use Multifactor Authentication</a:t>
            </a:r>
            <a:endParaRPr sz="4800">
              <a:solidFill>
                <a:srgbClr val="1D8C74"/>
              </a:solidFill>
              <a:latin typeface="Proxima Nova"/>
              <a:ea typeface="Proxima Nova"/>
              <a:cs typeface="Proxima Nova"/>
              <a:sym typeface="Proxima Nova"/>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27" name="Shape 1027"/>
        <p:cNvGrpSpPr/>
        <p:nvPr/>
      </p:nvGrpSpPr>
      <p:grpSpPr>
        <a:xfrm>
          <a:off x="0" y="0"/>
          <a:ext cx="0" cy="0"/>
          <a:chOff x="0" y="0"/>
          <a:chExt cx="0" cy="0"/>
        </a:xfrm>
      </p:grpSpPr>
      <p:sp>
        <p:nvSpPr>
          <p:cNvPr id="1028" name="Google Shape;1028;p161"/>
          <p:cNvSpPr txBox="1"/>
          <p:nvPr/>
        </p:nvSpPr>
        <p:spPr>
          <a:xfrm>
            <a:off x="567500" y="372425"/>
            <a:ext cx="7864500" cy="75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latin typeface="Proxima Nova"/>
                <a:ea typeface="Proxima Nova"/>
                <a:cs typeface="Proxima Nova"/>
                <a:sym typeface="Proxima Nova"/>
              </a:rPr>
              <a:t>Single Factor Authentication</a:t>
            </a:r>
            <a:endParaRPr b="1" sz="3000">
              <a:latin typeface="Proxima Nova"/>
              <a:ea typeface="Proxima Nova"/>
              <a:cs typeface="Proxima Nova"/>
              <a:sym typeface="Proxima Nova"/>
            </a:endParaRPr>
          </a:p>
        </p:txBody>
      </p:sp>
      <p:sp>
        <p:nvSpPr>
          <p:cNvPr id="1029" name="Google Shape;1029;p161"/>
          <p:cNvSpPr txBox="1"/>
          <p:nvPr/>
        </p:nvSpPr>
        <p:spPr>
          <a:xfrm>
            <a:off x="0" y="4550"/>
            <a:ext cx="4572000" cy="34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Unit 8 Lesson 9 - Activity</a:t>
            </a:r>
            <a:endParaRPr>
              <a:solidFill>
                <a:srgbClr val="FFFFFF"/>
              </a:solidFill>
            </a:endParaRPr>
          </a:p>
        </p:txBody>
      </p:sp>
      <p:sp>
        <p:nvSpPr>
          <p:cNvPr id="1030" name="Google Shape;1030;p161"/>
          <p:cNvSpPr txBox="1"/>
          <p:nvPr/>
        </p:nvSpPr>
        <p:spPr>
          <a:xfrm>
            <a:off x="3345350" y="2901175"/>
            <a:ext cx="2308800" cy="1838700"/>
          </a:xfrm>
          <a:prstGeom prst="rect">
            <a:avLst/>
          </a:prstGeom>
          <a:solidFill>
            <a:srgbClr val="FFA400">
              <a:alpha val="4637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DF5446"/>
                </a:solidFill>
                <a:latin typeface="Proxima Nova"/>
                <a:ea typeface="Proxima Nova"/>
                <a:cs typeface="Proxima Nova"/>
                <a:sym typeface="Proxima Nova"/>
              </a:rPr>
              <a:t>Example:</a:t>
            </a:r>
            <a:endParaRPr sz="2400">
              <a:solidFill>
                <a:srgbClr val="DF5446"/>
              </a:solidFill>
              <a:latin typeface="Proxima Nova"/>
              <a:ea typeface="Proxima Nova"/>
              <a:cs typeface="Proxima Nova"/>
              <a:sym typeface="Proxima Nova"/>
            </a:endParaRPr>
          </a:p>
          <a:p>
            <a:pPr indent="0" lvl="0" marL="0" rtl="0" algn="ctr">
              <a:spcBef>
                <a:spcPts val="0"/>
              </a:spcBef>
              <a:spcAft>
                <a:spcPts val="0"/>
              </a:spcAft>
              <a:buNone/>
            </a:pPr>
            <a:r>
              <a:rPr lang="en" sz="2400">
                <a:solidFill>
                  <a:srgbClr val="DF5446"/>
                </a:solidFill>
                <a:latin typeface="Proxima Nova"/>
                <a:ea typeface="Proxima Nova"/>
                <a:cs typeface="Proxima Nova"/>
                <a:sym typeface="Proxima Nova"/>
              </a:rPr>
              <a:t>Password</a:t>
            </a:r>
            <a:endParaRPr sz="2400">
              <a:solidFill>
                <a:srgbClr val="DF5446"/>
              </a:solidFill>
              <a:latin typeface="Proxima Nova"/>
              <a:ea typeface="Proxima Nova"/>
              <a:cs typeface="Proxima Nova"/>
              <a:sym typeface="Proxima Nova"/>
            </a:endParaRPr>
          </a:p>
        </p:txBody>
      </p:sp>
      <p:sp>
        <p:nvSpPr>
          <p:cNvPr id="1031" name="Google Shape;1031;p161"/>
          <p:cNvSpPr txBox="1"/>
          <p:nvPr/>
        </p:nvSpPr>
        <p:spPr>
          <a:xfrm>
            <a:off x="3345350" y="1266050"/>
            <a:ext cx="2308800" cy="1838700"/>
          </a:xfrm>
          <a:prstGeom prst="rect">
            <a:avLst/>
          </a:prstGeom>
          <a:solidFill>
            <a:srgbClr val="FFA400">
              <a:alpha val="4637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1D8C74"/>
                </a:solidFill>
                <a:latin typeface="Proxima Nova"/>
                <a:ea typeface="Proxima Nova"/>
                <a:cs typeface="Proxima Nova"/>
                <a:sym typeface="Proxima Nova"/>
              </a:rPr>
              <a:t>Something you know</a:t>
            </a:r>
            <a:endParaRPr sz="2400">
              <a:solidFill>
                <a:srgbClr val="1D8C74"/>
              </a:solidFill>
              <a:latin typeface="Proxima Nova"/>
              <a:ea typeface="Proxima Nova"/>
              <a:cs typeface="Proxima Nova"/>
              <a:sym typeface="Proxima Nova"/>
            </a:endParaRPr>
          </a:p>
        </p:txBody>
      </p:sp>
      <p:grpSp>
        <p:nvGrpSpPr>
          <p:cNvPr id="1032" name="Google Shape;1032;p161"/>
          <p:cNvGrpSpPr/>
          <p:nvPr/>
        </p:nvGrpSpPr>
        <p:grpSpPr>
          <a:xfrm>
            <a:off x="89100" y="4739882"/>
            <a:ext cx="324008" cy="322851"/>
            <a:chOff x="0" y="3867912"/>
            <a:chExt cx="1280160" cy="1275588"/>
          </a:xfrm>
        </p:grpSpPr>
        <p:sp>
          <p:nvSpPr>
            <p:cNvPr id="1033" name="Google Shape;1033;p161"/>
            <p:cNvSpPr/>
            <p:nvPr/>
          </p:nvSpPr>
          <p:spPr>
            <a:xfrm>
              <a:off x="0" y="4229100"/>
              <a:ext cx="914400" cy="914400"/>
            </a:xfrm>
            <a:prstGeom prst="ellipse">
              <a:avLst/>
            </a:prstGeom>
            <a:solidFill>
              <a:srgbClr val="FFFFFF"/>
            </a:solidFill>
            <a:ln cap="flat" cmpd="sng" w="19050">
              <a:solidFill>
                <a:srgbClr val="FFA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161"/>
            <p:cNvSpPr/>
            <p:nvPr/>
          </p:nvSpPr>
          <p:spPr>
            <a:xfrm>
              <a:off x="182880" y="4050792"/>
              <a:ext cx="914400" cy="914400"/>
            </a:xfrm>
            <a:prstGeom prst="ellipse">
              <a:avLst/>
            </a:prstGeom>
            <a:solidFill>
              <a:srgbClr val="FFFFFF"/>
            </a:solidFill>
            <a:ln cap="flat" cmpd="sng" w="19050">
              <a:solidFill>
                <a:srgbClr val="FFA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161"/>
            <p:cNvSpPr/>
            <p:nvPr/>
          </p:nvSpPr>
          <p:spPr>
            <a:xfrm>
              <a:off x="365760" y="3867912"/>
              <a:ext cx="914400" cy="914400"/>
            </a:xfrm>
            <a:prstGeom prst="ellipse">
              <a:avLst/>
            </a:prstGeom>
            <a:solidFill>
              <a:srgbClr val="FFFFFF"/>
            </a:solidFill>
            <a:ln cap="flat" cmpd="sng" w="19050">
              <a:solidFill>
                <a:srgbClr val="FFA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30"/>
                                        </p:tgtEl>
                                        <p:attrNameLst>
                                          <p:attrName>style.visibility</p:attrName>
                                        </p:attrNameLst>
                                      </p:cBhvr>
                                      <p:to>
                                        <p:strVal val="visible"/>
                                      </p:to>
                                    </p:set>
                                    <p:animEffect filter="fade" transition="in">
                                      <p:cBhvr>
                                        <p:cTn dur="1000"/>
                                        <p:tgtEl>
                                          <p:spTgt spid="103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39" name="Shape 1039"/>
        <p:cNvGrpSpPr/>
        <p:nvPr/>
      </p:nvGrpSpPr>
      <p:grpSpPr>
        <a:xfrm>
          <a:off x="0" y="0"/>
          <a:ext cx="0" cy="0"/>
          <a:chOff x="0" y="0"/>
          <a:chExt cx="0" cy="0"/>
        </a:xfrm>
      </p:grpSpPr>
      <p:sp>
        <p:nvSpPr>
          <p:cNvPr id="1040" name="Google Shape;1040;p162"/>
          <p:cNvSpPr txBox="1"/>
          <p:nvPr/>
        </p:nvSpPr>
        <p:spPr>
          <a:xfrm>
            <a:off x="567500" y="372425"/>
            <a:ext cx="7864500" cy="75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latin typeface="Proxima Nova"/>
                <a:ea typeface="Proxima Nova"/>
                <a:cs typeface="Proxima Nova"/>
                <a:sym typeface="Proxima Nova"/>
              </a:rPr>
              <a:t>Two Factor Authentication</a:t>
            </a:r>
            <a:endParaRPr b="1" sz="3000">
              <a:latin typeface="Proxima Nova"/>
              <a:ea typeface="Proxima Nova"/>
              <a:cs typeface="Proxima Nova"/>
              <a:sym typeface="Proxima Nova"/>
            </a:endParaRPr>
          </a:p>
        </p:txBody>
      </p:sp>
      <p:sp>
        <p:nvSpPr>
          <p:cNvPr id="1041" name="Google Shape;1041;p162"/>
          <p:cNvSpPr txBox="1"/>
          <p:nvPr/>
        </p:nvSpPr>
        <p:spPr>
          <a:xfrm>
            <a:off x="0" y="4550"/>
            <a:ext cx="4572000" cy="34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Unit 8 Lesson 9 - Activity</a:t>
            </a:r>
            <a:endParaRPr>
              <a:solidFill>
                <a:srgbClr val="FFFFFF"/>
              </a:solidFill>
            </a:endParaRPr>
          </a:p>
        </p:txBody>
      </p:sp>
      <p:sp>
        <p:nvSpPr>
          <p:cNvPr id="1042" name="Google Shape;1042;p162"/>
          <p:cNvSpPr txBox="1"/>
          <p:nvPr/>
        </p:nvSpPr>
        <p:spPr>
          <a:xfrm>
            <a:off x="1305300" y="2938325"/>
            <a:ext cx="2308800" cy="1838700"/>
          </a:xfrm>
          <a:prstGeom prst="rect">
            <a:avLst/>
          </a:prstGeom>
          <a:solidFill>
            <a:srgbClr val="FFA400">
              <a:alpha val="4637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DF5446"/>
                </a:solidFill>
                <a:latin typeface="Proxima Nova"/>
                <a:ea typeface="Proxima Nova"/>
                <a:cs typeface="Proxima Nova"/>
                <a:sym typeface="Proxima Nova"/>
              </a:rPr>
              <a:t>Example:</a:t>
            </a:r>
            <a:endParaRPr sz="2400">
              <a:solidFill>
                <a:srgbClr val="DF5446"/>
              </a:solidFill>
              <a:latin typeface="Proxima Nova"/>
              <a:ea typeface="Proxima Nova"/>
              <a:cs typeface="Proxima Nova"/>
              <a:sym typeface="Proxima Nova"/>
            </a:endParaRPr>
          </a:p>
          <a:p>
            <a:pPr indent="0" lvl="0" marL="0" rtl="0" algn="ctr">
              <a:spcBef>
                <a:spcPts val="0"/>
              </a:spcBef>
              <a:spcAft>
                <a:spcPts val="0"/>
              </a:spcAft>
              <a:buNone/>
            </a:pPr>
            <a:r>
              <a:rPr lang="en" sz="2400">
                <a:solidFill>
                  <a:srgbClr val="DF5446"/>
                </a:solidFill>
                <a:latin typeface="Proxima Nova"/>
                <a:ea typeface="Proxima Nova"/>
                <a:cs typeface="Proxima Nova"/>
                <a:sym typeface="Proxima Nova"/>
              </a:rPr>
              <a:t>Password</a:t>
            </a:r>
            <a:endParaRPr sz="2400">
              <a:solidFill>
                <a:srgbClr val="DF5446"/>
              </a:solidFill>
              <a:latin typeface="Proxima Nova"/>
              <a:ea typeface="Proxima Nova"/>
              <a:cs typeface="Proxima Nova"/>
              <a:sym typeface="Proxima Nova"/>
            </a:endParaRPr>
          </a:p>
        </p:txBody>
      </p:sp>
      <p:sp>
        <p:nvSpPr>
          <p:cNvPr id="1043" name="Google Shape;1043;p162"/>
          <p:cNvSpPr txBox="1"/>
          <p:nvPr/>
        </p:nvSpPr>
        <p:spPr>
          <a:xfrm>
            <a:off x="5464775" y="2938325"/>
            <a:ext cx="2308800" cy="1838700"/>
          </a:xfrm>
          <a:prstGeom prst="rect">
            <a:avLst/>
          </a:prstGeom>
          <a:solidFill>
            <a:srgbClr val="FFA400">
              <a:alpha val="4637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DF5446"/>
                </a:solidFill>
                <a:latin typeface="Proxima Nova"/>
                <a:ea typeface="Proxima Nova"/>
                <a:cs typeface="Proxima Nova"/>
                <a:sym typeface="Proxima Nova"/>
              </a:rPr>
              <a:t>Example:</a:t>
            </a:r>
            <a:endParaRPr sz="2400">
              <a:solidFill>
                <a:srgbClr val="DF5446"/>
              </a:solidFill>
              <a:latin typeface="Proxima Nova"/>
              <a:ea typeface="Proxima Nova"/>
              <a:cs typeface="Proxima Nova"/>
              <a:sym typeface="Proxima Nova"/>
            </a:endParaRPr>
          </a:p>
          <a:p>
            <a:pPr indent="0" lvl="0" marL="0" rtl="0" algn="ctr">
              <a:spcBef>
                <a:spcPts val="0"/>
              </a:spcBef>
              <a:spcAft>
                <a:spcPts val="0"/>
              </a:spcAft>
              <a:buNone/>
            </a:pPr>
            <a:r>
              <a:rPr lang="en" sz="2400">
                <a:solidFill>
                  <a:srgbClr val="DF5446"/>
                </a:solidFill>
                <a:latin typeface="Proxima Nova"/>
                <a:ea typeface="Proxima Nova"/>
                <a:cs typeface="Proxima Nova"/>
                <a:sym typeface="Proxima Nova"/>
              </a:rPr>
              <a:t>Phone</a:t>
            </a:r>
            <a:endParaRPr sz="2400">
              <a:solidFill>
                <a:srgbClr val="DF5446"/>
              </a:solidFill>
              <a:latin typeface="Proxima Nova"/>
              <a:ea typeface="Proxima Nova"/>
              <a:cs typeface="Proxima Nova"/>
              <a:sym typeface="Proxima Nova"/>
            </a:endParaRPr>
          </a:p>
        </p:txBody>
      </p:sp>
      <p:sp>
        <p:nvSpPr>
          <p:cNvPr id="1044" name="Google Shape;1044;p162"/>
          <p:cNvSpPr txBox="1"/>
          <p:nvPr/>
        </p:nvSpPr>
        <p:spPr>
          <a:xfrm>
            <a:off x="1305300" y="1303200"/>
            <a:ext cx="2308800" cy="1838700"/>
          </a:xfrm>
          <a:prstGeom prst="rect">
            <a:avLst/>
          </a:prstGeom>
          <a:solidFill>
            <a:srgbClr val="FFA400">
              <a:alpha val="4637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1D8C74"/>
                </a:solidFill>
                <a:latin typeface="Proxima Nova"/>
                <a:ea typeface="Proxima Nova"/>
                <a:cs typeface="Proxima Nova"/>
                <a:sym typeface="Proxima Nova"/>
              </a:rPr>
              <a:t>Something you know</a:t>
            </a:r>
            <a:endParaRPr sz="2400">
              <a:solidFill>
                <a:srgbClr val="1D8C74"/>
              </a:solidFill>
              <a:latin typeface="Proxima Nova"/>
              <a:ea typeface="Proxima Nova"/>
              <a:cs typeface="Proxima Nova"/>
              <a:sym typeface="Proxima Nova"/>
            </a:endParaRPr>
          </a:p>
        </p:txBody>
      </p:sp>
      <p:sp>
        <p:nvSpPr>
          <p:cNvPr id="1045" name="Google Shape;1045;p162"/>
          <p:cNvSpPr txBox="1"/>
          <p:nvPr/>
        </p:nvSpPr>
        <p:spPr>
          <a:xfrm>
            <a:off x="5464775" y="1303200"/>
            <a:ext cx="2308800" cy="1838700"/>
          </a:xfrm>
          <a:prstGeom prst="rect">
            <a:avLst/>
          </a:prstGeom>
          <a:solidFill>
            <a:srgbClr val="FFA400">
              <a:alpha val="4637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1D8C74"/>
                </a:solidFill>
                <a:latin typeface="Proxima Nova"/>
                <a:ea typeface="Proxima Nova"/>
                <a:cs typeface="Proxima Nova"/>
                <a:sym typeface="Proxima Nova"/>
              </a:rPr>
              <a:t>Something you possess</a:t>
            </a:r>
            <a:endParaRPr sz="2400">
              <a:solidFill>
                <a:srgbClr val="1D8C74"/>
              </a:solidFill>
              <a:latin typeface="Proxima Nova"/>
              <a:ea typeface="Proxima Nova"/>
              <a:cs typeface="Proxima Nova"/>
              <a:sym typeface="Proxima Nova"/>
            </a:endParaRPr>
          </a:p>
        </p:txBody>
      </p:sp>
      <p:sp>
        <p:nvSpPr>
          <p:cNvPr id="1046" name="Google Shape;1046;p162"/>
          <p:cNvSpPr/>
          <p:nvPr/>
        </p:nvSpPr>
        <p:spPr>
          <a:xfrm>
            <a:off x="3903200" y="2404000"/>
            <a:ext cx="1193100" cy="1193100"/>
          </a:xfrm>
          <a:prstGeom prst="mathPlus">
            <a:avLst>
              <a:gd fmla="val 23520" name="adj1"/>
            </a:avLst>
          </a:prstGeom>
          <a:solidFill>
            <a:srgbClr val="00ADB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47" name="Google Shape;1047;p162"/>
          <p:cNvGrpSpPr/>
          <p:nvPr/>
        </p:nvGrpSpPr>
        <p:grpSpPr>
          <a:xfrm>
            <a:off x="89100" y="4739882"/>
            <a:ext cx="324008" cy="322851"/>
            <a:chOff x="0" y="3867912"/>
            <a:chExt cx="1280160" cy="1275588"/>
          </a:xfrm>
        </p:grpSpPr>
        <p:sp>
          <p:nvSpPr>
            <p:cNvPr id="1048" name="Google Shape;1048;p162"/>
            <p:cNvSpPr/>
            <p:nvPr/>
          </p:nvSpPr>
          <p:spPr>
            <a:xfrm>
              <a:off x="0" y="4229100"/>
              <a:ext cx="914400" cy="914400"/>
            </a:xfrm>
            <a:prstGeom prst="ellipse">
              <a:avLst/>
            </a:prstGeom>
            <a:solidFill>
              <a:srgbClr val="FFFFFF"/>
            </a:solidFill>
            <a:ln cap="flat" cmpd="sng" w="19050">
              <a:solidFill>
                <a:srgbClr val="FFA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162"/>
            <p:cNvSpPr/>
            <p:nvPr/>
          </p:nvSpPr>
          <p:spPr>
            <a:xfrm>
              <a:off x="182880" y="4050792"/>
              <a:ext cx="914400" cy="914400"/>
            </a:xfrm>
            <a:prstGeom prst="ellipse">
              <a:avLst/>
            </a:prstGeom>
            <a:solidFill>
              <a:srgbClr val="FFFFFF"/>
            </a:solidFill>
            <a:ln cap="flat" cmpd="sng" w="19050">
              <a:solidFill>
                <a:srgbClr val="FFA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162"/>
            <p:cNvSpPr/>
            <p:nvPr/>
          </p:nvSpPr>
          <p:spPr>
            <a:xfrm>
              <a:off x="365760" y="3867912"/>
              <a:ext cx="914400" cy="914400"/>
            </a:xfrm>
            <a:prstGeom prst="ellipse">
              <a:avLst/>
            </a:prstGeom>
            <a:solidFill>
              <a:srgbClr val="FFFFFF"/>
            </a:solidFill>
            <a:ln cap="flat" cmpd="sng" w="19050">
              <a:solidFill>
                <a:srgbClr val="FFA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45"/>
                                        </p:tgtEl>
                                        <p:attrNameLst>
                                          <p:attrName>style.visibility</p:attrName>
                                        </p:attrNameLst>
                                      </p:cBhvr>
                                      <p:to>
                                        <p:strVal val="visible"/>
                                      </p:to>
                                    </p:set>
                                    <p:animEffect filter="fade" transition="in">
                                      <p:cBhvr>
                                        <p:cTn dur="1000"/>
                                        <p:tgtEl>
                                          <p:spTgt spid="104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43"/>
                                        </p:tgtEl>
                                        <p:attrNameLst>
                                          <p:attrName>style.visibility</p:attrName>
                                        </p:attrNameLst>
                                      </p:cBhvr>
                                      <p:to>
                                        <p:strVal val="visible"/>
                                      </p:to>
                                    </p:set>
                                    <p:animEffect filter="fade" transition="in">
                                      <p:cBhvr>
                                        <p:cTn dur="1000"/>
                                        <p:tgtEl>
                                          <p:spTgt spid="104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97" name="Shape 297"/>
        <p:cNvGrpSpPr/>
        <p:nvPr/>
      </p:nvGrpSpPr>
      <p:grpSpPr>
        <a:xfrm>
          <a:off x="0" y="0"/>
          <a:ext cx="0" cy="0"/>
          <a:chOff x="0" y="0"/>
          <a:chExt cx="0" cy="0"/>
        </a:xfrm>
      </p:grpSpPr>
      <p:sp>
        <p:nvSpPr>
          <p:cNvPr id="298" name="Google Shape;298;p64"/>
          <p:cNvSpPr txBox="1"/>
          <p:nvPr/>
        </p:nvSpPr>
        <p:spPr>
          <a:xfrm>
            <a:off x="0" y="4550"/>
            <a:ext cx="4572000" cy="34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lt1"/>
                </a:solidFill>
              </a:rPr>
              <a:t>Day 1 - Activity</a:t>
            </a:r>
            <a:endParaRPr>
              <a:solidFill>
                <a:srgbClr val="FFFFFF"/>
              </a:solidFill>
            </a:endParaRPr>
          </a:p>
        </p:txBody>
      </p:sp>
      <p:sp>
        <p:nvSpPr>
          <p:cNvPr id="299" name="Google Shape;299;p64"/>
          <p:cNvSpPr txBox="1"/>
          <p:nvPr/>
        </p:nvSpPr>
        <p:spPr>
          <a:xfrm>
            <a:off x="1877850" y="770750"/>
            <a:ext cx="5023800" cy="1345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latin typeface="Proxima Nova"/>
                <a:ea typeface="Proxima Nova"/>
                <a:cs typeface="Proxima Nova"/>
                <a:sym typeface="Proxima Nova"/>
              </a:rPr>
              <a:t>Step 2: Reflect</a:t>
            </a:r>
            <a:endParaRPr b="1" sz="3000">
              <a:latin typeface="Proxima Nova"/>
              <a:ea typeface="Proxima Nova"/>
              <a:cs typeface="Proxima Nova"/>
              <a:sym typeface="Proxima Nova"/>
            </a:endParaRPr>
          </a:p>
        </p:txBody>
      </p:sp>
      <p:sp>
        <p:nvSpPr>
          <p:cNvPr id="300" name="Google Shape;300;p64"/>
          <p:cNvSpPr txBox="1"/>
          <p:nvPr/>
        </p:nvSpPr>
        <p:spPr>
          <a:xfrm>
            <a:off x="3559500" y="0"/>
            <a:ext cx="2025000" cy="348000"/>
          </a:xfrm>
          <a:prstGeom prst="rect">
            <a:avLst/>
          </a:prstGeom>
          <a:solidFill>
            <a:srgbClr val="DF544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Proxima Nova"/>
                <a:ea typeface="Proxima Nova"/>
                <a:cs typeface="Proxima Nova"/>
                <a:sym typeface="Proxima Nova"/>
              </a:rPr>
              <a:t>☁</a:t>
            </a:r>
            <a:r>
              <a:rPr lang="en">
                <a:solidFill>
                  <a:srgbClr val="FFFFFF"/>
                </a:solidFill>
              </a:rPr>
              <a:t> </a:t>
            </a:r>
            <a:r>
              <a:rPr lang="en" sz="1200">
                <a:solidFill>
                  <a:srgbClr val="FFFFFF"/>
                </a:solidFill>
                <a:latin typeface="Proxima Nova"/>
                <a:ea typeface="Proxima Nova"/>
                <a:cs typeface="Proxima Nova"/>
                <a:sym typeface="Proxima Nova"/>
              </a:rPr>
              <a:t>Innovation Simulation ☁</a:t>
            </a:r>
            <a:endParaRPr sz="1200">
              <a:solidFill>
                <a:srgbClr val="FFFFFF"/>
              </a:solidFill>
              <a:latin typeface="Proxima Nova"/>
              <a:ea typeface="Proxima Nova"/>
              <a:cs typeface="Proxima Nova"/>
              <a:sym typeface="Proxima Nova"/>
            </a:endParaRPr>
          </a:p>
        </p:txBody>
      </p:sp>
      <p:sp>
        <p:nvSpPr>
          <p:cNvPr id="301" name="Google Shape;301;p64"/>
          <p:cNvSpPr txBox="1"/>
          <p:nvPr/>
        </p:nvSpPr>
        <p:spPr>
          <a:xfrm>
            <a:off x="768975" y="1523475"/>
            <a:ext cx="7465200" cy="274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Proxima Nova"/>
                <a:ea typeface="Proxima Nova"/>
                <a:cs typeface="Proxima Nova"/>
                <a:sym typeface="Proxima Nova"/>
              </a:rPr>
              <a:t>In your Innovation Simulation Project Guide, use the given space to reflect on your specific wants and needs and what types of computing innovations would appeal to you. </a:t>
            </a:r>
            <a:endParaRPr sz="2400">
              <a:latin typeface="Proxima Nova"/>
              <a:ea typeface="Proxima Nova"/>
              <a:cs typeface="Proxima Nova"/>
              <a:sym typeface="Proxima Nova"/>
            </a:endParaRPr>
          </a:p>
        </p:txBody>
      </p:sp>
      <p:cxnSp>
        <p:nvCxnSpPr>
          <p:cNvPr id="302" name="Google Shape;302;p64"/>
          <p:cNvCxnSpPr/>
          <p:nvPr/>
        </p:nvCxnSpPr>
        <p:spPr>
          <a:xfrm rot="10800000">
            <a:off x="2589825" y="3116350"/>
            <a:ext cx="1030200" cy="1044600"/>
          </a:xfrm>
          <a:prstGeom prst="straightConnector1">
            <a:avLst/>
          </a:prstGeom>
          <a:noFill/>
          <a:ln cap="flat" cmpd="sng" w="9525">
            <a:solidFill>
              <a:srgbClr val="FF0000"/>
            </a:solidFill>
            <a:prstDash val="solid"/>
            <a:round/>
            <a:headEnd len="med" w="med" type="none"/>
            <a:tailEnd len="med" w="med" type="triangle"/>
          </a:ln>
        </p:spPr>
      </p:cxnSp>
      <p:sp>
        <p:nvSpPr>
          <p:cNvPr id="303" name="Google Shape;303;p64"/>
          <p:cNvSpPr txBox="1"/>
          <p:nvPr/>
        </p:nvSpPr>
        <p:spPr>
          <a:xfrm>
            <a:off x="3714350" y="4182725"/>
            <a:ext cx="2241600" cy="50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0000"/>
                </a:solidFill>
              </a:rPr>
              <a:t>Note: stay in your role! </a:t>
            </a:r>
            <a:endParaRPr>
              <a:solidFill>
                <a:srgbClr val="FF0000"/>
              </a:solidFill>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54" name="Shape 1054"/>
        <p:cNvGrpSpPr/>
        <p:nvPr/>
      </p:nvGrpSpPr>
      <p:grpSpPr>
        <a:xfrm>
          <a:off x="0" y="0"/>
          <a:ext cx="0" cy="0"/>
          <a:chOff x="0" y="0"/>
          <a:chExt cx="0" cy="0"/>
        </a:xfrm>
      </p:grpSpPr>
      <p:sp>
        <p:nvSpPr>
          <p:cNvPr id="1055" name="Google Shape;1055;p163"/>
          <p:cNvSpPr txBox="1"/>
          <p:nvPr/>
        </p:nvSpPr>
        <p:spPr>
          <a:xfrm>
            <a:off x="0" y="4550"/>
            <a:ext cx="4572000" cy="34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Unit 8 Lesson 9 - Activity</a:t>
            </a:r>
            <a:endParaRPr>
              <a:solidFill>
                <a:srgbClr val="FFFFFF"/>
              </a:solidFill>
            </a:endParaRPr>
          </a:p>
        </p:txBody>
      </p:sp>
      <p:sp>
        <p:nvSpPr>
          <p:cNvPr id="1056" name="Google Shape;1056;p163"/>
          <p:cNvSpPr txBox="1"/>
          <p:nvPr/>
        </p:nvSpPr>
        <p:spPr>
          <a:xfrm>
            <a:off x="535175" y="469275"/>
            <a:ext cx="7932600" cy="4304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latin typeface="Proxima Nova"/>
                <a:ea typeface="Proxima Nova"/>
                <a:cs typeface="Proxima Nova"/>
                <a:sym typeface="Proxima Nova"/>
              </a:rPr>
              <a:t>Prompt: </a:t>
            </a:r>
            <a:endParaRPr b="1" sz="3000">
              <a:latin typeface="Proxima Nova"/>
              <a:ea typeface="Proxima Nova"/>
              <a:cs typeface="Proxima Nova"/>
              <a:sym typeface="Proxima Nova"/>
            </a:endParaRPr>
          </a:p>
          <a:p>
            <a:pPr indent="0" lvl="0" marL="0" rtl="0" algn="ctr">
              <a:spcBef>
                <a:spcPts val="0"/>
              </a:spcBef>
              <a:spcAft>
                <a:spcPts val="0"/>
              </a:spcAft>
              <a:buNone/>
            </a:pPr>
            <a:r>
              <a:t/>
            </a:r>
            <a:endParaRPr sz="3600">
              <a:solidFill>
                <a:schemeClr val="dk1"/>
              </a:solidFill>
              <a:latin typeface="Proxima Nova"/>
              <a:ea typeface="Proxima Nova"/>
              <a:cs typeface="Proxima Nova"/>
              <a:sym typeface="Proxima Nova"/>
            </a:endParaRPr>
          </a:p>
          <a:p>
            <a:pPr indent="0" lvl="0" marL="0" rtl="0" algn="ctr">
              <a:spcBef>
                <a:spcPts val="0"/>
              </a:spcBef>
              <a:spcAft>
                <a:spcPts val="0"/>
              </a:spcAft>
              <a:buNone/>
            </a:pPr>
            <a:r>
              <a:rPr lang="en" sz="3600">
                <a:solidFill>
                  <a:schemeClr val="dk1"/>
                </a:solidFill>
                <a:latin typeface="Proxima Nova"/>
                <a:ea typeface="Proxima Nova"/>
                <a:cs typeface="Proxima Nova"/>
                <a:sym typeface="Proxima Nova"/>
              </a:rPr>
              <a:t>What are the problems with this system? How could it be hacked?</a:t>
            </a:r>
            <a:endParaRPr sz="3600">
              <a:solidFill>
                <a:schemeClr val="dk1"/>
              </a:solidFill>
              <a:latin typeface="Proxima Nova"/>
              <a:ea typeface="Proxima Nova"/>
              <a:cs typeface="Proxima Nova"/>
              <a:sym typeface="Proxima Nova"/>
            </a:endParaRPr>
          </a:p>
          <a:p>
            <a:pPr indent="0" lvl="0" marL="0" rtl="0" algn="ctr">
              <a:spcBef>
                <a:spcPts val="0"/>
              </a:spcBef>
              <a:spcAft>
                <a:spcPts val="0"/>
              </a:spcAft>
              <a:buNone/>
            </a:pPr>
            <a:r>
              <a:t/>
            </a:r>
            <a:endParaRPr sz="3000">
              <a:latin typeface="Proxima Nova"/>
              <a:ea typeface="Proxima Nova"/>
              <a:cs typeface="Proxima Nova"/>
              <a:sym typeface="Proxima Nova"/>
            </a:endParaRPr>
          </a:p>
          <a:p>
            <a:pPr indent="0" lvl="0" marL="0" rtl="0" algn="l">
              <a:spcBef>
                <a:spcPts val="0"/>
              </a:spcBef>
              <a:spcAft>
                <a:spcPts val="0"/>
              </a:spcAft>
              <a:buNone/>
            </a:pPr>
            <a:r>
              <a:t/>
            </a:r>
            <a:endParaRPr sz="2400">
              <a:latin typeface="Proxima Nova"/>
              <a:ea typeface="Proxima Nova"/>
              <a:cs typeface="Proxima Nova"/>
              <a:sym typeface="Proxima Nova"/>
            </a:endParaRPr>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60" name="Shape 1060"/>
        <p:cNvGrpSpPr/>
        <p:nvPr/>
      </p:nvGrpSpPr>
      <p:grpSpPr>
        <a:xfrm>
          <a:off x="0" y="0"/>
          <a:ext cx="0" cy="0"/>
          <a:chOff x="0" y="0"/>
          <a:chExt cx="0" cy="0"/>
        </a:xfrm>
      </p:grpSpPr>
      <p:sp>
        <p:nvSpPr>
          <p:cNvPr id="1061" name="Google Shape;1061;p164"/>
          <p:cNvSpPr txBox="1"/>
          <p:nvPr/>
        </p:nvSpPr>
        <p:spPr>
          <a:xfrm>
            <a:off x="259675" y="372425"/>
            <a:ext cx="8624700" cy="75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latin typeface="Proxima Nova"/>
                <a:ea typeface="Proxima Nova"/>
                <a:cs typeface="Proxima Nova"/>
                <a:sym typeface="Proxima Nova"/>
              </a:rPr>
              <a:t>Multifactor Authentication - at least two of these:</a:t>
            </a:r>
            <a:endParaRPr b="1" sz="3000">
              <a:latin typeface="Proxima Nova"/>
              <a:ea typeface="Proxima Nova"/>
              <a:cs typeface="Proxima Nova"/>
              <a:sym typeface="Proxima Nova"/>
            </a:endParaRPr>
          </a:p>
        </p:txBody>
      </p:sp>
      <p:sp>
        <p:nvSpPr>
          <p:cNvPr id="1062" name="Google Shape;1062;p164"/>
          <p:cNvSpPr txBox="1"/>
          <p:nvPr/>
        </p:nvSpPr>
        <p:spPr>
          <a:xfrm>
            <a:off x="0" y="4550"/>
            <a:ext cx="4572000" cy="34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Unit 8 Lesson 9 - Activity</a:t>
            </a:r>
            <a:endParaRPr>
              <a:solidFill>
                <a:srgbClr val="FFFFFF"/>
              </a:solidFill>
            </a:endParaRPr>
          </a:p>
        </p:txBody>
      </p:sp>
      <p:sp>
        <p:nvSpPr>
          <p:cNvPr id="1063" name="Google Shape;1063;p164"/>
          <p:cNvSpPr txBox="1"/>
          <p:nvPr/>
        </p:nvSpPr>
        <p:spPr>
          <a:xfrm>
            <a:off x="259675" y="2931300"/>
            <a:ext cx="2308800" cy="1838700"/>
          </a:xfrm>
          <a:prstGeom prst="rect">
            <a:avLst/>
          </a:prstGeom>
          <a:solidFill>
            <a:srgbClr val="FFA400">
              <a:alpha val="4637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DF5446"/>
                </a:solidFill>
                <a:latin typeface="Proxima Nova"/>
                <a:ea typeface="Proxima Nova"/>
                <a:cs typeface="Proxima Nova"/>
                <a:sym typeface="Proxima Nova"/>
              </a:rPr>
              <a:t>Example:</a:t>
            </a:r>
            <a:endParaRPr sz="2400">
              <a:solidFill>
                <a:srgbClr val="DF5446"/>
              </a:solidFill>
              <a:latin typeface="Proxima Nova"/>
              <a:ea typeface="Proxima Nova"/>
              <a:cs typeface="Proxima Nova"/>
              <a:sym typeface="Proxima Nova"/>
            </a:endParaRPr>
          </a:p>
          <a:p>
            <a:pPr indent="0" lvl="0" marL="0" rtl="0" algn="ctr">
              <a:spcBef>
                <a:spcPts val="0"/>
              </a:spcBef>
              <a:spcAft>
                <a:spcPts val="0"/>
              </a:spcAft>
              <a:buNone/>
            </a:pPr>
            <a:r>
              <a:rPr lang="en" sz="2400">
                <a:solidFill>
                  <a:srgbClr val="DF5446"/>
                </a:solidFill>
                <a:latin typeface="Proxima Nova"/>
                <a:ea typeface="Proxima Nova"/>
                <a:cs typeface="Proxima Nova"/>
                <a:sym typeface="Proxima Nova"/>
              </a:rPr>
              <a:t>Password</a:t>
            </a:r>
            <a:endParaRPr sz="2400">
              <a:solidFill>
                <a:srgbClr val="DF5446"/>
              </a:solidFill>
              <a:latin typeface="Proxima Nova"/>
              <a:ea typeface="Proxima Nova"/>
              <a:cs typeface="Proxima Nova"/>
              <a:sym typeface="Proxima Nova"/>
            </a:endParaRPr>
          </a:p>
        </p:txBody>
      </p:sp>
      <p:sp>
        <p:nvSpPr>
          <p:cNvPr id="1064" name="Google Shape;1064;p164"/>
          <p:cNvSpPr txBox="1"/>
          <p:nvPr/>
        </p:nvSpPr>
        <p:spPr>
          <a:xfrm>
            <a:off x="3417600" y="2931300"/>
            <a:ext cx="2308800" cy="1838700"/>
          </a:xfrm>
          <a:prstGeom prst="rect">
            <a:avLst/>
          </a:prstGeom>
          <a:solidFill>
            <a:srgbClr val="FFA400">
              <a:alpha val="4637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DF5446"/>
                </a:solidFill>
                <a:latin typeface="Proxima Nova"/>
                <a:ea typeface="Proxima Nova"/>
                <a:cs typeface="Proxima Nova"/>
                <a:sym typeface="Proxima Nova"/>
              </a:rPr>
              <a:t>Example:</a:t>
            </a:r>
            <a:endParaRPr sz="2400">
              <a:solidFill>
                <a:srgbClr val="DF5446"/>
              </a:solidFill>
              <a:latin typeface="Proxima Nova"/>
              <a:ea typeface="Proxima Nova"/>
              <a:cs typeface="Proxima Nova"/>
              <a:sym typeface="Proxima Nova"/>
            </a:endParaRPr>
          </a:p>
          <a:p>
            <a:pPr indent="0" lvl="0" marL="0" rtl="0" algn="ctr">
              <a:spcBef>
                <a:spcPts val="0"/>
              </a:spcBef>
              <a:spcAft>
                <a:spcPts val="0"/>
              </a:spcAft>
              <a:buNone/>
            </a:pPr>
            <a:r>
              <a:rPr lang="en" sz="2400">
                <a:solidFill>
                  <a:srgbClr val="DF5446"/>
                </a:solidFill>
                <a:latin typeface="Proxima Nova"/>
                <a:ea typeface="Proxima Nova"/>
                <a:cs typeface="Proxima Nova"/>
                <a:sym typeface="Proxima Nova"/>
              </a:rPr>
              <a:t>Phone</a:t>
            </a:r>
            <a:endParaRPr sz="2400">
              <a:solidFill>
                <a:srgbClr val="DF5446"/>
              </a:solidFill>
              <a:latin typeface="Proxima Nova"/>
              <a:ea typeface="Proxima Nova"/>
              <a:cs typeface="Proxima Nova"/>
              <a:sym typeface="Proxima Nova"/>
            </a:endParaRPr>
          </a:p>
        </p:txBody>
      </p:sp>
      <p:sp>
        <p:nvSpPr>
          <p:cNvPr id="1065" name="Google Shape;1065;p164"/>
          <p:cNvSpPr txBox="1"/>
          <p:nvPr/>
        </p:nvSpPr>
        <p:spPr>
          <a:xfrm>
            <a:off x="259675" y="1296175"/>
            <a:ext cx="2308800" cy="1838700"/>
          </a:xfrm>
          <a:prstGeom prst="rect">
            <a:avLst/>
          </a:prstGeom>
          <a:solidFill>
            <a:srgbClr val="FFA400">
              <a:alpha val="4637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1D8C74"/>
                </a:solidFill>
                <a:latin typeface="Proxima Nova"/>
                <a:ea typeface="Proxima Nova"/>
                <a:cs typeface="Proxima Nova"/>
                <a:sym typeface="Proxima Nova"/>
              </a:rPr>
              <a:t>Something you know</a:t>
            </a:r>
            <a:endParaRPr sz="2400">
              <a:solidFill>
                <a:srgbClr val="1D8C74"/>
              </a:solidFill>
              <a:latin typeface="Proxima Nova"/>
              <a:ea typeface="Proxima Nova"/>
              <a:cs typeface="Proxima Nova"/>
              <a:sym typeface="Proxima Nova"/>
            </a:endParaRPr>
          </a:p>
        </p:txBody>
      </p:sp>
      <p:sp>
        <p:nvSpPr>
          <p:cNvPr id="1066" name="Google Shape;1066;p164"/>
          <p:cNvSpPr txBox="1"/>
          <p:nvPr/>
        </p:nvSpPr>
        <p:spPr>
          <a:xfrm>
            <a:off x="3417600" y="1296175"/>
            <a:ext cx="2308800" cy="1838700"/>
          </a:xfrm>
          <a:prstGeom prst="rect">
            <a:avLst/>
          </a:prstGeom>
          <a:solidFill>
            <a:srgbClr val="FFA400">
              <a:alpha val="4637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1D8C74"/>
                </a:solidFill>
                <a:latin typeface="Proxima Nova"/>
                <a:ea typeface="Proxima Nova"/>
                <a:cs typeface="Proxima Nova"/>
                <a:sym typeface="Proxima Nova"/>
              </a:rPr>
              <a:t>Something you possess</a:t>
            </a:r>
            <a:endParaRPr sz="2400">
              <a:solidFill>
                <a:srgbClr val="1D8C74"/>
              </a:solidFill>
              <a:latin typeface="Proxima Nova"/>
              <a:ea typeface="Proxima Nova"/>
              <a:cs typeface="Proxima Nova"/>
              <a:sym typeface="Proxima Nova"/>
            </a:endParaRPr>
          </a:p>
        </p:txBody>
      </p:sp>
      <p:sp>
        <p:nvSpPr>
          <p:cNvPr id="1067" name="Google Shape;1067;p164"/>
          <p:cNvSpPr/>
          <p:nvPr/>
        </p:nvSpPr>
        <p:spPr>
          <a:xfrm>
            <a:off x="2575438" y="2600475"/>
            <a:ext cx="835200" cy="835200"/>
          </a:xfrm>
          <a:prstGeom prst="mathPlus">
            <a:avLst>
              <a:gd fmla="val 23520" name="adj1"/>
            </a:avLst>
          </a:prstGeom>
          <a:solidFill>
            <a:srgbClr val="00ADB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164"/>
          <p:cNvSpPr/>
          <p:nvPr/>
        </p:nvSpPr>
        <p:spPr>
          <a:xfrm>
            <a:off x="5689288" y="2600475"/>
            <a:ext cx="835200" cy="835200"/>
          </a:xfrm>
          <a:prstGeom prst="mathPlus">
            <a:avLst>
              <a:gd fmla="val 23520" name="adj1"/>
            </a:avLst>
          </a:prstGeom>
          <a:solidFill>
            <a:srgbClr val="00ADB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164"/>
          <p:cNvSpPr txBox="1"/>
          <p:nvPr/>
        </p:nvSpPr>
        <p:spPr>
          <a:xfrm>
            <a:off x="6575525" y="2931300"/>
            <a:ext cx="2308800" cy="1838700"/>
          </a:xfrm>
          <a:prstGeom prst="rect">
            <a:avLst/>
          </a:prstGeom>
          <a:solidFill>
            <a:srgbClr val="FFA400">
              <a:alpha val="4637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DF5446"/>
                </a:solidFill>
                <a:latin typeface="Proxima Nova"/>
                <a:ea typeface="Proxima Nova"/>
                <a:cs typeface="Proxima Nova"/>
                <a:sym typeface="Proxima Nova"/>
              </a:rPr>
              <a:t>Example:</a:t>
            </a:r>
            <a:endParaRPr sz="2400">
              <a:solidFill>
                <a:srgbClr val="DF5446"/>
              </a:solidFill>
              <a:latin typeface="Proxima Nova"/>
              <a:ea typeface="Proxima Nova"/>
              <a:cs typeface="Proxima Nova"/>
              <a:sym typeface="Proxima Nova"/>
            </a:endParaRPr>
          </a:p>
          <a:p>
            <a:pPr indent="0" lvl="0" marL="0" rtl="0" algn="ctr">
              <a:spcBef>
                <a:spcPts val="0"/>
              </a:spcBef>
              <a:spcAft>
                <a:spcPts val="0"/>
              </a:spcAft>
              <a:buNone/>
            </a:pPr>
            <a:r>
              <a:rPr lang="en" sz="2400">
                <a:solidFill>
                  <a:srgbClr val="DF5446"/>
                </a:solidFill>
                <a:latin typeface="Proxima Nova"/>
                <a:ea typeface="Proxima Nova"/>
                <a:cs typeface="Proxima Nova"/>
                <a:sym typeface="Proxima Nova"/>
              </a:rPr>
              <a:t>Fingerprint</a:t>
            </a:r>
            <a:endParaRPr sz="2400">
              <a:solidFill>
                <a:srgbClr val="DF5446"/>
              </a:solidFill>
              <a:latin typeface="Proxima Nova"/>
              <a:ea typeface="Proxima Nova"/>
              <a:cs typeface="Proxima Nova"/>
              <a:sym typeface="Proxima Nova"/>
            </a:endParaRPr>
          </a:p>
        </p:txBody>
      </p:sp>
      <p:sp>
        <p:nvSpPr>
          <p:cNvPr id="1070" name="Google Shape;1070;p164"/>
          <p:cNvSpPr txBox="1"/>
          <p:nvPr/>
        </p:nvSpPr>
        <p:spPr>
          <a:xfrm>
            <a:off x="6575525" y="1296175"/>
            <a:ext cx="2308800" cy="1838700"/>
          </a:xfrm>
          <a:prstGeom prst="rect">
            <a:avLst/>
          </a:prstGeom>
          <a:solidFill>
            <a:srgbClr val="FFA400">
              <a:alpha val="4637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1D8C74"/>
                </a:solidFill>
                <a:latin typeface="Proxima Nova"/>
                <a:ea typeface="Proxima Nova"/>
                <a:cs typeface="Proxima Nova"/>
                <a:sym typeface="Proxima Nova"/>
              </a:rPr>
              <a:t>Something you are</a:t>
            </a:r>
            <a:endParaRPr sz="2400">
              <a:solidFill>
                <a:srgbClr val="1D8C74"/>
              </a:solidFill>
              <a:latin typeface="Proxima Nova"/>
              <a:ea typeface="Proxima Nova"/>
              <a:cs typeface="Proxima Nova"/>
              <a:sym typeface="Proxima Nova"/>
            </a:endParaRPr>
          </a:p>
        </p:txBody>
      </p:sp>
      <p:grpSp>
        <p:nvGrpSpPr>
          <p:cNvPr id="1071" name="Google Shape;1071;p164"/>
          <p:cNvGrpSpPr/>
          <p:nvPr/>
        </p:nvGrpSpPr>
        <p:grpSpPr>
          <a:xfrm>
            <a:off x="89100" y="4739882"/>
            <a:ext cx="324008" cy="322851"/>
            <a:chOff x="0" y="3867912"/>
            <a:chExt cx="1280160" cy="1275588"/>
          </a:xfrm>
        </p:grpSpPr>
        <p:sp>
          <p:nvSpPr>
            <p:cNvPr id="1072" name="Google Shape;1072;p164"/>
            <p:cNvSpPr/>
            <p:nvPr/>
          </p:nvSpPr>
          <p:spPr>
            <a:xfrm>
              <a:off x="0" y="4229100"/>
              <a:ext cx="914400" cy="914400"/>
            </a:xfrm>
            <a:prstGeom prst="ellipse">
              <a:avLst/>
            </a:prstGeom>
            <a:solidFill>
              <a:srgbClr val="FFFFFF"/>
            </a:solidFill>
            <a:ln cap="flat" cmpd="sng" w="19050">
              <a:solidFill>
                <a:srgbClr val="FFA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164"/>
            <p:cNvSpPr/>
            <p:nvPr/>
          </p:nvSpPr>
          <p:spPr>
            <a:xfrm>
              <a:off x="182880" y="4050792"/>
              <a:ext cx="914400" cy="914400"/>
            </a:xfrm>
            <a:prstGeom prst="ellipse">
              <a:avLst/>
            </a:prstGeom>
            <a:solidFill>
              <a:srgbClr val="FFFFFF"/>
            </a:solidFill>
            <a:ln cap="flat" cmpd="sng" w="19050">
              <a:solidFill>
                <a:srgbClr val="FFA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164"/>
            <p:cNvSpPr/>
            <p:nvPr/>
          </p:nvSpPr>
          <p:spPr>
            <a:xfrm>
              <a:off x="365760" y="3867912"/>
              <a:ext cx="914400" cy="914400"/>
            </a:xfrm>
            <a:prstGeom prst="ellipse">
              <a:avLst/>
            </a:prstGeom>
            <a:solidFill>
              <a:srgbClr val="FFFFFF"/>
            </a:solidFill>
            <a:ln cap="flat" cmpd="sng" w="19050">
              <a:solidFill>
                <a:srgbClr val="FFA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70"/>
                                        </p:tgtEl>
                                        <p:attrNameLst>
                                          <p:attrName>style.visibility</p:attrName>
                                        </p:attrNameLst>
                                      </p:cBhvr>
                                      <p:to>
                                        <p:strVal val="visible"/>
                                      </p:to>
                                    </p:set>
                                    <p:animEffect filter="fade" transition="in">
                                      <p:cBhvr>
                                        <p:cTn dur="1000"/>
                                        <p:tgtEl>
                                          <p:spTgt spid="107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69"/>
                                        </p:tgtEl>
                                        <p:attrNameLst>
                                          <p:attrName>style.visibility</p:attrName>
                                        </p:attrNameLst>
                                      </p:cBhvr>
                                      <p:to>
                                        <p:strVal val="visible"/>
                                      </p:to>
                                    </p:set>
                                    <p:animEffect filter="fade" transition="in">
                                      <p:cBhvr>
                                        <p:cTn dur="1000"/>
                                        <p:tgtEl>
                                          <p:spTgt spid="106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78" name="Shape 1078"/>
        <p:cNvGrpSpPr/>
        <p:nvPr/>
      </p:nvGrpSpPr>
      <p:grpSpPr>
        <a:xfrm>
          <a:off x="0" y="0"/>
          <a:ext cx="0" cy="0"/>
          <a:chOff x="0" y="0"/>
          <a:chExt cx="0" cy="0"/>
        </a:xfrm>
      </p:grpSpPr>
      <p:sp>
        <p:nvSpPr>
          <p:cNvPr id="1079" name="Google Shape;1079;p165"/>
          <p:cNvSpPr txBox="1"/>
          <p:nvPr/>
        </p:nvSpPr>
        <p:spPr>
          <a:xfrm>
            <a:off x="0" y="4550"/>
            <a:ext cx="4572000" cy="34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Unit 8 Lesson 9 - Activity</a:t>
            </a:r>
            <a:endParaRPr>
              <a:solidFill>
                <a:srgbClr val="FFFFFF"/>
              </a:solidFill>
            </a:endParaRPr>
          </a:p>
        </p:txBody>
      </p:sp>
      <p:sp>
        <p:nvSpPr>
          <p:cNvPr id="1080" name="Google Shape;1080;p165"/>
          <p:cNvSpPr txBox="1"/>
          <p:nvPr/>
        </p:nvSpPr>
        <p:spPr>
          <a:xfrm>
            <a:off x="535175" y="469275"/>
            <a:ext cx="7932600" cy="4304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latin typeface="Proxima Nova"/>
                <a:ea typeface="Proxima Nova"/>
                <a:cs typeface="Proxima Nova"/>
                <a:sym typeface="Proxima Nova"/>
              </a:rPr>
              <a:t>Prompt: </a:t>
            </a:r>
            <a:endParaRPr b="1" sz="3000">
              <a:latin typeface="Proxima Nova"/>
              <a:ea typeface="Proxima Nova"/>
              <a:cs typeface="Proxima Nova"/>
              <a:sym typeface="Proxima Nova"/>
            </a:endParaRPr>
          </a:p>
          <a:p>
            <a:pPr indent="0" lvl="0" marL="0" rtl="0" algn="ctr">
              <a:spcBef>
                <a:spcPts val="0"/>
              </a:spcBef>
              <a:spcAft>
                <a:spcPts val="0"/>
              </a:spcAft>
              <a:buNone/>
            </a:pPr>
            <a:r>
              <a:t/>
            </a:r>
            <a:endParaRPr sz="3600">
              <a:solidFill>
                <a:schemeClr val="dk1"/>
              </a:solidFill>
              <a:latin typeface="Proxima Nova"/>
              <a:ea typeface="Proxima Nova"/>
              <a:cs typeface="Proxima Nova"/>
              <a:sym typeface="Proxima Nova"/>
            </a:endParaRPr>
          </a:p>
          <a:p>
            <a:pPr indent="0" lvl="0" marL="0" rtl="0" algn="ctr">
              <a:spcBef>
                <a:spcPts val="0"/>
              </a:spcBef>
              <a:spcAft>
                <a:spcPts val="0"/>
              </a:spcAft>
              <a:buNone/>
            </a:pPr>
            <a:r>
              <a:rPr lang="en" sz="3600">
                <a:solidFill>
                  <a:schemeClr val="dk1"/>
                </a:solidFill>
                <a:latin typeface="Proxima Nova"/>
                <a:ea typeface="Proxima Nova"/>
                <a:cs typeface="Proxima Nova"/>
                <a:sym typeface="Proxima Nova"/>
              </a:rPr>
              <a:t>Why is this a better system than Single Factor Authentication? What are the challenges with this system?</a:t>
            </a:r>
            <a:endParaRPr sz="3600">
              <a:solidFill>
                <a:schemeClr val="dk1"/>
              </a:solidFill>
              <a:latin typeface="Proxima Nova"/>
              <a:ea typeface="Proxima Nova"/>
              <a:cs typeface="Proxima Nova"/>
              <a:sym typeface="Proxima Nova"/>
            </a:endParaRPr>
          </a:p>
          <a:p>
            <a:pPr indent="0" lvl="0" marL="0" rtl="0" algn="ctr">
              <a:spcBef>
                <a:spcPts val="0"/>
              </a:spcBef>
              <a:spcAft>
                <a:spcPts val="0"/>
              </a:spcAft>
              <a:buNone/>
            </a:pPr>
            <a:r>
              <a:t/>
            </a:r>
            <a:endParaRPr sz="3600">
              <a:solidFill>
                <a:schemeClr val="dk1"/>
              </a:solidFill>
              <a:latin typeface="Proxima Nova"/>
              <a:ea typeface="Proxima Nova"/>
              <a:cs typeface="Proxima Nova"/>
              <a:sym typeface="Proxima Nova"/>
            </a:endParaRPr>
          </a:p>
          <a:p>
            <a:pPr indent="0" lvl="0" marL="0" rtl="0" algn="ctr">
              <a:spcBef>
                <a:spcPts val="0"/>
              </a:spcBef>
              <a:spcAft>
                <a:spcPts val="0"/>
              </a:spcAft>
              <a:buNone/>
            </a:pPr>
            <a:r>
              <a:rPr lang="en" sz="3600">
                <a:solidFill>
                  <a:schemeClr val="dk1"/>
                </a:solidFill>
                <a:latin typeface="Proxima Nova"/>
                <a:ea typeface="Proxima Nova"/>
                <a:cs typeface="Proxima Nova"/>
                <a:sym typeface="Proxima Nova"/>
              </a:rPr>
              <a:t>Is it worth any of risks? </a:t>
            </a:r>
            <a:endParaRPr sz="3600">
              <a:solidFill>
                <a:schemeClr val="dk1"/>
              </a:solidFill>
              <a:latin typeface="Proxima Nova"/>
              <a:ea typeface="Proxima Nova"/>
              <a:cs typeface="Proxima Nova"/>
              <a:sym typeface="Proxima Nova"/>
            </a:endParaRPr>
          </a:p>
          <a:p>
            <a:pPr indent="0" lvl="0" marL="0" rtl="0" algn="ctr">
              <a:spcBef>
                <a:spcPts val="0"/>
              </a:spcBef>
              <a:spcAft>
                <a:spcPts val="0"/>
              </a:spcAft>
              <a:buNone/>
            </a:pPr>
            <a:r>
              <a:t/>
            </a:r>
            <a:endParaRPr sz="3000">
              <a:latin typeface="Proxima Nova"/>
              <a:ea typeface="Proxima Nova"/>
              <a:cs typeface="Proxima Nova"/>
              <a:sym typeface="Proxima Nova"/>
            </a:endParaRPr>
          </a:p>
          <a:p>
            <a:pPr indent="0" lvl="0" marL="0" rtl="0" algn="l">
              <a:spcBef>
                <a:spcPts val="0"/>
              </a:spcBef>
              <a:spcAft>
                <a:spcPts val="0"/>
              </a:spcAft>
              <a:buNone/>
            </a:pPr>
            <a:r>
              <a:t/>
            </a:r>
            <a:endParaRPr sz="2400">
              <a:latin typeface="Proxima Nova"/>
              <a:ea typeface="Proxima Nova"/>
              <a:cs typeface="Proxima Nova"/>
              <a:sym typeface="Proxima Nova"/>
            </a:endParaRPr>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84" name="Shape 1084"/>
        <p:cNvGrpSpPr/>
        <p:nvPr/>
      </p:nvGrpSpPr>
      <p:grpSpPr>
        <a:xfrm>
          <a:off x="0" y="0"/>
          <a:ext cx="0" cy="0"/>
          <a:chOff x="0" y="0"/>
          <a:chExt cx="0" cy="0"/>
        </a:xfrm>
      </p:grpSpPr>
      <p:sp>
        <p:nvSpPr>
          <p:cNvPr id="1085" name="Google Shape;1085;p166"/>
          <p:cNvSpPr txBox="1"/>
          <p:nvPr/>
        </p:nvSpPr>
        <p:spPr>
          <a:xfrm>
            <a:off x="567500" y="485500"/>
            <a:ext cx="7864500" cy="75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latin typeface="Proxima Nova"/>
                <a:ea typeface="Proxima Nova"/>
                <a:cs typeface="Proxima Nova"/>
                <a:sym typeface="Proxima Nova"/>
              </a:rPr>
              <a:t>What can I do to protect my data?</a:t>
            </a:r>
            <a:endParaRPr b="1" sz="3000">
              <a:latin typeface="Proxima Nova"/>
              <a:ea typeface="Proxima Nova"/>
              <a:cs typeface="Proxima Nova"/>
              <a:sym typeface="Proxima Nova"/>
            </a:endParaRPr>
          </a:p>
        </p:txBody>
      </p:sp>
      <p:sp>
        <p:nvSpPr>
          <p:cNvPr id="1086" name="Google Shape;1086;p166"/>
          <p:cNvSpPr txBox="1"/>
          <p:nvPr/>
        </p:nvSpPr>
        <p:spPr>
          <a:xfrm>
            <a:off x="0" y="4550"/>
            <a:ext cx="4572000" cy="34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Unit 8 Lesson 9 - Activity</a:t>
            </a:r>
            <a:endParaRPr>
              <a:solidFill>
                <a:srgbClr val="FFFFFF"/>
              </a:solidFill>
            </a:endParaRPr>
          </a:p>
        </p:txBody>
      </p:sp>
      <p:sp>
        <p:nvSpPr>
          <p:cNvPr id="1087" name="Google Shape;1087;p166"/>
          <p:cNvSpPr txBox="1"/>
          <p:nvPr/>
        </p:nvSpPr>
        <p:spPr>
          <a:xfrm>
            <a:off x="315800" y="1368450"/>
            <a:ext cx="8828100" cy="326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3000">
              <a:latin typeface="Proxima Nova"/>
              <a:ea typeface="Proxima Nova"/>
              <a:cs typeface="Proxima Nova"/>
              <a:sym typeface="Proxima Nova"/>
            </a:endParaRPr>
          </a:p>
          <a:p>
            <a:pPr indent="-533400" lvl="0" marL="457200" rtl="0" algn="l">
              <a:spcBef>
                <a:spcPts val="0"/>
              </a:spcBef>
              <a:spcAft>
                <a:spcPts val="0"/>
              </a:spcAft>
              <a:buClr>
                <a:srgbClr val="B7B7B7"/>
              </a:buClr>
              <a:buSzPts val="4800"/>
              <a:buFont typeface="Proxima Nova"/>
              <a:buAutoNum type="arabicPeriod"/>
            </a:pPr>
            <a:r>
              <a:rPr lang="en" sz="4800">
                <a:solidFill>
                  <a:srgbClr val="B7B7B7"/>
                </a:solidFill>
                <a:latin typeface="Proxima Nova"/>
                <a:ea typeface="Proxima Nova"/>
                <a:cs typeface="Proxima Nova"/>
                <a:sym typeface="Proxima Nova"/>
              </a:rPr>
              <a:t>Use Multifactor Authentication</a:t>
            </a:r>
            <a:endParaRPr sz="4800">
              <a:solidFill>
                <a:srgbClr val="B7B7B7"/>
              </a:solidFill>
              <a:latin typeface="Proxima Nova"/>
              <a:ea typeface="Proxima Nova"/>
              <a:cs typeface="Proxima Nova"/>
              <a:sym typeface="Proxima Nova"/>
            </a:endParaRPr>
          </a:p>
          <a:p>
            <a:pPr indent="-533400" lvl="0" marL="457200" rtl="0" algn="l">
              <a:spcBef>
                <a:spcPts val="0"/>
              </a:spcBef>
              <a:spcAft>
                <a:spcPts val="0"/>
              </a:spcAft>
              <a:buClr>
                <a:srgbClr val="1D8C74"/>
              </a:buClr>
              <a:buSzPts val="4800"/>
              <a:buFont typeface="Proxima Nova"/>
              <a:buAutoNum type="arabicPeriod"/>
            </a:pPr>
            <a:r>
              <a:rPr lang="en" sz="4800">
                <a:solidFill>
                  <a:srgbClr val="1D8C74"/>
                </a:solidFill>
                <a:latin typeface="Proxima Nova"/>
                <a:ea typeface="Proxima Nova"/>
                <a:cs typeface="Proxima Nova"/>
                <a:sym typeface="Proxima Nova"/>
              </a:rPr>
              <a:t>Update Your Software</a:t>
            </a:r>
            <a:endParaRPr sz="4800">
              <a:solidFill>
                <a:srgbClr val="1D8C74"/>
              </a:solidFill>
              <a:latin typeface="Proxima Nova"/>
              <a:ea typeface="Proxima Nova"/>
              <a:cs typeface="Proxima Nova"/>
              <a:sym typeface="Proxima Nova"/>
            </a:endParaRPr>
          </a:p>
        </p:txBody>
      </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91" name="Shape 1091"/>
        <p:cNvGrpSpPr/>
        <p:nvPr/>
      </p:nvGrpSpPr>
      <p:grpSpPr>
        <a:xfrm>
          <a:off x="0" y="0"/>
          <a:ext cx="0" cy="0"/>
          <a:chOff x="0" y="0"/>
          <a:chExt cx="0" cy="0"/>
        </a:xfrm>
      </p:grpSpPr>
      <p:sp>
        <p:nvSpPr>
          <p:cNvPr id="1092" name="Google Shape;1092;p167"/>
          <p:cNvSpPr txBox="1"/>
          <p:nvPr/>
        </p:nvSpPr>
        <p:spPr>
          <a:xfrm>
            <a:off x="0" y="4550"/>
            <a:ext cx="4572000" cy="34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Unit 8 Lesson 9 - Activity</a:t>
            </a:r>
            <a:endParaRPr>
              <a:solidFill>
                <a:srgbClr val="FFFFFF"/>
              </a:solidFill>
            </a:endParaRPr>
          </a:p>
        </p:txBody>
      </p:sp>
      <p:sp>
        <p:nvSpPr>
          <p:cNvPr id="1093" name="Google Shape;1093;p167"/>
          <p:cNvSpPr txBox="1"/>
          <p:nvPr/>
        </p:nvSpPr>
        <p:spPr>
          <a:xfrm>
            <a:off x="535175" y="469275"/>
            <a:ext cx="7932600" cy="4304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latin typeface="Proxima Nova"/>
                <a:ea typeface="Proxima Nova"/>
                <a:cs typeface="Proxima Nova"/>
                <a:sym typeface="Proxima Nova"/>
              </a:rPr>
              <a:t>Quick Review: </a:t>
            </a:r>
            <a:endParaRPr b="1" sz="3000">
              <a:latin typeface="Proxima Nova"/>
              <a:ea typeface="Proxima Nova"/>
              <a:cs typeface="Proxima Nova"/>
              <a:sym typeface="Proxima Nova"/>
            </a:endParaRPr>
          </a:p>
          <a:p>
            <a:pPr indent="0" lvl="0" marL="0" rtl="0" algn="ctr">
              <a:spcBef>
                <a:spcPts val="0"/>
              </a:spcBef>
              <a:spcAft>
                <a:spcPts val="0"/>
              </a:spcAft>
              <a:buNone/>
            </a:pPr>
            <a:r>
              <a:t/>
            </a:r>
            <a:endParaRPr sz="3600">
              <a:solidFill>
                <a:schemeClr val="dk1"/>
              </a:solidFill>
              <a:latin typeface="Proxima Nova"/>
              <a:ea typeface="Proxima Nova"/>
              <a:cs typeface="Proxima Nova"/>
              <a:sym typeface="Proxima Nova"/>
            </a:endParaRPr>
          </a:p>
          <a:p>
            <a:pPr indent="0" lvl="0" marL="0" rtl="0" algn="ctr">
              <a:spcBef>
                <a:spcPts val="0"/>
              </a:spcBef>
              <a:spcAft>
                <a:spcPts val="0"/>
              </a:spcAft>
              <a:buNone/>
            </a:pPr>
            <a:r>
              <a:rPr lang="en" sz="3600">
                <a:solidFill>
                  <a:schemeClr val="dk1"/>
                </a:solidFill>
                <a:latin typeface="Proxima Nova"/>
                <a:ea typeface="Proxima Nova"/>
                <a:cs typeface="Proxima Nova"/>
                <a:sym typeface="Proxima Nova"/>
              </a:rPr>
              <a:t>What is a computer virus?</a:t>
            </a:r>
            <a:endParaRPr sz="3600">
              <a:solidFill>
                <a:schemeClr val="dk1"/>
              </a:solidFill>
              <a:latin typeface="Proxima Nova"/>
              <a:ea typeface="Proxima Nova"/>
              <a:cs typeface="Proxima Nova"/>
              <a:sym typeface="Proxima Nova"/>
            </a:endParaRPr>
          </a:p>
          <a:p>
            <a:pPr indent="0" lvl="0" marL="0" rtl="0" algn="ctr">
              <a:spcBef>
                <a:spcPts val="0"/>
              </a:spcBef>
              <a:spcAft>
                <a:spcPts val="0"/>
              </a:spcAft>
              <a:buNone/>
            </a:pPr>
            <a:r>
              <a:t/>
            </a:r>
            <a:endParaRPr sz="3600">
              <a:solidFill>
                <a:schemeClr val="dk1"/>
              </a:solidFill>
              <a:latin typeface="Proxima Nova"/>
              <a:ea typeface="Proxima Nova"/>
              <a:cs typeface="Proxima Nova"/>
              <a:sym typeface="Proxima Nova"/>
            </a:endParaRPr>
          </a:p>
          <a:p>
            <a:pPr indent="0" lvl="0" marL="0" rtl="0" algn="ctr">
              <a:spcBef>
                <a:spcPts val="0"/>
              </a:spcBef>
              <a:spcAft>
                <a:spcPts val="0"/>
              </a:spcAft>
              <a:buNone/>
            </a:pPr>
            <a:r>
              <a:t/>
            </a:r>
            <a:endParaRPr sz="3000">
              <a:latin typeface="Proxima Nova"/>
              <a:ea typeface="Proxima Nova"/>
              <a:cs typeface="Proxima Nova"/>
              <a:sym typeface="Proxima Nova"/>
            </a:endParaRPr>
          </a:p>
          <a:p>
            <a:pPr indent="0" lvl="0" marL="0" rtl="0" algn="l">
              <a:spcBef>
                <a:spcPts val="0"/>
              </a:spcBef>
              <a:spcAft>
                <a:spcPts val="0"/>
              </a:spcAft>
              <a:buNone/>
            </a:pPr>
            <a:r>
              <a:t/>
            </a:r>
            <a:endParaRPr sz="2400">
              <a:latin typeface="Proxima Nova"/>
              <a:ea typeface="Proxima Nova"/>
              <a:cs typeface="Proxima Nova"/>
              <a:sym typeface="Proxima Nova"/>
            </a:endParaRPr>
          </a:p>
        </p:txBody>
      </p:sp>
      <p:pic>
        <p:nvPicPr>
          <p:cNvPr id="1094" name="Google Shape;1094;p167"/>
          <p:cNvPicPr preferRelativeResize="0"/>
          <p:nvPr/>
        </p:nvPicPr>
        <p:blipFill>
          <a:blip r:embed="rId4">
            <a:alphaModFix/>
          </a:blip>
          <a:stretch>
            <a:fillRect/>
          </a:stretch>
        </p:blipFill>
        <p:spPr>
          <a:xfrm>
            <a:off x="3411135" y="2400025"/>
            <a:ext cx="2321725" cy="2283175"/>
          </a:xfrm>
          <a:prstGeom prst="rect">
            <a:avLst/>
          </a:prstGeom>
          <a:noFill/>
          <a:ln>
            <a:noFill/>
          </a:ln>
        </p:spPr>
      </p:pic>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98" name="Shape 1098"/>
        <p:cNvGrpSpPr/>
        <p:nvPr/>
      </p:nvGrpSpPr>
      <p:grpSpPr>
        <a:xfrm>
          <a:off x="0" y="0"/>
          <a:ext cx="0" cy="0"/>
          <a:chOff x="0" y="0"/>
          <a:chExt cx="0" cy="0"/>
        </a:xfrm>
      </p:grpSpPr>
      <p:sp>
        <p:nvSpPr>
          <p:cNvPr id="1099" name="Google Shape;1099;p168"/>
          <p:cNvSpPr txBox="1"/>
          <p:nvPr/>
        </p:nvSpPr>
        <p:spPr>
          <a:xfrm>
            <a:off x="0" y="4550"/>
            <a:ext cx="4572000" cy="34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Unit 8 Lesson 9 - Activity</a:t>
            </a:r>
            <a:endParaRPr>
              <a:solidFill>
                <a:srgbClr val="FFFFFF"/>
              </a:solidFill>
            </a:endParaRPr>
          </a:p>
        </p:txBody>
      </p:sp>
      <p:sp>
        <p:nvSpPr>
          <p:cNvPr id="1100" name="Google Shape;1100;p168"/>
          <p:cNvSpPr txBox="1"/>
          <p:nvPr/>
        </p:nvSpPr>
        <p:spPr>
          <a:xfrm>
            <a:off x="535175" y="469275"/>
            <a:ext cx="7932600" cy="2320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latin typeface="Proxima Nova"/>
                <a:ea typeface="Proxima Nova"/>
                <a:cs typeface="Proxima Nova"/>
                <a:sym typeface="Proxima Nova"/>
              </a:rPr>
              <a:t>Prompt: </a:t>
            </a:r>
            <a:endParaRPr b="1" sz="3000">
              <a:latin typeface="Proxima Nova"/>
              <a:ea typeface="Proxima Nova"/>
              <a:cs typeface="Proxima Nova"/>
              <a:sym typeface="Proxima Nova"/>
            </a:endParaRPr>
          </a:p>
          <a:p>
            <a:pPr indent="0" lvl="0" marL="0" rtl="0" algn="ctr">
              <a:spcBef>
                <a:spcPts val="0"/>
              </a:spcBef>
              <a:spcAft>
                <a:spcPts val="0"/>
              </a:spcAft>
              <a:buNone/>
            </a:pPr>
            <a:r>
              <a:t/>
            </a:r>
            <a:endParaRPr sz="3600">
              <a:solidFill>
                <a:schemeClr val="dk1"/>
              </a:solidFill>
              <a:latin typeface="Proxima Nova"/>
              <a:ea typeface="Proxima Nova"/>
              <a:cs typeface="Proxima Nova"/>
              <a:sym typeface="Proxima Nova"/>
            </a:endParaRPr>
          </a:p>
          <a:p>
            <a:pPr indent="0" lvl="0" marL="0" rtl="0" algn="ctr">
              <a:spcBef>
                <a:spcPts val="0"/>
              </a:spcBef>
              <a:spcAft>
                <a:spcPts val="0"/>
              </a:spcAft>
              <a:buNone/>
            </a:pPr>
            <a:r>
              <a:rPr lang="en" sz="3600">
                <a:solidFill>
                  <a:schemeClr val="dk1"/>
                </a:solidFill>
                <a:latin typeface="Proxima Nova"/>
                <a:ea typeface="Proxima Nova"/>
                <a:cs typeface="Proxima Nova"/>
                <a:sym typeface="Proxima Nova"/>
              </a:rPr>
              <a:t>How can you protect your device from computer viruses?</a:t>
            </a:r>
            <a:endParaRPr sz="3600">
              <a:solidFill>
                <a:schemeClr val="dk1"/>
              </a:solidFill>
              <a:latin typeface="Proxima Nova"/>
              <a:ea typeface="Proxima Nova"/>
              <a:cs typeface="Proxima Nova"/>
              <a:sym typeface="Proxima Nova"/>
            </a:endParaRPr>
          </a:p>
          <a:p>
            <a:pPr indent="0" lvl="0" marL="0" rtl="0" algn="ctr">
              <a:spcBef>
                <a:spcPts val="0"/>
              </a:spcBef>
              <a:spcAft>
                <a:spcPts val="0"/>
              </a:spcAft>
              <a:buNone/>
            </a:pPr>
            <a:r>
              <a:t/>
            </a:r>
            <a:endParaRPr sz="3000">
              <a:latin typeface="Proxima Nova"/>
              <a:ea typeface="Proxima Nova"/>
              <a:cs typeface="Proxima Nova"/>
              <a:sym typeface="Proxima Nova"/>
            </a:endParaRPr>
          </a:p>
          <a:p>
            <a:pPr indent="0" lvl="0" marL="0" rtl="0" algn="l">
              <a:spcBef>
                <a:spcPts val="0"/>
              </a:spcBef>
              <a:spcAft>
                <a:spcPts val="0"/>
              </a:spcAft>
              <a:buNone/>
            </a:pPr>
            <a:r>
              <a:t/>
            </a:r>
            <a:endParaRPr sz="2400">
              <a:latin typeface="Proxima Nova"/>
              <a:ea typeface="Proxima Nova"/>
              <a:cs typeface="Proxima Nova"/>
              <a:sym typeface="Proxima Nova"/>
            </a:endParaRPr>
          </a:p>
        </p:txBody>
      </p:sp>
      <p:sp>
        <p:nvSpPr>
          <p:cNvPr id="1101" name="Google Shape;1101;p168"/>
          <p:cNvSpPr txBox="1"/>
          <p:nvPr/>
        </p:nvSpPr>
        <p:spPr>
          <a:xfrm>
            <a:off x="1480750" y="3068750"/>
            <a:ext cx="2105400" cy="1775400"/>
          </a:xfrm>
          <a:prstGeom prst="rect">
            <a:avLst/>
          </a:prstGeom>
          <a:solidFill>
            <a:srgbClr val="1D8C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Proxima Nova"/>
                <a:ea typeface="Proxima Nova"/>
                <a:cs typeface="Proxima Nova"/>
                <a:sym typeface="Proxima Nova"/>
              </a:rPr>
              <a:t>Virus Scanning Software</a:t>
            </a:r>
            <a:endParaRPr sz="2400">
              <a:solidFill>
                <a:srgbClr val="FFFFFF"/>
              </a:solidFill>
              <a:latin typeface="Proxima Nova"/>
              <a:ea typeface="Proxima Nova"/>
              <a:cs typeface="Proxima Nova"/>
              <a:sym typeface="Proxima Nova"/>
            </a:endParaRPr>
          </a:p>
        </p:txBody>
      </p:sp>
      <p:sp>
        <p:nvSpPr>
          <p:cNvPr id="1102" name="Google Shape;1102;p168"/>
          <p:cNvSpPr txBox="1"/>
          <p:nvPr/>
        </p:nvSpPr>
        <p:spPr>
          <a:xfrm>
            <a:off x="5532800" y="3068750"/>
            <a:ext cx="2105400" cy="1775400"/>
          </a:xfrm>
          <a:prstGeom prst="rect">
            <a:avLst/>
          </a:prstGeom>
          <a:solidFill>
            <a:srgbClr val="1D8C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Proxima Nova"/>
                <a:ea typeface="Proxima Nova"/>
                <a:cs typeface="Proxima Nova"/>
                <a:sym typeface="Proxima Nova"/>
              </a:rPr>
              <a:t>Updating System Software</a:t>
            </a:r>
            <a:endParaRPr sz="2400">
              <a:solidFill>
                <a:srgbClr val="FFFFFF"/>
              </a:solidFill>
              <a:latin typeface="Proxima Nova"/>
              <a:ea typeface="Proxima Nova"/>
              <a:cs typeface="Proxima Nova"/>
              <a:sym typeface="Proxima Nova"/>
            </a:endParaRPr>
          </a:p>
        </p:txBody>
      </p:sp>
      <p:sp>
        <p:nvSpPr>
          <p:cNvPr id="1103" name="Google Shape;1103;p168"/>
          <p:cNvSpPr/>
          <p:nvPr/>
        </p:nvSpPr>
        <p:spPr>
          <a:xfrm>
            <a:off x="3962925" y="3359900"/>
            <a:ext cx="1193100" cy="1193100"/>
          </a:xfrm>
          <a:prstGeom prst="mathPlus">
            <a:avLst>
              <a:gd fmla="val 23520" name="adj1"/>
            </a:avLst>
          </a:prstGeom>
          <a:solidFill>
            <a:srgbClr val="00ADB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04" name="Google Shape;1104;p168"/>
          <p:cNvGrpSpPr/>
          <p:nvPr/>
        </p:nvGrpSpPr>
        <p:grpSpPr>
          <a:xfrm>
            <a:off x="89100" y="4739882"/>
            <a:ext cx="324008" cy="322851"/>
            <a:chOff x="0" y="3867912"/>
            <a:chExt cx="1280160" cy="1275588"/>
          </a:xfrm>
        </p:grpSpPr>
        <p:sp>
          <p:nvSpPr>
            <p:cNvPr id="1105" name="Google Shape;1105;p168"/>
            <p:cNvSpPr/>
            <p:nvPr/>
          </p:nvSpPr>
          <p:spPr>
            <a:xfrm>
              <a:off x="0" y="4229100"/>
              <a:ext cx="914400" cy="914400"/>
            </a:xfrm>
            <a:prstGeom prst="ellipse">
              <a:avLst/>
            </a:prstGeom>
            <a:solidFill>
              <a:srgbClr val="FFFFFF"/>
            </a:solidFill>
            <a:ln cap="flat" cmpd="sng" w="19050">
              <a:solidFill>
                <a:srgbClr val="FFA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168"/>
            <p:cNvSpPr/>
            <p:nvPr/>
          </p:nvSpPr>
          <p:spPr>
            <a:xfrm>
              <a:off x="182880" y="4050792"/>
              <a:ext cx="914400" cy="914400"/>
            </a:xfrm>
            <a:prstGeom prst="ellipse">
              <a:avLst/>
            </a:prstGeom>
            <a:solidFill>
              <a:srgbClr val="FFFFFF"/>
            </a:solidFill>
            <a:ln cap="flat" cmpd="sng" w="19050">
              <a:solidFill>
                <a:srgbClr val="FFA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168"/>
            <p:cNvSpPr/>
            <p:nvPr/>
          </p:nvSpPr>
          <p:spPr>
            <a:xfrm>
              <a:off x="365760" y="3867912"/>
              <a:ext cx="914400" cy="914400"/>
            </a:xfrm>
            <a:prstGeom prst="ellipse">
              <a:avLst/>
            </a:prstGeom>
            <a:solidFill>
              <a:srgbClr val="FFFFFF"/>
            </a:solidFill>
            <a:ln cap="flat" cmpd="sng" w="19050">
              <a:solidFill>
                <a:srgbClr val="FFA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01"/>
                                        </p:tgtEl>
                                        <p:attrNameLst>
                                          <p:attrName>style.visibility</p:attrName>
                                        </p:attrNameLst>
                                      </p:cBhvr>
                                      <p:to>
                                        <p:strVal val="visible"/>
                                      </p:to>
                                    </p:set>
                                    <p:animEffect filter="fade" transition="in">
                                      <p:cBhvr>
                                        <p:cTn dur="1000"/>
                                        <p:tgtEl>
                                          <p:spTgt spid="110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03"/>
                                        </p:tgtEl>
                                        <p:attrNameLst>
                                          <p:attrName>style.visibility</p:attrName>
                                        </p:attrNameLst>
                                      </p:cBhvr>
                                      <p:to>
                                        <p:strVal val="visible"/>
                                      </p:to>
                                    </p:set>
                                    <p:animEffect filter="fade" transition="in">
                                      <p:cBhvr>
                                        <p:cTn dur="1000"/>
                                        <p:tgtEl>
                                          <p:spTgt spid="110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02"/>
                                        </p:tgtEl>
                                        <p:attrNameLst>
                                          <p:attrName>style.visibility</p:attrName>
                                        </p:attrNameLst>
                                      </p:cBhvr>
                                      <p:to>
                                        <p:strVal val="visible"/>
                                      </p:to>
                                    </p:set>
                                    <p:animEffect filter="fade" transition="in">
                                      <p:cBhvr>
                                        <p:cTn dur="1000"/>
                                        <p:tgtEl>
                                          <p:spTgt spid="110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11" name="Shape 1111"/>
        <p:cNvGrpSpPr/>
        <p:nvPr/>
      </p:nvGrpSpPr>
      <p:grpSpPr>
        <a:xfrm>
          <a:off x="0" y="0"/>
          <a:ext cx="0" cy="0"/>
          <a:chOff x="0" y="0"/>
          <a:chExt cx="0" cy="0"/>
        </a:xfrm>
      </p:grpSpPr>
      <p:sp>
        <p:nvSpPr>
          <p:cNvPr id="1112" name="Google Shape;1112;p169"/>
          <p:cNvSpPr txBox="1"/>
          <p:nvPr/>
        </p:nvSpPr>
        <p:spPr>
          <a:xfrm>
            <a:off x="567500" y="485500"/>
            <a:ext cx="7864500" cy="1219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3600">
                <a:solidFill>
                  <a:schemeClr val="dk1"/>
                </a:solidFill>
                <a:latin typeface="Proxima Nova"/>
                <a:ea typeface="Proxima Nova"/>
                <a:cs typeface="Proxima Nova"/>
                <a:sym typeface="Proxima Nova"/>
              </a:rPr>
              <a:t>Data protection is a moving target! </a:t>
            </a:r>
            <a:endParaRPr sz="3600">
              <a:solidFill>
                <a:schemeClr val="dk1"/>
              </a:solidFill>
              <a:latin typeface="Proxima Nova"/>
              <a:ea typeface="Proxima Nova"/>
              <a:cs typeface="Proxima Nova"/>
              <a:sym typeface="Proxima Nova"/>
            </a:endParaRPr>
          </a:p>
          <a:p>
            <a:pPr indent="0" lvl="0" marL="0" rtl="0" algn="l">
              <a:spcBef>
                <a:spcPts val="0"/>
              </a:spcBef>
              <a:spcAft>
                <a:spcPts val="0"/>
              </a:spcAft>
              <a:buNone/>
            </a:pPr>
            <a:r>
              <a:t/>
            </a:r>
            <a:endParaRPr b="1" sz="3000">
              <a:latin typeface="Proxima Nova"/>
              <a:ea typeface="Proxima Nova"/>
              <a:cs typeface="Proxima Nova"/>
              <a:sym typeface="Proxima Nova"/>
            </a:endParaRPr>
          </a:p>
        </p:txBody>
      </p:sp>
      <p:sp>
        <p:nvSpPr>
          <p:cNvPr id="1113" name="Google Shape;1113;p169"/>
          <p:cNvSpPr txBox="1"/>
          <p:nvPr/>
        </p:nvSpPr>
        <p:spPr>
          <a:xfrm>
            <a:off x="0" y="4550"/>
            <a:ext cx="4572000" cy="34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Unit 8 Lesson 9 - Activity</a:t>
            </a:r>
            <a:endParaRPr>
              <a:solidFill>
                <a:srgbClr val="FFFFFF"/>
              </a:solidFill>
            </a:endParaRPr>
          </a:p>
        </p:txBody>
      </p:sp>
      <p:sp>
        <p:nvSpPr>
          <p:cNvPr id="1114" name="Google Shape;1114;p169"/>
          <p:cNvSpPr txBox="1"/>
          <p:nvPr/>
        </p:nvSpPr>
        <p:spPr>
          <a:xfrm>
            <a:off x="1691550" y="960900"/>
            <a:ext cx="5501700" cy="288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400">
              <a:latin typeface="Proxima Nova"/>
              <a:ea typeface="Proxima Nova"/>
              <a:cs typeface="Proxima Nova"/>
              <a:sym typeface="Proxima Nova"/>
            </a:endParaRPr>
          </a:p>
          <a:p>
            <a:pPr indent="0" lvl="0" marL="0" rtl="0" algn="l">
              <a:spcBef>
                <a:spcPts val="0"/>
              </a:spcBef>
              <a:spcAft>
                <a:spcPts val="0"/>
              </a:spcAft>
              <a:buNone/>
            </a:pPr>
            <a:r>
              <a:rPr lang="en" sz="2400">
                <a:latin typeface="Proxima Nova"/>
                <a:ea typeface="Proxima Nova"/>
                <a:cs typeface="Proxima Nova"/>
                <a:sym typeface="Proxima Nova"/>
              </a:rPr>
              <a:t>It's important to keep your software up to date and use the best authentication practices you can. </a:t>
            </a:r>
            <a:endParaRPr sz="2400">
              <a:latin typeface="Proxima Nova"/>
              <a:ea typeface="Proxima Nova"/>
              <a:cs typeface="Proxima Nova"/>
              <a:sym typeface="Proxima Nova"/>
            </a:endParaRPr>
          </a:p>
        </p:txBody>
      </p:sp>
      <p:pic>
        <p:nvPicPr>
          <p:cNvPr id="1115" name="Google Shape;1115;p169"/>
          <p:cNvPicPr preferRelativeResize="0"/>
          <p:nvPr/>
        </p:nvPicPr>
        <p:blipFill>
          <a:blip r:embed="rId4">
            <a:alphaModFix/>
          </a:blip>
          <a:stretch>
            <a:fillRect/>
          </a:stretch>
        </p:blipFill>
        <p:spPr>
          <a:xfrm>
            <a:off x="2792213" y="2953150"/>
            <a:ext cx="3559575" cy="2001375"/>
          </a:xfrm>
          <a:prstGeom prst="rect">
            <a:avLst/>
          </a:prstGeom>
          <a:noFill/>
          <a:ln>
            <a:noFill/>
          </a:ln>
        </p:spPr>
      </p:pic>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19" name="Shape 1119"/>
        <p:cNvGrpSpPr/>
        <p:nvPr/>
      </p:nvGrpSpPr>
      <p:grpSpPr>
        <a:xfrm>
          <a:off x="0" y="0"/>
          <a:ext cx="0" cy="0"/>
          <a:chOff x="0" y="0"/>
          <a:chExt cx="0" cy="0"/>
        </a:xfrm>
      </p:grpSpPr>
      <p:sp>
        <p:nvSpPr>
          <p:cNvPr id="1120" name="Google Shape;1120;p170"/>
          <p:cNvSpPr txBox="1"/>
          <p:nvPr/>
        </p:nvSpPr>
        <p:spPr>
          <a:xfrm>
            <a:off x="-125" y="306100"/>
            <a:ext cx="9144000" cy="1013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latin typeface="Proxima Nova"/>
                <a:ea typeface="Proxima Nova"/>
                <a:cs typeface="Proxima Nova"/>
                <a:sym typeface="Proxima Nova"/>
              </a:rPr>
              <a:t>Single-Select Questions with Reading Passage (SSQRP)</a:t>
            </a:r>
            <a:endParaRPr b="1" sz="3000">
              <a:latin typeface="Proxima Nova"/>
              <a:ea typeface="Proxima Nova"/>
              <a:cs typeface="Proxima Nova"/>
              <a:sym typeface="Proxima Nova"/>
            </a:endParaRPr>
          </a:p>
        </p:txBody>
      </p:sp>
      <p:sp>
        <p:nvSpPr>
          <p:cNvPr id="1121" name="Google Shape;1121;p170"/>
          <p:cNvSpPr txBox="1"/>
          <p:nvPr/>
        </p:nvSpPr>
        <p:spPr>
          <a:xfrm>
            <a:off x="0" y="4550"/>
            <a:ext cx="4572000" cy="34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Unit 8 Lesson 9 - Activity</a:t>
            </a:r>
            <a:endParaRPr>
              <a:solidFill>
                <a:srgbClr val="FFFFFF"/>
              </a:solidFill>
            </a:endParaRPr>
          </a:p>
        </p:txBody>
      </p:sp>
      <p:sp>
        <p:nvSpPr>
          <p:cNvPr id="1122" name="Google Shape;1122;p170"/>
          <p:cNvSpPr txBox="1"/>
          <p:nvPr/>
        </p:nvSpPr>
        <p:spPr>
          <a:xfrm>
            <a:off x="660650" y="1355100"/>
            <a:ext cx="7747500" cy="3319200"/>
          </a:xfrm>
          <a:prstGeom prst="rect">
            <a:avLst/>
          </a:prstGeom>
          <a:noFill/>
          <a:ln>
            <a:noFill/>
          </a:ln>
        </p:spPr>
        <p:txBody>
          <a:bodyPr anchorCtr="0" anchor="t" bIns="91425" lIns="91425" spcFirstLastPara="1" rIns="91425" wrap="square" tIns="91425">
            <a:noAutofit/>
          </a:bodyPr>
          <a:lstStyle/>
          <a:p>
            <a:pPr indent="-419100" lvl="0" marL="457200" rtl="0" algn="l">
              <a:spcBef>
                <a:spcPts val="0"/>
              </a:spcBef>
              <a:spcAft>
                <a:spcPts val="0"/>
              </a:spcAft>
              <a:buSzPts val="3000"/>
              <a:buFont typeface="Proxima Nova"/>
              <a:buChar char="●"/>
            </a:pPr>
            <a:r>
              <a:rPr lang="en" sz="3000">
                <a:latin typeface="Proxima Nova"/>
                <a:ea typeface="Proxima Nova"/>
                <a:cs typeface="Proxima Nova"/>
                <a:sym typeface="Proxima Nova"/>
              </a:rPr>
              <a:t>What's SSQRP? </a:t>
            </a:r>
            <a:endParaRPr sz="3000">
              <a:latin typeface="Proxima Nova"/>
              <a:ea typeface="Proxima Nova"/>
              <a:cs typeface="Proxima Nova"/>
              <a:sym typeface="Proxima Nova"/>
            </a:endParaRPr>
          </a:p>
          <a:p>
            <a:pPr indent="-419100" lvl="1" marL="914400" rtl="0" algn="l">
              <a:spcBef>
                <a:spcPts val="0"/>
              </a:spcBef>
              <a:spcAft>
                <a:spcPts val="0"/>
              </a:spcAft>
              <a:buSzPts val="3000"/>
              <a:buFont typeface="Proxima Nova"/>
              <a:buChar char="○"/>
            </a:pPr>
            <a:r>
              <a:rPr lang="en" sz="3000">
                <a:latin typeface="Proxima Nova"/>
                <a:ea typeface="Proxima Nova"/>
                <a:cs typeface="Proxima Nova"/>
                <a:sym typeface="Proxima Nova"/>
              </a:rPr>
              <a:t>Shows up on the AP CSP exam</a:t>
            </a:r>
            <a:endParaRPr sz="3000">
              <a:latin typeface="Proxima Nova"/>
              <a:ea typeface="Proxima Nova"/>
              <a:cs typeface="Proxima Nova"/>
              <a:sym typeface="Proxima Nova"/>
            </a:endParaRPr>
          </a:p>
          <a:p>
            <a:pPr indent="-419100" lvl="1" marL="914400" rtl="0" algn="l">
              <a:spcBef>
                <a:spcPts val="0"/>
              </a:spcBef>
              <a:spcAft>
                <a:spcPts val="0"/>
              </a:spcAft>
              <a:buSzPts val="3000"/>
              <a:buFont typeface="Proxima Nova"/>
              <a:buChar char="○"/>
            </a:pPr>
            <a:r>
              <a:rPr lang="en" sz="3000">
                <a:latin typeface="Proxima Nova"/>
                <a:ea typeface="Proxima Nova"/>
                <a:cs typeface="Proxima Nova"/>
                <a:sym typeface="Proxima Nova"/>
              </a:rPr>
              <a:t>Features a pretend computing innovation with a short explanation</a:t>
            </a:r>
            <a:endParaRPr sz="3000">
              <a:latin typeface="Proxima Nova"/>
              <a:ea typeface="Proxima Nova"/>
              <a:cs typeface="Proxima Nova"/>
              <a:sym typeface="Proxima Nova"/>
            </a:endParaRPr>
          </a:p>
          <a:p>
            <a:pPr indent="-419100" lvl="1" marL="914400" rtl="0" algn="l">
              <a:spcBef>
                <a:spcPts val="0"/>
              </a:spcBef>
              <a:spcAft>
                <a:spcPts val="0"/>
              </a:spcAft>
              <a:buSzPts val="3000"/>
              <a:buFont typeface="Proxima Nova"/>
              <a:buChar char="○"/>
            </a:pPr>
            <a:r>
              <a:rPr lang="en" sz="3000">
                <a:latin typeface="Proxima Nova"/>
                <a:ea typeface="Proxima Nova"/>
                <a:cs typeface="Proxima Nova"/>
                <a:sym typeface="Proxima Nova"/>
              </a:rPr>
              <a:t>Five multiple choice questions focusing on data, purpose and effect, benefits and harms, and security concerns. </a:t>
            </a:r>
            <a:endParaRPr sz="3000">
              <a:latin typeface="Proxima Nova"/>
              <a:ea typeface="Proxima Nova"/>
              <a:cs typeface="Proxima Nova"/>
              <a:sym typeface="Proxima Nova"/>
            </a:endParaRPr>
          </a:p>
        </p:txBody>
      </p:sp>
      <p:grpSp>
        <p:nvGrpSpPr>
          <p:cNvPr id="1123" name="Google Shape;1123;p170"/>
          <p:cNvGrpSpPr/>
          <p:nvPr/>
        </p:nvGrpSpPr>
        <p:grpSpPr>
          <a:xfrm>
            <a:off x="89100" y="4739882"/>
            <a:ext cx="324008" cy="322851"/>
            <a:chOff x="0" y="3867912"/>
            <a:chExt cx="1280160" cy="1275588"/>
          </a:xfrm>
        </p:grpSpPr>
        <p:sp>
          <p:nvSpPr>
            <p:cNvPr id="1124" name="Google Shape;1124;p170"/>
            <p:cNvSpPr/>
            <p:nvPr/>
          </p:nvSpPr>
          <p:spPr>
            <a:xfrm>
              <a:off x="0" y="4229100"/>
              <a:ext cx="914400" cy="914400"/>
            </a:xfrm>
            <a:prstGeom prst="ellipse">
              <a:avLst/>
            </a:prstGeom>
            <a:solidFill>
              <a:srgbClr val="FFFFFF"/>
            </a:solidFill>
            <a:ln cap="flat" cmpd="sng" w="19050">
              <a:solidFill>
                <a:srgbClr val="FFA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170"/>
            <p:cNvSpPr/>
            <p:nvPr/>
          </p:nvSpPr>
          <p:spPr>
            <a:xfrm>
              <a:off x="182880" y="4050792"/>
              <a:ext cx="914400" cy="914400"/>
            </a:xfrm>
            <a:prstGeom prst="ellipse">
              <a:avLst/>
            </a:prstGeom>
            <a:solidFill>
              <a:srgbClr val="FFFFFF"/>
            </a:solidFill>
            <a:ln cap="flat" cmpd="sng" w="19050">
              <a:solidFill>
                <a:srgbClr val="FFA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170"/>
            <p:cNvSpPr/>
            <p:nvPr/>
          </p:nvSpPr>
          <p:spPr>
            <a:xfrm>
              <a:off x="365760" y="3867912"/>
              <a:ext cx="914400" cy="914400"/>
            </a:xfrm>
            <a:prstGeom prst="ellipse">
              <a:avLst/>
            </a:prstGeom>
            <a:solidFill>
              <a:srgbClr val="FFFFFF"/>
            </a:solidFill>
            <a:ln cap="flat" cmpd="sng" w="19050">
              <a:solidFill>
                <a:srgbClr val="FFA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22"/>
                                        </p:tgtEl>
                                        <p:attrNameLst>
                                          <p:attrName>style.visibility</p:attrName>
                                        </p:attrNameLst>
                                      </p:cBhvr>
                                      <p:to>
                                        <p:strVal val="visible"/>
                                      </p:to>
                                    </p:set>
                                    <p:animEffect filter="fade" transition="in">
                                      <p:cBhvr>
                                        <p:cTn dur="1000"/>
                                        <p:tgtEl>
                                          <p:spTgt spid="112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30" name="Shape 1130"/>
        <p:cNvGrpSpPr/>
        <p:nvPr/>
      </p:nvGrpSpPr>
      <p:grpSpPr>
        <a:xfrm>
          <a:off x="0" y="0"/>
          <a:ext cx="0" cy="0"/>
          <a:chOff x="0" y="0"/>
          <a:chExt cx="0" cy="0"/>
        </a:xfrm>
      </p:grpSpPr>
      <p:sp>
        <p:nvSpPr>
          <p:cNvPr id="1131" name="Google Shape;1131;p171"/>
          <p:cNvSpPr txBox="1"/>
          <p:nvPr/>
        </p:nvSpPr>
        <p:spPr>
          <a:xfrm>
            <a:off x="0" y="4550"/>
            <a:ext cx="4572000" cy="34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Unit 8 Lesson 9 - Activity</a:t>
            </a:r>
            <a:endParaRPr>
              <a:solidFill>
                <a:srgbClr val="FFFFFF"/>
              </a:solidFill>
            </a:endParaRPr>
          </a:p>
        </p:txBody>
      </p:sp>
      <p:sp>
        <p:nvSpPr>
          <p:cNvPr id="1132" name="Google Shape;1132;p171"/>
          <p:cNvSpPr txBox="1"/>
          <p:nvPr/>
        </p:nvSpPr>
        <p:spPr>
          <a:xfrm>
            <a:off x="863175" y="593425"/>
            <a:ext cx="4267200" cy="412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latin typeface="Proxima Nova"/>
                <a:ea typeface="Proxima Nova"/>
                <a:cs typeface="Proxima Nova"/>
                <a:sym typeface="Proxima Nova"/>
              </a:rPr>
              <a:t>Do This:</a:t>
            </a:r>
            <a:endParaRPr b="1" sz="2400">
              <a:latin typeface="Proxima Nova"/>
              <a:ea typeface="Proxima Nova"/>
              <a:cs typeface="Proxima Nova"/>
              <a:sym typeface="Proxima Nova"/>
            </a:endParaRPr>
          </a:p>
          <a:p>
            <a:pPr indent="0" lvl="0" marL="0" rtl="0" algn="l">
              <a:spcBef>
                <a:spcPts val="0"/>
              </a:spcBef>
              <a:spcAft>
                <a:spcPts val="0"/>
              </a:spcAft>
              <a:buNone/>
            </a:pPr>
            <a:r>
              <a:t/>
            </a:r>
            <a:endParaRPr b="1" sz="2400">
              <a:latin typeface="Proxima Nova"/>
              <a:ea typeface="Proxima Nova"/>
              <a:cs typeface="Proxima Nova"/>
              <a:sym typeface="Proxima Nova"/>
            </a:endParaRPr>
          </a:p>
          <a:p>
            <a:pPr indent="0" lvl="0" marL="0" rtl="0" algn="l">
              <a:spcBef>
                <a:spcPts val="0"/>
              </a:spcBef>
              <a:spcAft>
                <a:spcPts val="0"/>
              </a:spcAft>
              <a:buNone/>
            </a:pPr>
            <a:r>
              <a:rPr lang="en" sz="2400">
                <a:latin typeface="Proxima Nova"/>
                <a:ea typeface="Proxima Nova"/>
                <a:cs typeface="Proxima Nova"/>
                <a:sym typeface="Proxima Nova"/>
              </a:rPr>
              <a:t>Read the information about the </a:t>
            </a:r>
            <a:r>
              <a:rPr i="1" lang="en" sz="2400">
                <a:latin typeface="Proxima Nova"/>
                <a:ea typeface="Proxima Nova"/>
                <a:cs typeface="Proxima Nova"/>
                <a:sym typeface="Proxima Nova"/>
              </a:rPr>
              <a:t>Call Center </a:t>
            </a:r>
            <a:r>
              <a:rPr lang="en" sz="2400">
                <a:latin typeface="Proxima Nova"/>
                <a:ea typeface="Proxima Nova"/>
                <a:cs typeface="Proxima Nova"/>
                <a:sym typeface="Proxima Nova"/>
              </a:rPr>
              <a:t>in the SSQRP resource. </a:t>
            </a:r>
            <a:endParaRPr sz="2400">
              <a:latin typeface="Proxima Nova"/>
              <a:ea typeface="Proxima Nova"/>
              <a:cs typeface="Proxima Nova"/>
              <a:sym typeface="Proxima Nova"/>
            </a:endParaRPr>
          </a:p>
        </p:txBody>
      </p:sp>
      <p:pic>
        <p:nvPicPr>
          <p:cNvPr id="1133" name="Google Shape;1133;p171"/>
          <p:cNvPicPr preferRelativeResize="0"/>
          <p:nvPr/>
        </p:nvPicPr>
        <p:blipFill>
          <a:blip r:embed="rId4">
            <a:alphaModFix/>
          </a:blip>
          <a:stretch>
            <a:fillRect/>
          </a:stretch>
        </p:blipFill>
        <p:spPr>
          <a:xfrm>
            <a:off x="5435175" y="533400"/>
            <a:ext cx="3419475" cy="4505325"/>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37" name="Shape 1137"/>
        <p:cNvGrpSpPr/>
        <p:nvPr/>
      </p:nvGrpSpPr>
      <p:grpSpPr>
        <a:xfrm>
          <a:off x="0" y="0"/>
          <a:ext cx="0" cy="0"/>
          <a:chOff x="0" y="0"/>
          <a:chExt cx="0" cy="0"/>
        </a:xfrm>
      </p:grpSpPr>
      <p:sp>
        <p:nvSpPr>
          <p:cNvPr id="1138" name="Google Shape;1138;p172"/>
          <p:cNvSpPr txBox="1"/>
          <p:nvPr/>
        </p:nvSpPr>
        <p:spPr>
          <a:xfrm>
            <a:off x="0" y="4550"/>
            <a:ext cx="4572000" cy="34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Unit 8 Lesson 9 - Activity</a:t>
            </a:r>
            <a:endParaRPr>
              <a:solidFill>
                <a:srgbClr val="FFFFFF"/>
              </a:solidFill>
            </a:endParaRPr>
          </a:p>
        </p:txBody>
      </p:sp>
      <p:sp>
        <p:nvSpPr>
          <p:cNvPr id="1139" name="Google Shape;1139;p172"/>
          <p:cNvSpPr txBox="1"/>
          <p:nvPr/>
        </p:nvSpPr>
        <p:spPr>
          <a:xfrm>
            <a:off x="0" y="319975"/>
            <a:ext cx="9144000" cy="738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Proxima Nova"/>
                <a:ea typeface="Proxima Nova"/>
                <a:cs typeface="Proxima Nova"/>
                <a:sym typeface="Proxima Nova"/>
              </a:rPr>
              <a:t>Single-Select Questions with Reading Passage (SSQRP) pull a total of 5 questions from each of these categories (computational thinking practices). The italics text represents text that may change depending on the computing innovation. The text highlighted in yellow represents the types of phrases you may see in these questions. The text in square brackets [ ] are different question options. </a:t>
            </a:r>
            <a:endParaRPr sz="1200">
              <a:latin typeface="Proxima Nova"/>
              <a:ea typeface="Proxima Nova"/>
              <a:cs typeface="Proxima Nova"/>
              <a:sym typeface="Proxima Nova"/>
            </a:endParaRPr>
          </a:p>
        </p:txBody>
      </p:sp>
      <p:graphicFrame>
        <p:nvGraphicFramePr>
          <p:cNvPr id="1140" name="Google Shape;1140;p172"/>
          <p:cNvGraphicFramePr/>
          <p:nvPr/>
        </p:nvGraphicFramePr>
        <p:xfrm>
          <a:off x="104550" y="1116300"/>
          <a:ext cx="3000000" cy="3000000"/>
        </p:xfrm>
        <a:graphic>
          <a:graphicData uri="http://schemas.openxmlformats.org/drawingml/2006/table">
            <a:tbl>
              <a:tblPr>
                <a:noFill/>
                <a:tableStyleId>{311D4427-F076-4C68-B42E-FBEDBD8CC768}</a:tableStyleId>
              </a:tblPr>
              <a:tblGrid>
                <a:gridCol w="4467450"/>
                <a:gridCol w="4467450"/>
              </a:tblGrid>
              <a:tr h="112425">
                <a:tc gridSpan="2">
                  <a:txBody>
                    <a:bodyPr/>
                    <a:lstStyle/>
                    <a:p>
                      <a:pPr indent="0" lvl="0" marL="0" rtl="0" algn="ctr">
                        <a:spcBef>
                          <a:spcPts val="0"/>
                        </a:spcBef>
                        <a:spcAft>
                          <a:spcPts val="0"/>
                        </a:spcAft>
                        <a:buNone/>
                      </a:pPr>
                      <a:r>
                        <a:rPr b="1" lang="en">
                          <a:latin typeface="Proxima Nova"/>
                          <a:ea typeface="Proxima Nova"/>
                          <a:cs typeface="Proxima Nova"/>
                          <a:sym typeface="Proxima Nova"/>
                        </a:rPr>
                        <a:t>Sample Questions</a:t>
                      </a:r>
                      <a:endParaRPr b="1">
                        <a:latin typeface="Proxima Nova"/>
                        <a:ea typeface="Proxima Nova"/>
                        <a:cs typeface="Proxima Nova"/>
                        <a:sym typeface="Proxima Nova"/>
                      </a:endParaRPr>
                    </a:p>
                  </a:txBody>
                  <a:tcPr marT="0" marB="0" marR="91425" marL="91425"/>
                </a:tc>
                <a:tc hMerge="1"/>
              </a:tr>
              <a:tr h="101025">
                <a:tc>
                  <a:txBody>
                    <a:bodyPr/>
                    <a:lstStyle/>
                    <a:p>
                      <a:pPr indent="0" lvl="0" marL="0" rtl="0" algn="ctr">
                        <a:spcBef>
                          <a:spcPts val="0"/>
                        </a:spcBef>
                        <a:spcAft>
                          <a:spcPts val="0"/>
                        </a:spcAft>
                        <a:buNone/>
                      </a:pPr>
                      <a:r>
                        <a:rPr lang="en" sz="1000">
                          <a:solidFill>
                            <a:srgbClr val="FFFFFF"/>
                          </a:solidFill>
                          <a:latin typeface="Proxima Nova"/>
                          <a:ea typeface="Proxima Nova"/>
                          <a:cs typeface="Proxima Nova"/>
                          <a:sym typeface="Proxima Nova"/>
                        </a:rPr>
                        <a:t>Practice 3: Abstraction in Program Development</a:t>
                      </a:r>
                      <a:endParaRPr sz="1000">
                        <a:solidFill>
                          <a:srgbClr val="FFFFFF"/>
                        </a:solidFill>
                        <a:latin typeface="Proxima Nova"/>
                        <a:ea typeface="Proxima Nova"/>
                        <a:cs typeface="Proxima Nova"/>
                        <a:sym typeface="Proxima Nova"/>
                      </a:endParaRPr>
                    </a:p>
                  </a:txBody>
                  <a:tcPr marT="0" marB="0" marR="91425" marL="91425">
                    <a:solidFill>
                      <a:srgbClr val="DF5446"/>
                    </a:solidFill>
                  </a:tcPr>
                </a:tc>
                <a:tc>
                  <a:txBody>
                    <a:bodyPr/>
                    <a:lstStyle/>
                    <a:p>
                      <a:pPr indent="0" lvl="0" marL="0" rtl="0" algn="ctr">
                        <a:spcBef>
                          <a:spcPts val="0"/>
                        </a:spcBef>
                        <a:spcAft>
                          <a:spcPts val="0"/>
                        </a:spcAft>
                        <a:buNone/>
                      </a:pPr>
                      <a:r>
                        <a:rPr lang="en" sz="1000">
                          <a:solidFill>
                            <a:srgbClr val="FFFFFF"/>
                          </a:solidFill>
                          <a:latin typeface="Proxima Nova"/>
                          <a:ea typeface="Proxima Nova"/>
                          <a:cs typeface="Proxima Nova"/>
                          <a:sym typeface="Proxima Nova"/>
                        </a:rPr>
                        <a:t>Practice 5: Computing Innovations</a:t>
                      </a:r>
                      <a:endParaRPr sz="1000">
                        <a:solidFill>
                          <a:srgbClr val="FFFFFF"/>
                        </a:solidFill>
                        <a:latin typeface="Proxima Nova"/>
                        <a:ea typeface="Proxima Nova"/>
                        <a:cs typeface="Proxima Nova"/>
                        <a:sym typeface="Proxima Nova"/>
                      </a:endParaRPr>
                    </a:p>
                  </a:txBody>
                  <a:tcPr marT="0" marB="0" marR="91425" marL="91425">
                    <a:solidFill>
                      <a:srgbClr val="DF5446"/>
                    </a:solidFill>
                  </a:tcPr>
                </a:tc>
              </a:tr>
              <a:tr h="381000">
                <a:tc>
                  <a:txBody>
                    <a:bodyPr/>
                    <a:lstStyle/>
                    <a:p>
                      <a:pPr indent="0" lvl="0" marL="0" rtl="0" algn="l">
                        <a:spcBef>
                          <a:spcPts val="0"/>
                        </a:spcBef>
                        <a:spcAft>
                          <a:spcPts val="0"/>
                        </a:spcAft>
                        <a:buNone/>
                      </a:pPr>
                      <a:r>
                        <a:rPr lang="en" sz="1000">
                          <a:highlight>
                            <a:schemeClr val="accent6"/>
                          </a:highlight>
                          <a:latin typeface="Proxima Nova"/>
                          <a:ea typeface="Proxima Nova"/>
                          <a:cs typeface="Proxima Nova"/>
                          <a:sym typeface="Proxima Nova"/>
                        </a:rPr>
                        <a:t>Which of the following input data [must be obtained/is needed]</a:t>
                      </a:r>
                      <a:r>
                        <a:rPr lang="en" sz="1000">
                          <a:latin typeface="Proxima Nova"/>
                          <a:ea typeface="Proxima Nova"/>
                          <a:cs typeface="Proxima Nova"/>
                          <a:sym typeface="Proxima Nova"/>
                        </a:rPr>
                        <a:t> </a:t>
                      </a:r>
                      <a:r>
                        <a:rPr i="1" lang="en" sz="1000">
                          <a:latin typeface="Proxima Nova"/>
                          <a:ea typeface="Proxima Nova"/>
                          <a:cs typeface="Proxima Nova"/>
                          <a:sym typeface="Proxima Nova"/>
                        </a:rPr>
                        <a:t>by the upgraded system that was NOT needed by the original system?</a:t>
                      </a:r>
                      <a:endParaRPr i="1" sz="1000">
                        <a:latin typeface="Proxima Nova"/>
                        <a:ea typeface="Proxima Nova"/>
                        <a:cs typeface="Proxima Nova"/>
                        <a:sym typeface="Proxima Nova"/>
                      </a:endParaRPr>
                    </a:p>
                  </a:txBody>
                  <a:tcPr marT="91425" marB="91425" marR="91425" marL="91425"/>
                </a:tc>
                <a:tc>
                  <a:txBody>
                    <a:bodyPr/>
                    <a:lstStyle/>
                    <a:p>
                      <a:pPr indent="0" lvl="0" marL="0" rtl="0" algn="l">
                        <a:spcBef>
                          <a:spcPts val="0"/>
                        </a:spcBef>
                        <a:spcAft>
                          <a:spcPts val="0"/>
                        </a:spcAft>
                        <a:buNone/>
                      </a:pPr>
                      <a:r>
                        <a:rPr lang="en" sz="1000">
                          <a:highlight>
                            <a:schemeClr val="accent6"/>
                          </a:highlight>
                          <a:latin typeface="Proxima Nova"/>
                          <a:ea typeface="Proxima Nova"/>
                          <a:cs typeface="Proxima Nova"/>
                          <a:sym typeface="Proxima Nova"/>
                        </a:rPr>
                        <a:t>Which of the following is considered a potential effect of the </a:t>
                      </a:r>
                      <a:r>
                        <a:rPr lang="en" sz="1000">
                          <a:latin typeface="Proxima Nova"/>
                          <a:ea typeface="Proxima Nova"/>
                          <a:cs typeface="Proxima Nova"/>
                          <a:sym typeface="Proxima Nova"/>
                        </a:rPr>
                        <a:t> </a:t>
                      </a:r>
                      <a:r>
                        <a:rPr i="1" lang="en" sz="1000">
                          <a:latin typeface="Proxima Nova"/>
                          <a:ea typeface="Proxima Nova"/>
                          <a:cs typeface="Proxima Nova"/>
                          <a:sym typeface="Proxima Nova"/>
                        </a:rPr>
                        <a:t>the application </a:t>
                      </a:r>
                      <a:r>
                        <a:rPr lang="en" sz="1000">
                          <a:highlight>
                            <a:schemeClr val="accent6"/>
                          </a:highlight>
                          <a:latin typeface="Proxima Nova"/>
                          <a:ea typeface="Proxima Nova"/>
                          <a:cs typeface="Proxima Nova"/>
                          <a:sym typeface="Proxima Nova"/>
                        </a:rPr>
                        <a:t>rather than a [function/purpose] </a:t>
                      </a:r>
                      <a:r>
                        <a:rPr i="1" lang="en" sz="1000">
                          <a:latin typeface="Proxima Nova"/>
                          <a:ea typeface="Proxima Nova"/>
                          <a:cs typeface="Proxima Nova"/>
                          <a:sym typeface="Proxima Nova"/>
                        </a:rPr>
                        <a:t>of the application?</a:t>
                      </a:r>
                      <a:endParaRPr i="1" sz="1000">
                        <a:latin typeface="Proxima Nova"/>
                        <a:ea typeface="Proxima Nova"/>
                        <a:cs typeface="Proxima Nova"/>
                        <a:sym typeface="Proxima Nova"/>
                      </a:endParaRPr>
                    </a:p>
                  </a:txBody>
                  <a:tcPr marT="91425" marB="91425" marR="91425" marL="91425"/>
                </a:tc>
              </a:tr>
              <a:tr h="381000">
                <a:tc>
                  <a:txBody>
                    <a:bodyPr/>
                    <a:lstStyle/>
                    <a:p>
                      <a:pPr indent="0" lvl="0" marL="0" rtl="0" algn="l">
                        <a:spcBef>
                          <a:spcPts val="0"/>
                        </a:spcBef>
                        <a:spcAft>
                          <a:spcPts val="0"/>
                        </a:spcAft>
                        <a:buNone/>
                      </a:pPr>
                      <a:r>
                        <a:rPr lang="en" sz="1000">
                          <a:highlight>
                            <a:schemeClr val="accent6"/>
                          </a:highlight>
                          <a:latin typeface="Proxima Nova"/>
                          <a:ea typeface="Proxima Nova"/>
                          <a:cs typeface="Proxima Nova"/>
                          <a:sym typeface="Proxima Nova"/>
                        </a:rPr>
                        <a:t>Which of the following data is not [obtained/provided]</a:t>
                      </a:r>
                      <a:r>
                        <a:rPr i="1" lang="en" sz="1000">
                          <a:latin typeface="Proxima Nova"/>
                          <a:ea typeface="Proxima Nova"/>
                          <a:cs typeface="Proxima Nova"/>
                          <a:sym typeface="Proxima Nova"/>
                        </a:rPr>
                        <a:t> directly from the user </a:t>
                      </a:r>
                      <a:r>
                        <a:rPr lang="en" sz="1000">
                          <a:highlight>
                            <a:schemeClr val="accent6"/>
                          </a:highlight>
                          <a:latin typeface="Proxima Nova"/>
                          <a:ea typeface="Proxima Nova"/>
                          <a:cs typeface="Proxima Nova"/>
                          <a:sym typeface="Proxima Nova"/>
                        </a:rPr>
                        <a:t>but is necessary for</a:t>
                      </a:r>
                      <a:r>
                        <a:rPr lang="en" sz="1000">
                          <a:latin typeface="Proxima Nova"/>
                          <a:ea typeface="Proxima Nova"/>
                          <a:cs typeface="Proxima Nova"/>
                          <a:sym typeface="Proxima Nova"/>
                        </a:rPr>
                        <a:t> </a:t>
                      </a:r>
                      <a:r>
                        <a:rPr i="1" lang="en" sz="1000">
                          <a:latin typeface="Proxima Nova"/>
                          <a:ea typeface="Proxima Nova"/>
                          <a:cs typeface="Proxima Nova"/>
                          <a:sym typeface="Proxima Nova"/>
                        </a:rPr>
                        <a:t>the upgraded system to operate as described?</a:t>
                      </a:r>
                      <a:endParaRPr i="1" sz="1000">
                        <a:latin typeface="Proxima Nova"/>
                        <a:ea typeface="Proxima Nova"/>
                        <a:cs typeface="Proxima Nova"/>
                        <a:sym typeface="Proxima Nova"/>
                      </a:endParaRPr>
                    </a:p>
                  </a:txBody>
                  <a:tcPr marT="91425" marB="91425" marR="91425" marL="91425"/>
                </a:tc>
                <a:tc>
                  <a:txBody>
                    <a:bodyPr/>
                    <a:lstStyle/>
                    <a:p>
                      <a:pPr indent="0" lvl="0" marL="0" rtl="0" algn="l">
                        <a:spcBef>
                          <a:spcPts val="0"/>
                        </a:spcBef>
                        <a:spcAft>
                          <a:spcPts val="0"/>
                        </a:spcAft>
                        <a:buNone/>
                      </a:pPr>
                      <a:r>
                        <a:rPr lang="en" sz="1000">
                          <a:highlight>
                            <a:schemeClr val="accent6"/>
                          </a:highlight>
                          <a:latin typeface="Proxima Nova"/>
                          <a:ea typeface="Proxima Nova"/>
                          <a:cs typeface="Proxima Nova"/>
                          <a:sym typeface="Proxima Nova"/>
                        </a:rPr>
                        <a:t>Which of the following is [LEAST/MOST]</a:t>
                      </a:r>
                      <a:r>
                        <a:rPr i="1" lang="en" sz="1000">
                          <a:highlight>
                            <a:schemeClr val="accent6"/>
                          </a:highlight>
                          <a:latin typeface="Proxima Nova"/>
                          <a:ea typeface="Proxima Nova"/>
                          <a:cs typeface="Proxima Nova"/>
                          <a:sym typeface="Proxima Nova"/>
                        </a:rPr>
                        <a:t> </a:t>
                      </a:r>
                      <a:r>
                        <a:rPr lang="en" sz="1000">
                          <a:highlight>
                            <a:schemeClr val="accent6"/>
                          </a:highlight>
                          <a:latin typeface="Proxima Nova"/>
                          <a:ea typeface="Proxima Nova"/>
                          <a:cs typeface="Proxima Nova"/>
                          <a:sym typeface="Proxima Nova"/>
                        </a:rPr>
                        <a:t>likely to be a [BENEFIT/HARM] of </a:t>
                      </a:r>
                      <a:r>
                        <a:rPr i="1" lang="en" sz="1000">
                          <a:latin typeface="Proxima Nova"/>
                          <a:ea typeface="Proxima Nova"/>
                          <a:cs typeface="Proxima Nova"/>
                          <a:sym typeface="Proxima Nova"/>
                        </a:rPr>
                        <a:t>storing the information from each calling session in a database?</a:t>
                      </a:r>
                      <a:endParaRPr i="1" sz="1000">
                        <a:latin typeface="Proxima Nova"/>
                        <a:ea typeface="Proxima Nova"/>
                        <a:cs typeface="Proxima Nova"/>
                        <a:sym typeface="Proxima Nova"/>
                      </a:endParaRPr>
                    </a:p>
                  </a:txBody>
                  <a:tcPr marT="91425" marB="91425" marR="91425" marL="91425"/>
                </a:tc>
              </a:tr>
              <a:tr h="381000">
                <a:tc>
                  <a:txBody>
                    <a:bodyPr/>
                    <a:lstStyle/>
                    <a:p>
                      <a:pPr indent="0" lvl="0" marL="0" rtl="0" algn="l">
                        <a:spcBef>
                          <a:spcPts val="0"/>
                        </a:spcBef>
                        <a:spcAft>
                          <a:spcPts val="0"/>
                        </a:spcAft>
                        <a:buNone/>
                      </a:pPr>
                      <a:r>
                        <a:rPr lang="en" sz="1000">
                          <a:highlight>
                            <a:schemeClr val="accent6"/>
                          </a:highlight>
                          <a:latin typeface="Proxima Nova"/>
                          <a:ea typeface="Proxima Nova"/>
                          <a:cs typeface="Proxima Nova"/>
                          <a:sym typeface="Proxima Nova"/>
                        </a:rPr>
                        <a:t>Which of the following data is necessary for the</a:t>
                      </a:r>
                      <a:r>
                        <a:rPr lang="en" sz="1000">
                          <a:latin typeface="Proxima Nova"/>
                          <a:ea typeface="Proxima Nova"/>
                          <a:cs typeface="Proxima Nova"/>
                          <a:sym typeface="Proxima Nova"/>
                        </a:rPr>
                        <a:t> </a:t>
                      </a:r>
                      <a:r>
                        <a:rPr i="1" lang="en" sz="1000">
                          <a:latin typeface="Proxima Nova"/>
                          <a:ea typeface="Proxima Nova"/>
                          <a:cs typeface="Proxima Nova"/>
                          <a:sym typeface="Proxima Nova"/>
                        </a:rPr>
                        <a:t>Call Center </a:t>
                      </a:r>
                      <a:r>
                        <a:rPr lang="en" sz="1000">
                          <a:highlight>
                            <a:schemeClr val="accent6"/>
                          </a:highlight>
                          <a:latin typeface="Proxima Nova"/>
                          <a:ea typeface="Proxima Nova"/>
                          <a:cs typeface="Proxima Nova"/>
                          <a:sym typeface="Proxima Nova"/>
                        </a:rPr>
                        <a:t>to process in order to enable</a:t>
                      </a:r>
                      <a:r>
                        <a:rPr lang="en" sz="1000">
                          <a:latin typeface="Proxima Nova"/>
                          <a:ea typeface="Proxima Nova"/>
                          <a:cs typeface="Proxima Nova"/>
                          <a:sym typeface="Proxima Nova"/>
                        </a:rPr>
                        <a:t> </a:t>
                      </a:r>
                      <a:r>
                        <a:rPr i="1" lang="en" sz="1000">
                          <a:latin typeface="Proxima Nova"/>
                          <a:ea typeface="Proxima Nova"/>
                          <a:cs typeface="Proxima Nova"/>
                          <a:sym typeface="Proxima Nova"/>
                        </a:rPr>
                        <a:t>it to provide an answer to the caller?</a:t>
                      </a:r>
                      <a:endParaRPr i="1" sz="1000">
                        <a:latin typeface="Proxima Nova"/>
                        <a:ea typeface="Proxima Nova"/>
                        <a:cs typeface="Proxima Nova"/>
                        <a:sym typeface="Proxima Nova"/>
                      </a:endParaRPr>
                    </a:p>
                  </a:txBody>
                  <a:tcPr marT="91425" marB="91425" marR="91425" marL="91425"/>
                </a:tc>
                <a:tc>
                  <a:txBody>
                    <a:bodyPr/>
                    <a:lstStyle/>
                    <a:p>
                      <a:pPr indent="0" lvl="0" marL="0" rtl="0" algn="l">
                        <a:spcBef>
                          <a:spcPts val="0"/>
                        </a:spcBef>
                        <a:spcAft>
                          <a:spcPts val="0"/>
                        </a:spcAft>
                        <a:buNone/>
                      </a:pPr>
                      <a:r>
                        <a:rPr lang="en" sz="1000">
                          <a:highlight>
                            <a:schemeClr val="accent6"/>
                          </a:highlight>
                          <a:latin typeface="Proxima Nova"/>
                          <a:ea typeface="Proxima Nova"/>
                          <a:cs typeface="Proxima Nova"/>
                          <a:sym typeface="Proxima Nova"/>
                        </a:rPr>
                        <a:t>Of the following potential benefits, which is [LEAST/MOST] likely to be provided by </a:t>
                      </a:r>
                      <a:r>
                        <a:rPr i="1" lang="en" sz="1000">
                          <a:latin typeface="Proxima Nova"/>
                          <a:ea typeface="Proxima Nova"/>
                          <a:cs typeface="Proxima Nova"/>
                          <a:sym typeface="Proxima Nova"/>
                        </a:rPr>
                        <a:t>the upgraded system?</a:t>
                      </a:r>
                      <a:endParaRPr i="1" sz="1000">
                        <a:latin typeface="Proxima Nova"/>
                        <a:ea typeface="Proxima Nova"/>
                        <a:cs typeface="Proxima Nova"/>
                        <a:sym typeface="Proxima Nova"/>
                      </a:endParaRPr>
                    </a:p>
                  </a:txBody>
                  <a:tcPr marT="91425" marB="91425" marR="91425" marL="91425"/>
                </a:tc>
              </a:tr>
              <a:tr h="381000">
                <a:tc>
                  <a:txBody>
                    <a:bodyPr/>
                    <a:lstStyle/>
                    <a:p>
                      <a:pPr indent="0" lvl="0" marL="0" rtl="0" algn="l">
                        <a:spcBef>
                          <a:spcPts val="0"/>
                        </a:spcBef>
                        <a:spcAft>
                          <a:spcPts val="0"/>
                        </a:spcAft>
                        <a:buNone/>
                      </a:pPr>
                      <a:r>
                        <a:rPr lang="en" sz="1000">
                          <a:highlight>
                            <a:schemeClr val="accent6"/>
                          </a:highlight>
                          <a:latin typeface="Proxima Nova"/>
                          <a:ea typeface="Proxima Nova"/>
                          <a:cs typeface="Proxima Nova"/>
                          <a:sym typeface="Proxima Nova"/>
                        </a:rPr>
                        <a:t>Which of the following is [LEAST/MOST] likely to be included in </a:t>
                      </a:r>
                      <a:r>
                        <a:rPr i="1" lang="en" sz="1000">
                          <a:latin typeface="Proxima Nova"/>
                          <a:ea typeface="Proxima Nova"/>
                          <a:cs typeface="Proxima Nova"/>
                          <a:sym typeface="Proxima Nova"/>
                        </a:rPr>
                        <a:t>the directory?</a:t>
                      </a:r>
                      <a:endParaRPr i="1" sz="1000">
                        <a:latin typeface="Proxima Nova"/>
                        <a:ea typeface="Proxima Nova"/>
                        <a:cs typeface="Proxima Nova"/>
                        <a:sym typeface="Proxima Nova"/>
                      </a:endParaRPr>
                    </a:p>
                  </a:txBody>
                  <a:tcPr marT="91425" marB="91425" marR="91425" marL="91425"/>
                </a:tc>
                <a:tc>
                  <a:txBody>
                    <a:bodyPr/>
                    <a:lstStyle/>
                    <a:p>
                      <a:pPr indent="0" lvl="0" marL="0" rtl="0" algn="l">
                        <a:spcBef>
                          <a:spcPts val="0"/>
                        </a:spcBef>
                        <a:spcAft>
                          <a:spcPts val="0"/>
                        </a:spcAft>
                        <a:buNone/>
                      </a:pPr>
                      <a:r>
                        <a:rPr lang="en" sz="1000">
                          <a:highlight>
                            <a:schemeClr val="accent6"/>
                          </a:highlight>
                          <a:latin typeface="Proxima Nova"/>
                          <a:ea typeface="Proxima Nova"/>
                          <a:cs typeface="Proxima Nova"/>
                          <a:sym typeface="Proxima Nova"/>
                        </a:rPr>
                        <a:t>Which of the following may be an unintended effect of the use of </a:t>
                      </a:r>
                      <a:r>
                        <a:rPr i="1" lang="en" sz="1000">
                          <a:latin typeface="Proxima Nova"/>
                          <a:ea typeface="Proxima Nova"/>
                          <a:cs typeface="Proxima Nova"/>
                          <a:sym typeface="Proxima Nova"/>
                        </a:rPr>
                        <a:t>Call Center?</a:t>
                      </a:r>
                      <a:endParaRPr i="1" sz="1000">
                        <a:latin typeface="Proxima Nova"/>
                        <a:ea typeface="Proxima Nova"/>
                        <a:cs typeface="Proxima Nova"/>
                        <a:sym typeface="Proxima Nova"/>
                      </a:endParaRPr>
                    </a:p>
                  </a:txBody>
                  <a:tcPr marT="91425" marB="91425" marR="91425" marL="91425"/>
                </a:tc>
              </a:tr>
              <a:tr h="381000">
                <a:tc>
                  <a:txBody>
                    <a:bodyPr/>
                    <a:lstStyle/>
                    <a:p>
                      <a:pPr indent="0" lvl="0" marL="0" rtl="0" algn="l">
                        <a:spcBef>
                          <a:spcPts val="0"/>
                        </a:spcBef>
                        <a:spcAft>
                          <a:spcPts val="0"/>
                        </a:spcAft>
                        <a:buNone/>
                      </a:pPr>
                      <a:r>
                        <a:t/>
                      </a:r>
                      <a:endParaRPr i="1" sz="1000">
                        <a:latin typeface="Proxima Nova"/>
                        <a:ea typeface="Proxima Nova"/>
                        <a:cs typeface="Proxima Nova"/>
                        <a:sym typeface="Proxima Nova"/>
                      </a:endParaRPr>
                    </a:p>
                  </a:txBody>
                  <a:tcPr marT="91425" marB="91425" marR="91425" marL="91425"/>
                </a:tc>
                <a:tc>
                  <a:txBody>
                    <a:bodyPr/>
                    <a:lstStyle/>
                    <a:p>
                      <a:pPr indent="0" lvl="0" marL="0" rtl="0" algn="l">
                        <a:spcBef>
                          <a:spcPts val="0"/>
                        </a:spcBef>
                        <a:spcAft>
                          <a:spcPts val="0"/>
                        </a:spcAft>
                        <a:buNone/>
                      </a:pPr>
                      <a:r>
                        <a:rPr lang="en" sz="1000">
                          <a:highlight>
                            <a:schemeClr val="accent6"/>
                          </a:highlight>
                          <a:latin typeface="Proxima Nova"/>
                          <a:ea typeface="Proxima Nova"/>
                          <a:cs typeface="Proxima Nova"/>
                          <a:sym typeface="Proxima Nova"/>
                        </a:rPr>
                        <a:t>Which of the following is the [LEAST/MOST] [likely/plausible] data [PRIVACY/SECURITY/STORAGE] concern  </a:t>
                      </a:r>
                      <a:r>
                        <a:rPr i="1" lang="en" sz="1000">
                          <a:latin typeface="Proxima Nova"/>
                          <a:ea typeface="Proxima Nova"/>
                          <a:cs typeface="Proxima Nova"/>
                          <a:sym typeface="Proxima Nova"/>
                        </a:rPr>
                        <a:t>of the upgraded system?</a:t>
                      </a:r>
                      <a:endParaRPr i="1" sz="1000">
                        <a:latin typeface="Proxima Nova"/>
                        <a:ea typeface="Proxima Nova"/>
                        <a:cs typeface="Proxima Nova"/>
                        <a:sym typeface="Proxima Nova"/>
                      </a:endParaRPr>
                    </a:p>
                  </a:txBody>
                  <a:tcPr marT="91425" marB="91425" marR="91425" marL="91425"/>
                </a:tc>
              </a:tr>
              <a:tr h="381000">
                <a:tc>
                  <a:txBody>
                    <a:bodyPr/>
                    <a:lstStyle/>
                    <a:p>
                      <a:pPr indent="0" lvl="0" marL="0" rtl="0" algn="l">
                        <a:spcBef>
                          <a:spcPts val="0"/>
                        </a:spcBef>
                        <a:spcAft>
                          <a:spcPts val="0"/>
                        </a:spcAft>
                        <a:buNone/>
                      </a:pPr>
                      <a:r>
                        <a:t/>
                      </a:r>
                      <a:endParaRPr sz="1000">
                        <a:latin typeface="Proxima Nova"/>
                        <a:ea typeface="Proxima Nova"/>
                        <a:cs typeface="Proxima Nova"/>
                        <a:sym typeface="Proxima Nova"/>
                      </a:endParaRPr>
                    </a:p>
                  </a:txBody>
                  <a:tcPr marT="91425" marB="91425" marR="91425" marL="91425"/>
                </a:tc>
                <a:tc>
                  <a:txBody>
                    <a:bodyPr/>
                    <a:lstStyle/>
                    <a:p>
                      <a:pPr indent="0" lvl="0" marL="0" rtl="0" algn="l">
                        <a:spcBef>
                          <a:spcPts val="0"/>
                        </a:spcBef>
                        <a:spcAft>
                          <a:spcPts val="0"/>
                        </a:spcAft>
                        <a:buNone/>
                      </a:pPr>
                      <a:r>
                        <a:rPr lang="en" sz="1000">
                          <a:highlight>
                            <a:schemeClr val="accent6"/>
                          </a:highlight>
                          <a:latin typeface="Proxima Nova"/>
                          <a:ea typeface="Proxima Nova"/>
                          <a:cs typeface="Proxima Nova"/>
                          <a:sym typeface="Proxima Nova"/>
                        </a:rPr>
                        <a:t>Which of the following</a:t>
                      </a:r>
                      <a:r>
                        <a:rPr i="1" lang="en" sz="1000">
                          <a:latin typeface="Proxima Nova"/>
                          <a:ea typeface="Proxima Nova"/>
                          <a:cs typeface="Proxima Nova"/>
                          <a:sym typeface="Proxima Nova"/>
                        </a:rPr>
                        <a:t> groups </a:t>
                      </a:r>
                      <a:r>
                        <a:rPr lang="en" sz="1000">
                          <a:highlight>
                            <a:schemeClr val="accent6"/>
                          </a:highlight>
                          <a:latin typeface="Proxima Nova"/>
                          <a:ea typeface="Proxima Nova"/>
                          <a:cs typeface="Proxima Nova"/>
                          <a:sym typeface="Proxima Nova"/>
                        </a:rPr>
                        <a:t>is [LEAST/MOST] likely to receive</a:t>
                      </a:r>
                      <a:r>
                        <a:rPr lang="en" sz="1000">
                          <a:latin typeface="Proxima Nova"/>
                          <a:ea typeface="Proxima Nova"/>
                          <a:cs typeface="Proxima Nova"/>
                          <a:sym typeface="Proxima Nova"/>
                        </a:rPr>
                        <a:t> </a:t>
                      </a:r>
                      <a:r>
                        <a:rPr i="1" lang="en" sz="1000">
                          <a:latin typeface="Proxima Nova"/>
                          <a:ea typeface="Proxima Nova"/>
                          <a:cs typeface="Proxima Nova"/>
                          <a:sym typeface="Proxima Nova"/>
                        </a:rPr>
                        <a:t>targeted advertisements?</a:t>
                      </a:r>
                      <a:endParaRPr i="1" sz="1000">
                        <a:latin typeface="Proxima Nova"/>
                        <a:ea typeface="Proxima Nova"/>
                        <a:cs typeface="Proxima Nova"/>
                        <a:sym typeface="Proxima Nova"/>
                      </a:endParaRPr>
                    </a:p>
                  </a:txBody>
                  <a:tcPr marT="91425" marB="91425" marR="91425" marL="91425"/>
                </a:tc>
              </a:tr>
              <a:tr h="381000">
                <a:tc>
                  <a:txBody>
                    <a:bodyPr/>
                    <a:lstStyle/>
                    <a:p>
                      <a:pPr indent="0" lvl="0" marL="0" rtl="0" algn="l">
                        <a:spcBef>
                          <a:spcPts val="0"/>
                        </a:spcBef>
                        <a:spcAft>
                          <a:spcPts val="0"/>
                        </a:spcAft>
                        <a:buNone/>
                      </a:pPr>
                      <a:r>
                        <a:t/>
                      </a:r>
                      <a:endParaRPr sz="1000">
                        <a:latin typeface="Proxima Nova"/>
                        <a:ea typeface="Proxima Nova"/>
                        <a:cs typeface="Proxima Nova"/>
                        <a:sym typeface="Proxima Nova"/>
                      </a:endParaRPr>
                    </a:p>
                  </a:txBody>
                  <a:tcPr marT="91425" marB="91425" marR="91425" marL="91425"/>
                </a:tc>
                <a:tc>
                  <a:txBody>
                    <a:bodyPr/>
                    <a:lstStyle/>
                    <a:p>
                      <a:pPr indent="0" lvl="0" marL="0" rtl="0" algn="l">
                        <a:spcBef>
                          <a:spcPts val="0"/>
                        </a:spcBef>
                        <a:spcAft>
                          <a:spcPts val="0"/>
                        </a:spcAft>
                        <a:buNone/>
                      </a:pPr>
                      <a:r>
                        <a:rPr lang="en" sz="1000">
                          <a:highlight>
                            <a:schemeClr val="accent6"/>
                          </a:highlight>
                          <a:latin typeface="Proxima Nova"/>
                          <a:ea typeface="Proxima Nova"/>
                          <a:cs typeface="Proxima Nova"/>
                          <a:sym typeface="Proxima Nova"/>
                        </a:rPr>
                        <a:t>Which of the following statements is [LEAST/MOST] likely to be true about the tradeoffs of </a:t>
                      </a:r>
                      <a:r>
                        <a:rPr i="1" lang="en" sz="1000">
                          <a:latin typeface="Proxima Nova"/>
                          <a:ea typeface="Proxima Nova"/>
                          <a:cs typeface="Proxima Nova"/>
                          <a:sym typeface="Proxima Nova"/>
                        </a:rPr>
                        <a:t> the Call Center recording the caller's phone number? </a:t>
                      </a:r>
                      <a:endParaRPr i="1" sz="1000">
                        <a:latin typeface="Proxima Nova"/>
                        <a:ea typeface="Proxima Nova"/>
                        <a:cs typeface="Proxima Nova"/>
                        <a:sym typeface="Proxima Nova"/>
                      </a:endParaRPr>
                    </a:p>
                  </a:txBody>
                  <a:tcPr marT="91425" marB="91425" marR="91425" marL="91425"/>
                </a:tc>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07" name="Shape 307"/>
        <p:cNvGrpSpPr/>
        <p:nvPr/>
      </p:nvGrpSpPr>
      <p:grpSpPr>
        <a:xfrm>
          <a:off x="0" y="0"/>
          <a:ext cx="0" cy="0"/>
          <a:chOff x="0" y="0"/>
          <a:chExt cx="0" cy="0"/>
        </a:xfrm>
      </p:grpSpPr>
      <p:sp>
        <p:nvSpPr>
          <p:cNvPr id="308" name="Google Shape;308;p65"/>
          <p:cNvSpPr txBox="1"/>
          <p:nvPr/>
        </p:nvSpPr>
        <p:spPr>
          <a:xfrm>
            <a:off x="0" y="4550"/>
            <a:ext cx="4572000" cy="34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lt1"/>
                </a:solidFill>
              </a:rPr>
              <a:t>Day 1 - Activity</a:t>
            </a:r>
            <a:endParaRPr>
              <a:solidFill>
                <a:srgbClr val="FFFFFF"/>
              </a:solidFill>
            </a:endParaRPr>
          </a:p>
        </p:txBody>
      </p:sp>
      <p:sp>
        <p:nvSpPr>
          <p:cNvPr id="309" name="Google Shape;309;p65"/>
          <p:cNvSpPr txBox="1"/>
          <p:nvPr/>
        </p:nvSpPr>
        <p:spPr>
          <a:xfrm>
            <a:off x="1877850" y="770750"/>
            <a:ext cx="5023800" cy="1345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latin typeface="Proxima Nova"/>
                <a:ea typeface="Proxima Nova"/>
                <a:cs typeface="Proxima Nova"/>
                <a:sym typeface="Proxima Nova"/>
              </a:rPr>
              <a:t>Step 3: Modeling Research</a:t>
            </a:r>
            <a:endParaRPr b="1" sz="3000">
              <a:latin typeface="Proxima Nova"/>
              <a:ea typeface="Proxima Nova"/>
              <a:cs typeface="Proxima Nova"/>
              <a:sym typeface="Proxima Nova"/>
            </a:endParaRPr>
          </a:p>
        </p:txBody>
      </p:sp>
      <p:sp>
        <p:nvSpPr>
          <p:cNvPr id="310" name="Google Shape;310;p65"/>
          <p:cNvSpPr txBox="1"/>
          <p:nvPr/>
        </p:nvSpPr>
        <p:spPr>
          <a:xfrm>
            <a:off x="3559500" y="0"/>
            <a:ext cx="2025000" cy="348000"/>
          </a:xfrm>
          <a:prstGeom prst="rect">
            <a:avLst/>
          </a:prstGeom>
          <a:solidFill>
            <a:srgbClr val="DF544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Proxima Nova"/>
                <a:ea typeface="Proxima Nova"/>
                <a:cs typeface="Proxima Nova"/>
                <a:sym typeface="Proxima Nova"/>
              </a:rPr>
              <a:t>☁</a:t>
            </a:r>
            <a:r>
              <a:rPr lang="en">
                <a:solidFill>
                  <a:srgbClr val="FFFFFF"/>
                </a:solidFill>
              </a:rPr>
              <a:t> </a:t>
            </a:r>
            <a:r>
              <a:rPr lang="en" sz="1200">
                <a:solidFill>
                  <a:srgbClr val="FFFFFF"/>
                </a:solidFill>
                <a:latin typeface="Proxima Nova"/>
                <a:ea typeface="Proxima Nova"/>
                <a:cs typeface="Proxima Nova"/>
                <a:sym typeface="Proxima Nova"/>
              </a:rPr>
              <a:t>Innovation Simulation ☁</a:t>
            </a:r>
            <a:endParaRPr sz="1200">
              <a:solidFill>
                <a:srgbClr val="FFFFFF"/>
              </a:solidFill>
              <a:latin typeface="Proxima Nova"/>
              <a:ea typeface="Proxima Nova"/>
              <a:cs typeface="Proxima Nova"/>
              <a:sym typeface="Proxima Nova"/>
            </a:endParaRPr>
          </a:p>
        </p:txBody>
      </p:sp>
      <p:sp>
        <p:nvSpPr>
          <p:cNvPr id="311" name="Google Shape;311;p65"/>
          <p:cNvSpPr txBox="1"/>
          <p:nvPr/>
        </p:nvSpPr>
        <p:spPr>
          <a:xfrm>
            <a:off x="899575" y="1508950"/>
            <a:ext cx="7203900" cy="285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65"/>
          <p:cNvSpPr txBox="1"/>
          <p:nvPr/>
        </p:nvSpPr>
        <p:spPr>
          <a:xfrm>
            <a:off x="768975" y="1523475"/>
            <a:ext cx="7465200" cy="3181500"/>
          </a:xfrm>
          <a:prstGeom prst="rect">
            <a:avLst/>
          </a:prstGeom>
          <a:noFill/>
          <a:ln>
            <a:noFill/>
          </a:ln>
        </p:spPr>
        <p:txBody>
          <a:bodyPr anchorCtr="0" anchor="t" bIns="91425" lIns="91425" spcFirstLastPara="1" rIns="91425" wrap="square" tIns="91425">
            <a:noAutofit/>
          </a:bodyPr>
          <a:lstStyle/>
          <a:p>
            <a:pPr indent="-419100" lvl="0" marL="457200" rtl="0" algn="l">
              <a:spcBef>
                <a:spcPts val="0"/>
              </a:spcBef>
              <a:spcAft>
                <a:spcPts val="0"/>
              </a:spcAft>
              <a:buSzPts val="3000"/>
              <a:buFont typeface="Proxima Nova"/>
              <a:buChar char="●"/>
            </a:pPr>
            <a:r>
              <a:rPr lang="en" sz="3000">
                <a:latin typeface="Proxima Nova"/>
                <a:ea typeface="Proxima Nova"/>
                <a:cs typeface="Proxima Nova"/>
                <a:sym typeface="Proxima Nova"/>
              </a:rPr>
              <a:t>Let's find a computing innovation that is not related to school to use as an example. </a:t>
            </a:r>
            <a:endParaRPr sz="3000">
              <a:latin typeface="Proxima Nova"/>
              <a:ea typeface="Proxima Nova"/>
              <a:cs typeface="Proxima Nova"/>
              <a:sym typeface="Proxima Nova"/>
            </a:endParaRPr>
          </a:p>
          <a:p>
            <a:pPr indent="-419100" lvl="0" marL="457200" rtl="0" algn="l">
              <a:spcBef>
                <a:spcPts val="0"/>
              </a:spcBef>
              <a:spcAft>
                <a:spcPts val="0"/>
              </a:spcAft>
              <a:buSzPts val="3000"/>
              <a:buFont typeface="Proxima Nova"/>
              <a:buChar char="●"/>
            </a:pPr>
            <a:r>
              <a:rPr lang="en" sz="3000">
                <a:latin typeface="Proxima Nova"/>
                <a:ea typeface="Proxima Nova"/>
                <a:cs typeface="Proxima Nova"/>
                <a:sym typeface="Proxima Nova"/>
              </a:rPr>
              <a:t>On to </a:t>
            </a:r>
            <a:r>
              <a:rPr lang="en" sz="3000">
                <a:latin typeface="Proxima Nova"/>
                <a:ea typeface="Proxima Nova"/>
                <a:cs typeface="Proxima Nova"/>
                <a:sym typeface="Proxima Nova"/>
              </a:rPr>
              <a:t>Google</a:t>
            </a:r>
            <a:r>
              <a:rPr lang="en" sz="3000">
                <a:latin typeface="Proxima Nova"/>
                <a:ea typeface="Proxima Nova"/>
                <a:cs typeface="Proxima Nova"/>
                <a:sym typeface="Proxima Nova"/>
              </a:rPr>
              <a:t>!</a:t>
            </a:r>
            <a:endParaRPr sz="3000">
              <a:latin typeface="Proxima Nova"/>
              <a:ea typeface="Proxima Nova"/>
              <a:cs typeface="Proxima Nova"/>
              <a:sym typeface="Proxima Nova"/>
            </a:endParaRPr>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44" name="Shape 1144"/>
        <p:cNvGrpSpPr/>
        <p:nvPr/>
      </p:nvGrpSpPr>
      <p:grpSpPr>
        <a:xfrm>
          <a:off x="0" y="0"/>
          <a:ext cx="0" cy="0"/>
          <a:chOff x="0" y="0"/>
          <a:chExt cx="0" cy="0"/>
        </a:xfrm>
      </p:grpSpPr>
      <p:sp>
        <p:nvSpPr>
          <p:cNvPr id="1145" name="Google Shape;1145;p173"/>
          <p:cNvSpPr txBox="1"/>
          <p:nvPr/>
        </p:nvSpPr>
        <p:spPr>
          <a:xfrm>
            <a:off x="0" y="4550"/>
            <a:ext cx="4572000" cy="34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Unit 8 Lesson 9 - Activity</a:t>
            </a:r>
            <a:endParaRPr>
              <a:solidFill>
                <a:srgbClr val="FFFFFF"/>
              </a:solidFill>
            </a:endParaRPr>
          </a:p>
        </p:txBody>
      </p:sp>
      <p:sp>
        <p:nvSpPr>
          <p:cNvPr id="1146" name="Google Shape;1146;p173"/>
          <p:cNvSpPr txBox="1"/>
          <p:nvPr/>
        </p:nvSpPr>
        <p:spPr>
          <a:xfrm>
            <a:off x="863175" y="593425"/>
            <a:ext cx="7431600" cy="412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latin typeface="Proxima Nova"/>
                <a:ea typeface="Proxima Nova"/>
                <a:cs typeface="Proxima Nova"/>
                <a:sym typeface="Proxima Nova"/>
              </a:rPr>
              <a:t>Do This:</a:t>
            </a:r>
            <a:endParaRPr b="1" sz="2400">
              <a:latin typeface="Proxima Nova"/>
              <a:ea typeface="Proxima Nova"/>
              <a:cs typeface="Proxima Nova"/>
              <a:sym typeface="Proxima Nova"/>
            </a:endParaRPr>
          </a:p>
          <a:p>
            <a:pPr indent="0" lvl="0" marL="0" rtl="0" algn="l">
              <a:spcBef>
                <a:spcPts val="0"/>
              </a:spcBef>
              <a:spcAft>
                <a:spcPts val="0"/>
              </a:spcAft>
              <a:buNone/>
            </a:pPr>
            <a:r>
              <a:t/>
            </a:r>
            <a:endParaRPr b="1" sz="2400">
              <a:latin typeface="Proxima Nova"/>
              <a:ea typeface="Proxima Nova"/>
              <a:cs typeface="Proxima Nova"/>
              <a:sym typeface="Proxima Nova"/>
            </a:endParaRPr>
          </a:p>
          <a:p>
            <a:pPr indent="0" lvl="0" marL="0" rtl="0" algn="l">
              <a:spcBef>
                <a:spcPts val="0"/>
              </a:spcBef>
              <a:spcAft>
                <a:spcPts val="0"/>
              </a:spcAft>
              <a:buNone/>
            </a:pPr>
            <a:r>
              <a:rPr lang="en" sz="2400">
                <a:latin typeface="Proxima Nova"/>
                <a:ea typeface="Proxima Nova"/>
                <a:cs typeface="Proxima Nova"/>
                <a:sym typeface="Proxima Nova"/>
              </a:rPr>
              <a:t>Go to AP Classroom, and complete the Call Center practice questions, as assigned by your teacher. </a:t>
            </a:r>
            <a:endParaRPr sz="2400">
              <a:latin typeface="Proxima Nova"/>
              <a:ea typeface="Proxima Nova"/>
              <a:cs typeface="Proxima Nova"/>
              <a:sym typeface="Proxima Nova"/>
            </a:endParaRPr>
          </a:p>
          <a:p>
            <a:pPr indent="0" lvl="0" marL="0" rtl="0" algn="l">
              <a:spcBef>
                <a:spcPts val="0"/>
              </a:spcBef>
              <a:spcAft>
                <a:spcPts val="0"/>
              </a:spcAft>
              <a:buNone/>
            </a:pPr>
            <a:r>
              <a:t/>
            </a:r>
            <a:endParaRPr sz="2400">
              <a:latin typeface="Proxima Nova"/>
              <a:ea typeface="Proxima Nova"/>
              <a:cs typeface="Proxima Nova"/>
              <a:sym typeface="Proxima Nova"/>
            </a:endParaRPr>
          </a:p>
          <a:p>
            <a:pPr indent="0" lvl="0" marL="0" rtl="0" algn="l">
              <a:spcBef>
                <a:spcPts val="0"/>
              </a:spcBef>
              <a:spcAft>
                <a:spcPts val="0"/>
              </a:spcAft>
              <a:buNone/>
            </a:pPr>
            <a:r>
              <a:rPr b="1" lang="en" sz="2400">
                <a:latin typeface="Proxima Nova"/>
                <a:ea typeface="Proxima Nova"/>
                <a:cs typeface="Proxima Nova"/>
                <a:sym typeface="Proxima Nova"/>
              </a:rPr>
              <a:t>Then: </a:t>
            </a:r>
            <a:endParaRPr b="1" sz="2400">
              <a:latin typeface="Proxima Nova"/>
              <a:ea typeface="Proxima Nova"/>
              <a:cs typeface="Proxima Nova"/>
              <a:sym typeface="Proxima Nova"/>
            </a:endParaRPr>
          </a:p>
          <a:p>
            <a:pPr indent="0" lvl="0" marL="0" rtl="0" algn="l">
              <a:spcBef>
                <a:spcPts val="0"/>
              </a:spcBef>
              <a:spcAft>
                <a:spcPts val="0"/>
              </a:spcAft>
              <a:buNone/>
            </a:pPr>
            <a:r>
              <a:t/>
            </a:r>
            <a:endParaRPr sz="2400">
              <a:latin typeface="Proxima Nova"/>
              <a:ea typeface="Proxima Nova"/>
              <a:cs typeface="Proxima Nova"/>
              <a:sym typeface="Proxima Nova"/>
            </a:endParaRPr>
          </a:p>
          <a:p>
            <a:pPr indent="0" lvl="0" marL="0" rtl="0" algn="l">
              <a:spcBef>
                <a:spcPts val="0"/>
              </a:spcBef>
              <a:spcAft>
                <a:spcPts val="0"/>
              </a:spcAft>
              <a:buNone/>
            </a:pPr>
            <a:r>
              <a:rPr lang="en" sz="2400">
                <a:latin typeface="Proxima Nova"/>
                <a:ea typeface="Proxima Nova"/>
                <a:cs typeface="Proxima Nova"/>
                <a:sym typeface="Proxima Nova"/>
              </a:rPr>
              <a:t>Discuss as a class.</a:t>
            </a:r>
            <a:endParaRPr sz="2400">
              <a:latin typeface="Proxima Nova"/>
              <a:ea typeface="Proxima Nova"/>
              <a:cs typeface="Proxima Nova"/>
              <a:sym typeface="Proxima Nova"/>
            </a:endParaRPr>
          </a:p>
        </p:txBody>
      </p:sp>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50" name="Shape 1150"/>
        <p:cNvGrpSpPr/>
        <p:nvPr/>
      </p:nvGrpSpPr>
      <p:grpSpPr>
        <a:xfrm>
          <a:off x="0" y="0"/>
          <a:ext cx="0" cy="0"/>
          <a:chOff x="0" y="0"/>
          <a:chExt cx="0" cy="0"/>
        </a:xfrm>
      </p:grpSpPr>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54" name="Shape 1154"/>
        <p:cNvGrpSpPr/>
        <p:nvPr/>
      </p:nvGrpSpPr>
      <p:grpSpPr>
        <a:xfrm>
          <a:off x="0" y="0"/>
          <a:ext cx="0" cy="0"/>
          <a:chOff x="0" y="0"/>
          <a:chExt cx="0" cy="0"/>
        </a:xfrm>
      </p:grpSpPr>
      <p:sp>
        <p:nvSpPr>
          <p:cNvPr id="1155" name="Google Shape;1155;p175"/>
          <p:cNvSpPr txBox="1"/>
          <p:nvPr/>
        </p:nvSpPr>
        <p:spPr>
          <a:xfrm>
            <a:off x="0" y="4550"/>
            <a:ext cx="4572000" cy="34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Unit 8 Lesson 9 - Wrap Up</a:t>
            </a:r>
            <a:endParaRPr>
              <a:solidFill>
                <a:srgbClr val="FFFFFF"/>
              </a:solidFill>
            </a:endParaRPr>
          </a:p>
        </p:txBody>
      </p:sp>
      <p:sp>
        <p:nvSpPr>
          <p:cNvPr id="1156" name="Google Shape;1156;p175"/>
          <p:cNvSpPr txBox="1"/>
          <p:nvPr/>
        </p:nvSpPr>
        <p:spPr>
          <a:xfrm>
            <a:off x="554850" y="734800"/>
            <a:ext cx="7932600" cy="352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latin typeface="Proxima Nova"/>
                <a:ea typeface="Proxima Nova"/>
                <a:cs typeface="Proxima Nova"/>
                <a:sym typeface="Proxima Nova"/>
              </a:rPr>
              <a:t>Prompt: </a:t>
            </a:r>
            <a:endParaRPr b="1" sz="3000">
              <a:latin typeface="Proxima Nova"/>
              <a:ea typeface="Proxima Nova"/>
              <a:cs typeface="Proxima Nova"/>
              <a:sym typeface="Proxima Nova"/>
            </a:endParaRPr>
          </a:p>
          <a:p>
            <a:pPr indent="0" lvl="0" marL="0" rtl="0" algn="ctr">
              <a:spcBef>
                <a:spcPts val="0"/>
              </a:spcBef>
              <a:spcAft>
                <a:spcPts val="0"/>
              </a:spcAft>
              <a:buNone/>
            </a:pPr>
            <a:r>
              <a:t/>
            </a:r>
            <a:endParaRPr sz="3600">
              <a:solidFill>
                <a:schemeClr val="dk1"/>
              </a:solidFill>
              <a:latin typeface="Proxima Nova"/>
              <a:ea typeface="Proxima Nova"/>
              <a:cs typeface="Proxima Nova"/>
              <a:sym typeface="Proxima Nova"/>
            </a:endParaRPr>
          </a:p>
          <a:p>
            <a:pPr indent="0" lvl="0" marL="0" rtl="0" algn="ctr">
              <a:spcBef>
                <a:spcPts val="0"/>
              </a:spcBef>
              <a:spcAft>
                <a:spcPts val="0"/>
              </a:spcAft>
              <a:buNone/>
            </a:pPr>
            <a:r>
              <a:rPr lang="en" sz="3600">
                <a:solidFill>
                  <a:schemeClr val="dk1"/>
                </a:solidFill>
                <a:latin typeface="Proxima Nova"/>
                <a:ea typeface="Proxima Nova"/>
                <a:cs typeface="Proxima Nova"/>
                <a:sym typeface="Proxima Nova"/>
              </a:rPr>
              <a:t>Discuss with a partner how you plan to protect your data. </a:t>
            </a:r>
            <a:endParaRPr sz="3600">
              <a:solidFill>
                <a:schemeClr val="dk1"/>
              </a:solidFill>
              <a:latin typeface="Proxima Nova"/>
              <a:ea typeface="Proxima Nova"/>
              <a:cs typeface="Proxima Nova"/>
              <a:sym typeface="Proxima Nova"/>
            </a:endParaRPr>
          </a:p>
          <a:p>
            <a:pPr indent="0" lvl="0" marL="0" rtl="0" algn="ctr">
              <a:spcBef>
                <a:spcPts val="0"/>
              </a:spcBef>
              <a:spcAft>
                <a:spcPts val="0"/>
              </a:spcAft>
              <a:buNone/>
            </a:pPr>
            <a:r>
              <a:t/>
            </a:r>
            <a:endParaRPr sz="3000">
              <a:latin typeface="Proxima Nova"/>
              <a:ea typeface="Proxima Nova"/>
              <a:cs typeface="Proxima Nova"/>
              <a:sym typeface="Proxima Nova"/>
            </a:endParaRPr>
          </a:p>
          <a:p>
            <a:pPr indent="0" lvl="0" marL="0" rtl="0" algn="l">
              <a:spcBef>
                <a:spcPts val="0"/>
              </a:spcBef>
              <a:spcAft>
                <a:spcPts val="0"/>
              </a:spcAft>
              <a:buNone/>
            </a:pPr>
            <a:r>
              <a:t/>
            </a:r>
            <a:endParaRPr sz="2400">
              <a:latin typeface="Proxima Nova"/>
              <a:ea typeface="Proxima Nova"/>
              <a:cs typeface="Proxima Nova"/>
              <a:sym typeface="Proxima Nova"/>
            </a:endParaRPr>
          </a:p>
        </p:txBody>
      </p:sp>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0" name="Shape 1160"/>
        <p:cNvGrpSpPr/>
        <p:nvPr/>
      </p:nvGrpSpPr>
      <p:grpSpPr>
        <a:xfrm>
          <a:off x="0" y="0"/>
          <a:ext cx="0" cy="0"/>
          <a:chOff x="0" y="0"/>
          <a:chExt cx="0" cy="0"/>
        </a:xfrm>
      </p:grpSpPr>
      <p:pic>
        <p:nvPicPr>
          <p:cNvPr id="1161" name="Google Shape;1161;p176"/>
          <p:cNvPicPr preferRelativeResize="0"/>
          <p:nvPr/>
        </p:nvPicPr>
        <p:blipFill>
          <a:blip r:embed="rId3">
            <a:alphaModFix/>
          </a:blip>
          <a:stretch>
            <a:fillRect/>
          </a:stretch>
        </p:blipFill>
        <p:spPr>
          <a:xfrm>
            <a:off x="3554418" y="2936032"/>
            <a:ext cx="2035200" cy="2035200"/>
          </a:xfrm>
          <a:prstGeom prst="star16">
            <a:avLst>
              <a:gd fmla="val 39699" name="adj"/>
            </a:avLst>
          </a:prstGeom>
          <a:noFill/>
          <a:ln>
            <a:noFill/>
          </a:ln>
        </p:spPr>
      </p:pic>
      <p:sp>
        <p:nvSpPr>
          <p:cNvPr id="1162" name="Google Shape;1162;p176"/>
          <p:cNvSpPr txBox="1"/>
          <p:nvPr/>
        </p:nvSpPr>
        <p:spPr>
          <a:xfrm>
            <a:off x="4365965" y="3530210"/>
            <a:ext cx="6258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000">
                <a:solidFill>
                  <a:srgbClr val="D9EAD3"/>
                </a:solidFill>
                <a:latin typeface="Proxima Nova"/>
                <a:ea typeface="Proxima Nova"/>
                <a:cs typeface="Proxima Nova"/>
                <a:sym typeface="Proxima Nova"/>
              </a:rPr>
              <a:t>AP CSP</a:t>
            </a:r>
            <a:endParaRPr b="1" sz="1000">
              <a:solidFill>
                <a:srgbClr val="D9EAD3"/>
              </a:solidFill>
              <a:latin typeface="Proxima Nova"/>
              <a:ea typeface="Proxima Nova"/>
              <a:cs typeface="Proxima Nova"/>
              <a:sym typeface="Proxima Nova"/>
            </a:endParaRPr>
          </a:p>
          <a:p>
            <a:pPr indent="0" lvl="0" marL="0" rtl="0" algn="ctr">
              <a:spcBef>
                <a:spcPts val="0"/>
              </a:spcBef>
              <a:spcAft>
                <a:spcPts val="0"/>
              </a:spcAft>
              <a:buNone/>
            </a:pPr>
            <a:r>
              <a:rPr b="1" lang="en" sz="1000">
                <a:solidFill>
                  <a:srgbClr val="D9EAD3"/>
                </a:solidFill>
                <a:latin typeface="Proxima Nova"/>
                <a:ea typeface="Proxima Nova"/>
                <a:cs typeface="Proxima Nova"/>
                <a:sym typeface="Proxima Nova"/>
              </a:rPr>
              <a:t>Unit Journal</a:t>
            </a:r>
            <a:endParaRPr b="1" sz="1000">
              <a:solidFill>
                <a:srgbClr val="D9EAD3"/>
              </a:solidFill>
              <a:latin typeface="Proxima Nova"/>
              <a:ea typeface="Proxima Nova"/>
              <a:cs typeface="Proxima Nova"/>
              <a:sym typeface="Proxima Nova"/>
            </a:endParaRPr>
          </a:p>
        </p:txBody>
      </p:sp>
      <p:sp>
        <p:nvSpPr>
          <p:cNvPr id="1163" name="Google Shape;1163;p176"/>
          <p:cNvSpPr txBox="1"/>
          <p:nvPr/>
        </p:nvSpPr>
        <p:spPr>
          <a:xfrm>
            <a:off x="2922900" y="370600"/>
            <a:ext cx="32982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700">
                <a:solidFill>
                  <a:schemeClr val="dk1"/>
                </a:solidFill>
                <a:latin typeface="Montserrat"/>
                <a:ea typeface="Montserrat"/>
                <a:cs typeface="Montserrat"/>
                <a:sym typeface="Montserrat"/>
              </a:rPr>
              <a:t>Create a Cluster!</a:t>
            </a:r>
            <a:endParaRPr sz="3600">
              <a:solidFill>
                <a:schemeClr val="dk1"/>
              </a:solidFill>
              <a:latin typeface="Caveat Brush"/>
              <a:ea typeface="Caveat Brush"/>
              <a:cs typeface="Caveat Brush"/>
              <a:sym typeface="Caveat Brush"/>
            </a:endParaRPr>
          </a:p>
        </p:txBody>
      </p:sp>
      <p:sp>
        <p:nvSpPr>
          <p:cNvPr id="1164" name="Google Shape;1164;p176"/>
          <p:cNvSpPr txBox="1"/>
          <p:nvPr/>
        </p:nvSpPr>
        <p:spPr>
          <a:xfrm>
            <a:off x="1081675" y="2718956"/>
            <a:ext cx="2730000" cy="895800"/>
          </a:xfrm>
          <a:prstGeom prst="rect">
            <a:avLst/>
          </a:prstGeom>
          <a:noFill/>
          <a:ln>
            <a:noFill/>
          </a:ln>
        </p:spPr>
        <p:txBody>
          <a:bodyPr anchorCtr="0" anchor="t" bIns="91425" lIns="91425" spcFirstLastPara="1" rIns="91425" wrap="square" tIns="91425">
            <a:spAutoFit/>
          </a:bodyPr>
          <a:lstStyle/>
          <a:p>
            <a:pPr indent="0" lvl="0" marL="0" rtl="0" algn="ctr">
              <a:lnSpc>
                <a:spcPct val="70000"/>
              </a:lnSpc>
              <a:spcBef>
                <a:spcPts val="0"/>
              </a:spcBef>
              <a:spcAft>
                <a:spcPts val="0"/>
              </a:spcAft>
              <a:buNone/>
            </a:pPr>
            <a:r>
              <a:rPr lang="en" sz="3300">
                <a:solidFill>
                  <a:schemeClr val="dk1"/>
                </a:solidFill>
                <a:latin typeface="Caveat Brush"/>
                <a:ea typeface="Caveat Brush"/>
                <a:cs typeface="Caveat Brush"/>
                <a:sym typeface="Caveat Brush"/>
              </a:rPr>
              <a:t>Multi-factor Authentication</a:t>
            </a:r>
            <a:endParaRPr/>
          </a:p>
        </p:txBody>
      </p:sp>
      <p:sp>
        <p:nvSpPr>
          <p:cNvPr id="1165" name="Google Shape;1165;p176"/>
          <p:cNvSpPr txBox="1"/>
          <p:nvPr/>
        </p:nvSpPr>
        <p:spPr>
          <a:xfrm>
            <a:off x="5456050" y="2718950"/>
            <a:ext cx="3158100" cy="895800"/>
          </a:xfrm>
          <a:prstGeom prst="rect">
            <a:avLst/>
          </a:prstGeom>
          <a:noFill/>
          <a:ln>
            <a:noFill/>
          </a:ln>
        </p:spPr>
        <p:txBody>
          <a:bodyPr anchorCtr="0" anchor="t" bIns="91425" lIns="91425" spcFirstLastPara="1" rIns="91425" wrap="square" tIns="91425">
            <a:spAutoFit/>
          </a:bodyPr>
          <a:lstStyle/>
          <a:p>
            <a:pPr indent="0" lvl="0" marL="0" rtl="0" algn="ctr">
              <a:lnSpc>
                <a:spcPct val="70000"/>
              </a:lnSpc>
              <a:spcBef>
                <a:spcPts val="0"/>
              </a:spcBef>
              <a:spcAft>
                <a:spcPts val="0"/>
              </a:spcAft>
              <a:buNone/>
            </a:pPr>
            <a:r>
              <a:rPr lang="en" sz="3300">
                <a:solidFill>
                  <a:schemeClr val="dk1"/>
                </a:solidFill>
                <a:latin typeface="Caveat Brush"/>
                <a:ea typeface="Caveat Brush"/>
                <a:cs typeface="Caveat Brush"/>
                <a:sym typeface="Caveat Brush"/>
              </a:rPr>
              <a:t>Computer Virus Scanning Software</a:t>
            </a:r>
            <a:endParaRPr/>
          </a:p>
        </p:txBody>
      </p:sp>
      <p:sp>
        <p:nvSpPr>
          <p:cNvPr id="1166" name="Google Shape;1166;p176"/>
          <p:cNvSpPr txBox="1"/>
          <p:nvPr/>
        </p:nvSpPr>
        <p:spPr>
          <a:xfrm>
            <a:off x="890550" y="1157350"/>
            <a:ext cx="7362900" cy="149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solidFill>
                  <a:schemeClr val="dk1"/>
                </a:solidFill>
                <a:latin typeface="Proxima Nova"/>
                <a:ea typeface="Proxima Nova"/>
                <a:cs typeface="Proxima Nova"/>
                <a:sym typeface="Proxima Nova"/>
              </a:rPr>
              <a:t>Let’s add the following </a:t>
            </a:r>
            <a:r>
              <a:rPr i="1" lang="en" sz="1700">
                <a:solidFill>
                  <a:schemeClr val="dk1"/>
                </a:solidFill>
                <a:latin typeface="Proxima Nova"/>
                <a:ea typeface="Proxima Nova"/>
                <a:cs typeface="Proxima Nova"/>
                <a:sym typeface="Proxima Nova"/>
              </a:rPr>
              <a:t>two </a:t>
            </a:r>
            <a:r>
              <a:rPr lang="en" sz="1700">
                <a:solidFill>
                  <a:schemeClr val="dk1"/>
                </a:solidFill>
                <a:latin typeface="Proxima Nova"/>
                <a:ea typeface="Proxima Nova"/>
                <a:cs typeface="Proxima Nova"/>
                <a:sym typeface="Proxima Nova"/>
              </a:rPr>
              <a:t>words into our </a:t>
            </a:r>
            <a:r>
              <a:rPr lang="en" sz="1700">
                <a:solidFill>
                  <a:srgbClr val="7665A0"/>
                </a:solidFill>
                <a:latin typeface="Proxima Nova"/>
                <a:ea typeface="Proxima Nova"/>
                <a:cs typeface="Proxima Nova"/>
                <a:sym typeface="Proxima Nova"/>
              </a:rPr>
              <a:t>AP CS Principles Unit Journal</a:t>
            </a:r>
            <a:r>
              <a:rPr lang="en" sz="1700">
                <a:solidFill>
                  <a:schemeClr val="dk1"/>
                </a:solidFill>
                <a:latin typeface="Proxima Nova"/>
                <a:ea typeface="Proxima Nova"/>
                <a:cs typeface="Proxima Nova"/>
                <a:sym typeface="Proxima Nova"/>
              </a:rPr>
              <a:t>. Create a vocabulary page within your journal, or use our digital template.</a:t>
            </a:r>
            <a:endParaRPr sz="1700">
              <a:solidFill>
                <a:schemeClr val="dk1"/>
              </a:solidFill>
              <a:latin typeface="Proxima Nova"/>
              <a:ea typeface="Proxima Nova"/>
              <a:cs typeface="Proxima Nova"/>
              <a:sym typeface="Proxima Nova"/>
            </a:endParaRPr>
          </a:p>
          <a:p>
            <a:pPr indent="0" lvl="0" marL="0" rtl="0" algn="l">
              <a:spcBef>
                <a:spcPts val="0"/>
              </a:spcBef>
              <a:spcAft>
                <a:spcPts val="0"/>
              </a:spcAft>
              <a:buNone/>
            </a:pPr>
            <a:r>
              <a:t/>
            </a:r>
            <a:endParaRPr sz="1700">
              <a:solidFill>
                <a:schemeClr val="dk1"/>
              </a:solidFill>
              <a:latin typeface="Proxima Nova"/>
              <a:ea typeface="Proxima Nova"/>
              <a:cs typeface="Proxima Nova"/>
              <a:sym typeface="Proxima Nova"/>
            </a:endParaRPr>
          </a:p>
          <a:p>
            <a:pPr indent="0" lvl="0" marL="0" rtl="0" algn="l">
              <a:spcBef>
                <a:spcPts val="0"/>
              </a:spcBef>
              <a:spcAft>
                <a:spcPts val="0"/>
              </a:spcAft>
              <a:buNone/>
            </a:pPr>
            <a:r>
              <a:rPr lang="en" sz="1700">
                <a:solidFill>
                  <a:schemeClr val="dk1"/>
                </a:solidFill>
                <a:latin typeface="Proxima Nova"/>
                <a:ea typeface="Proxima Nova"/>
                <a:cs typeface="Proxima Nova"/>
                <a:sym typeface="Proxima Nova"/>
              </a:rPr>
              <a:t>Start with the </a:t>
            </a:r>
            <a:r>
              <a:rPr b="1" i="1" lang="en" sz="1700">
                <a:solidFill>
                  <a:srgbClr val="7665A0"/>
                </a:solidFill>
                <a:latin typeface="Proxima Nova"/>
                <a:ea typeface="Proxima Nova"/>
                <a:cs typeface="Proxima Nova"/>
                <a:sym typeface="Proxima Nova"/>
              </a:rPr>
              <a:t>words</a:t>
            </a:r>
            <a:r>
              <a:rPr lang="en" sz="1700">
                <a:solidFill>
                  <a:schemeClr val="dk1"/>
                </a:solidFill>
                <a:latin typeface="Proxima Nova"/>
                <a:ea typeface="Proxima Nova"/>
                <a:cs typeface="Proxima Nova"/>
                <a:sym typeface="Proxima Nova"/>
              </a:rPr>
              <a:t>, your </a:t>
            </a:r>
            <a:r>
              <a:rPr b="1" i="1" lang="en" sz="1700">
                <a:solidFill>
                  <a:srgbClr val="7665A0"/>
                </a:solidFill>
                <a:latin typeface="Proxima Nova"/>
                <a:ea typeface="Proxima Nova"/>
                <a:cs typeface="Proxima Nova"/>
                <a:sym typeface="Proxima Nova"/>
              </a:rPr>
              <a:t>initial definitions</a:t>
            </a:r>
            <a:r>
              <a:rPr lang="en" sz="1700">
                <a:solidFill>
                  <a:schemeClr val="dk1"/>
                </a:solidFill>
                <a:latin typeface="Proxima Nova"/>
                <a:ea typeface="Proxima Nova"/>
                <a:cs typeface="Proxima Nova"/>
                <a:sym typeface="Proxima Nova"/>
              </a:rPr>
              <a:t>, and </a:t>
            </a:r>
            <a:r>
              <a:rPr b="1" i="1" lang="en" sz="1700">
                <a:solidFill>
                  <a:srgbClr val="7665A0"/>
                </a:solidFill>
                <a:latin typeface="Proxima Nova"/>
                <a:ea typeface="Proxima Nova"/>
                <a:cs typeface="Proxima Nova"/>
                <a:sym typeface="Proxima Nova"/>
              </a:rPr>
              <a:t>visual representations</a:t>
            </a:r>
            <a:r>
              <a:rPr lang="en" sz="1700">
                <a:solidFill>
                  <a:schemeClr val="dk1"/>
                </a:solidFill>
                <a:latin typeface="Proxima Nova"/>
                <a:ea typeface="Proxima Nova"/>
                <a:cs typeface="Proxima Nova"/>
                <a:sym typeface="Proxima Nova"/>
              </a:rPr>
              <a:t> of the words.</a:t>
            </a:r>
            <a:endParaRPr sz="1700">
              <a:solidFill>
                <a:schemeClr val="dk1"/>
              </a:solidFill>
              <a:latin typeface="Proxima Nova"/>
              <a:ea typeface="Proxima Nova"/>
              <a:cs typeface="Proxima Nova"/>
              <a:sym typeface="Proxima Nova"/>
            </a:endParaRPr>
          </a:p>
        </p:txBody>
      </p:sp>
      <p:pic>
        <p:nvPicPr>
          <p:cNvPr id="1167" name="Google Shape;1167;p176"/>
          <p:cNvPicPr preferRelativeResize="0"/>
          <p:nvPr/>
        </p:nvPicPr>
        <p:blipFill>
          <a:blip r:embed="rId4">
            <a:alphaModFix/>
          </a:blip>
          <a:stretch>
            <a:fillRect/>
          </a:stretch>
        </p:blipFill>
        <p:spPr>
          <a:xfrm rot="4160182">
            <a:off x="2174450" y="3569173"/>
            <a:ext cx="1084000" cy="1084000"/>
          </a:xfrm>
          <a:prstGeom prst="rect">
            <a:avLst/>
          </a:prstGeom>
          <a:noFill/>
          <a:ln>
            <a:noFill/>
          </a:ln>
        </p:spPr>
      </p:pic>
      <p:pic>
        <p:nvPicPr>
          <p:cNvPr id="1168" name="Google Shape;1168;p176"/>
          <p:cNvPicPr preferRelativeResize="0"/>
          <p:nvPr/>
        </p:nvPicPr>
        <p:blipFill>
          <a:blip r:embed="rId4">
            <a:alphaModFix/>
          </a:blip>
          <a:stretch>
            <a:fillRect/>
          </a:stretch>
        </p:blipFill>
        <p:spPr>
          <a:xfrm flipH="1" rot="-4209002">
            <a:off x="5969525" y="3570325"/>
            <a:ext cx="1081676" cy="1081676"/>
          </a:xfrm>
          <a:prstGeom prst="rect">
            <a:avLst/>
          </a:prstGeom>
          <a:noFill/>
          <a:ln>
            <a:noFill/>
          </a:ln>
        </p:spPr>
      </p:pic>
      <p:pic>
        <p:nvPicPr>
          <p:cNvPr id="1169" name="Google Shape;1169;p176"/>
          <p:cNvPicPr preferRelativeResize="0"/>
          <p:nvPr/>
        </p:nvPicPr>
        <p:blipFill>
          <a:blip r:embed="rId5">
            <a:alphaModFix/>
          </a:blip>
          <a:stretch>
            <a:fillRect/>
          </a:stretch>
        </p:blipFill>
        <p:spPr>
          <a:xfrm>
            <a:off x="0" y="1235"/>
            <a:ext cx="9144001" cy="337930"/>
          </a:xfrm>
          <a:prstGeom prst="rect">
            <a:avLst/>
          </a:prstGeom>
          <a:noFill/>
          <a:ln>
            <a:noFill/>
          </a:ln>
        </p:spPr>
      </p:pic>
      <p:pic>
        <p:nvPicPr>
          <p:cNvPr id="1170" name="Google Shape;1170;p176"/>
          <p:cNvPicPr preferRelativeResize="0"/>
          <p:nvPr/>
        </p:nvPicPr>
        <p:blipFill>
          <a:blip r:embed="rId6">
            <a:alphaModFix/>
          </a:blip>
          <a:stretch>
            <a:fillRect/>
          </a:stretch>
        </p:blipFill>
        <p:spPr>
          <a:xfrm>
            <a:off x="21675" y="20375"/>
            <a:ext cx="3558125" cy="304275"/>
          </a:xfrm>
          <a:prstGeom prst="rect">
            <a:avLst/>
          </a:prstGeom>
          <a:noFill/>
          <a:ln>
            <a:noFill/>
          </a:ln>
        </p:spPr>
      </p:pic>
      <p:sp>
        <p:nvSpPr>
          <p:cNvPr id="1171" name="Google Shape;1171;p176"/>
          <p:cNvSpPr txBox="1"/>
          <p:nvPr/>
        </p:nvSpPr>
        <p:spPr>
          <a:xfrm>
            <a:off x="21675" y="-22169"/>
            <a:ext cx="2661000" cy="34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Unit 8 Lesson 9 - Wrap Up</a:t>
            </a:r>
            <a:endParaRPr>
              <a:solidFill>
                <a:srgbClr val="FFFFFF"/>
              </a:solidFill>
            </a:endParaRPr>
          </a:p>
        </p:txBody>
      </p:sp>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blipFill>
          <a:blip r:embed="rId3">
            <a:alphaModFix/>
          </a:blip>
          <a:stretch>
            <a:fillRect/>
          </a:stretch>
        </a:blipFill>
      </p:bgPr>
    </p:bg>
    <p:spTree>
      <p:nvGrpSpPr>
        <p:cNvPr id="1175" name="Shape 1175"/>
        <p:cNvGrpSpPr/>
        <p:nvPr/>
      </p:nvGrpSpPr>
      <p:grpSpPr>
        <a:xfrm>
          <a:off x="0" y="0"/>
          <a:ext cx="0" cy="0"/>
          <a:chOff x="0" y="0"/>
          <a:chExt cx="0" cy="0"/>
        </a:xfrm>
      </p:grpSpPr>
      <p:sp>
        <p:nvSpPr>
          <p:cNvPr id="1176" name="Google Shape;1176;p177"/>
          <p:cNvSpPr txBox="1"/>
          <p:nvPr/>
        </p:nvSpPr>
        <p:spPr>
          <a:xfrm>
            <a:off x="0" y="4550"/>
            <a:ext cx="4572000" cy="34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Unit 8 Lesson 9 - Wrap Up</a:t>
            </a:r>
            <a:endParaRPr>
              <a:solidFill>
                <a:srgbClr val="FFFFFF"/>
              </a:solidFill>
            </a:endParaRPr>
          </a:p>
        </p:txBody>
      </p:sp>
      <p:sp>
        <p:nvSpPr>
          <p:cNvPr id="1177" name="Google Shape;1177;p177"/>
          <p:cNvSpPr txBox="1"/>
          <p:nvPr/>
        </p:nvSpPr>
        <p:spPr>
          <a:xfrm>
            <a:off x="545025" y="538125"/>
            <a:ext cx="7932600" cy="4280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latin typeface="Proxima Nova"/>
                <a:ea typeface="Proxima Nova"/>
                <a:cs typeface="Proxima Nova"/>
                <a:sym typeface="Proxima Nova"/>
              </a:rPr>
              <a:t>Vocabulary:</a:t>
            </a:r>
            <a:endParaRPr b="1" sz="3000">
              <a:latin typeface="Proxima Nova"/>
              <a:ea typeface="Proxima Nova"/>
              <a:cs typeface="Proxima Nova"/>
              <a:sym typeface="Proxima Nova"/>
            </a:endParaRPr>
          </a:p>
          <a:p>
            <a:pPr indent="0" lvl="0" marL="0" rtl="0" algn="ctr">
              <a:spcBef>
                <a:spcPts val="0"/>
              </a:spcBef>
              <a:spcAft>
                <a:spcPts val="0"/>
              </a:spcAft>
              <a:buNone/>
            </a:pPr>
            <a:r>
              <a:rPr b="1" lang="en" sz="1800">
                <a:latin typeface="Proxima Nova"/>
                <a:ea typeface="Proxima Nova"/>
                <a:cs typeface="Proxima Nova"/>
                <a:sym typeface="Proxima Nova"/>
              </a:rPr>
              <a:t> </a:t>
            </a:r>
            <a:endParaRPr b="1" sz="1800">
              <a:latin typeface="Proxima Nova"/>
              <a:ea typeface="Proxima Nova"/>
              <a:cs typeface="Proxima Nova"/>
              <a:sym typeface="Proxima Nova"/>
            </a:endParaRPr>
          </a:p>
          <a:p>
            <a:pPr indent="0" lvl="0" marL="0" rtl="0" algn="l">
              <a:spcBef>
                <a:spcPts val="0"/>
              </a:spcBef>
              <a:spcAft>
                <a:spcPts val="0"/>
              </a:spcAft>
              <a:buNone/>
            </a:pPr>
            <a:r>
              <a:rPr b="1" lang="en" sz="1800">
                <a:solidFill>
                  <a:schemeClr val="dk1"/>
                </a:solidFill>
                <a:latin typeface="Proxima Nova"/>
                <a:ea typeface="Proxima Nova"/>
                <a:cs typeface="Proxima Nova"/>
                <a:sym typeface="Proxima Nova"/>
              </a:rPr>
              <a:t>Multifactor Authentication: </a:t>
            </a:r>
            <a:r>
              <a:rPr lang="en" sz="1800">
                <a:solidFill>
                  <a:schemeClr val="dk1"/>
                </a:solidFill>
                <a:latin typeface="Proxima Nova"/>
                <a:ea typeface="Proxima Nova"/>
                <a:cs typeface="Proxima Nova"/>
                <a:sym typeface="Proxima Nova"/>
              </a:rPr>
              <a:t>a method of computer access in which a user has to successfully provide evidence in at least two of the following categories: knowledge (something they know), possession (something they have), and inherence (something they are). Each step provides a new layer of security.</a:t>
            </a:r>
            <a:endParaRPr sz="1800">
              <a:solidFill>
                <a:schemeClr val="dk1"/>
              </a:solidFill>
              <a:latin typeface="Proxima Nova"/>
              <a:ea typeface="Proxima Nova"/>
              <a:cs typeface="Proxima Nova"/>
              <a:sym typeface="Proxima Nova"/>
            </a:endParaRPr>
          </a:p>
          <a:p>
            <a:pPr indent="0" lvl="0" marL="0" rtl="0" algn="l">
              <a:spcBef>
                <a:spcPts val="0"/>
              </a:spcBef>
              <a:spcAft>
                <a:spcPts val="0"/>
              </a:spcAft>
              <a:buNone/>
            </a:pPr>
            <a:r>
              <a:t/>
            </a:r>
            <a:endParaRPr b="1" sz="1800">
              <a:solidFill>
                <a:schemeClr val="dk1"/>
              </a:solidFill>
              <a:latin typeface="Proxima Nova"/>
              <a:ea typeface="Proxima Nova"/>
              <a:cs typeface="Proxima Nova"/>
              <a:sym typeface="Proxima Nova"/>
            </a:endParaRPr>
          </a:p>
          <a:p>
            <a:pPr indent="0" lvl="0" marL="0" rtl="0" algn="l">
              <a:spcBef>
                <a:spcPts val="0"/>
              </a:spcBef>
              <a:spcAft>
                <a:spcPts val="0"/>
              </a:spcAft>
              <a:buNone/>
            </a:pPr>
            <a:r>
              <a:rPr b="1" lang="en" sz="1800">
                <a:solidFill>
                  <a:schemeClr val="dk1"/>
                </a:solidFill>
                <a:latin typeface="Proxima Nova"/>
                <a:ea typeface="Proxima Nova"/>
                <a:cs typeface="Proxima Nova"/>
                <a:sym typeface="Proxima Nova"/>
              </a:rPr>
              <a:t>Computer Virus Scanning Software: </a:t>
            </a:r>
            <a:r>
              <a:rPr lang="en" sz="1800">
                <a:solidFill>
                  <a:schemeClr val="dk1"/>
                </a:solidFill>
                <a:latin typeface="Proxima Nova"/>
                <a:ea typeface="Proxima Nova"/>
                <a:cs typeface="Proxima Nova"/>
                <a:sym typeface="Proxima Nova"/>
              </a:rPr>
              <a:t>protects a computing system against infection.</a:t>
            </a:r>
            <a:endParaRPr sz="1800">
              <a:solidFill>
                <a:schemeClr val="dk1"/>
              </a:solidFill>
              <a:latin typeface="Proxima Nova"/>
              <a:ea typeface="Proxima Nova"/>
              <a:cs typeface="Proxima Nova"/>
              <a:sym typeface="Proxima Nova"/>
            </a:endParaRPr>
          </a:p>
        </p:txBody>
      </p:sp>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81" name="Shape 1181"/>
        <p:cNvGrpSpPr/>
        <p:nvPr/>
      </p:nvGrpSpPr>
      <p:grpSpPr>
        <a:xfrm>
          <a:off x="0" y="0"/>
          <a:ext cx="0" cy="0"/>
          <a:chOff x="0" y="0"/>
          <a:chExt cx="0" cy="0"/>
        </a:xfrm>
      </p:grpSpPr>
      <p:sp>
        <p:nvSpPr>
          <p:cNvPr id="1182" name="Google Shape;1182;p178"/>
          <p:cNvSpPr txBox="1"/>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600">
                <a:solidFill>
                  <a:srgbClr val="FFFFFF"/>
                </a:solidFill>
                <a:latin typeface="Proxima Nova"/>
                <a:ea typeface="Proxima Nova"/>
                <a:cs typeface="Proxima Nova"/>
                <a:sym typeface="Proxima Nova"/>
              </a:rPr>
              <a:t>Unit 8 - Lesson 10</a:t>
            </a:r>
            <a:endParaRPr b="1" sz="3600">
              <a:solidFill>
                <a:srgbClr val="FFFFFF"/>
              </a:solidFill>
              <a:latin typeface="Proxima Nova"/>
              <a:ea typeface="Proxima Nova"/>
              <a:cs typeface="Proxima Nova"/>
              <a:sym typeface="Proxima Nova"/>
            </a:endParaRPr>
          </a:p>
          <a:p>
            <a:pPr indent="0" lvl="0" marL="0" rtl="0" algn="ctr">
              <a:spcBef>
                <a:spcPts val="0"/>
              </a:spcBef>
              <a:spcAft>
                <a:spcPts val="0"/>
              </a:spcAft>
              <a:buNone/>
            </a:pPr>
            <a:r>
              <a:rPr b="1" lang="en" sz="3600">
                <a:solidFill>
                  <a:schemeClr val="lt1"/>
                </a:solidFill>
                <a:latin typeface="Proxima Nova"/>
                <a:ea typeface="Proxima Nova"/>
                <a:cs typeface="Proxima Nova"/>
                <a:sym typeface="Proxima Nova"/>
              </a:rPr>
              <a:t>Project: Innovation Simulation</a:t>
            </a:r>
            <a:endParaRPr b="1" sz="3600">
              <a:solidFill>
                <a:schemeClr val="lt1"/>
              </a:solidFill>
              <a:latin typeface="Proxima Nova"/>
              <a:ea typeface="Proxima Nova"/>
              <a:cs typeface="Proxima Nova"/>
              <a:sym typeface="Proxima Nova"/>
            </a:endParaRPr>
          </a:p>
          <a:p>
            <a:pPr indent="0" lvl="0" marL="0" rtl="0" algn="ctr">
              <a:spcBef>
                <a:spcPts val="0"/>
              </a:spcBef>
              <a:spcAft>
                <a:spcPts val="0"/>
              </a:spcAft>
              <a:buNone/>
            </a:pPr>
            <a:r>
              <a:rPr b="1" lang="en" sz="3600">
                <a:solidFill>
                  <a:schemeClr val="lt1"/>
                </a:solidFill>
                <a:latin typeface="Proxima Nova"/>
                <a:ea typeface="Proxima Nova"/>
                <a:cs typeface="Proxima Nova"/>
                <a:sym typeface="Proxima Nova"/>
              </a:rPr>
              <a:t>Day 5</a:t>
            </a:r>
            <a:endParaRPr b="1" sz="3600">
              <a:solidFill>
                <a:schemeClr val="lt1"/>
              </a:solidFill>
              <a:latin typeface="Proxima Nova"/>
              <a:ea typeface="Proxima Nova"/>
              <a:cs typeface="Proxima Nova"/>
              <a:sym typeface="Proxima Nova"/>
            </a:endParaRPr>
          </a:p>
        </p:txBody>
      </p:sp>
      <p:pic>
        <p:nvPicPr>
          <p:cNvPr id="1183" name="Google Shape;1183;p178" title="Code.org Logo"/>
          <p:cNvPicPr preferRelativeResize="0"/>
          <p:nvPr/>
        </p:nvPicPr>
        <p:blipFill>
          <a:blip r:embed="rId4">
            <a:alphaModFix/>
          </a:blip>
          <a:stretch>
            <a:fillRect/>
          </a:stretch>
        </p:blipFill>
        <p:spPr>
          <a:xfrm>
            <a:off x="3205775" y="4357099"/>
            <a:ext cx="338325" cy="334099"/>
          </a:xfrm>
          <a:prstGeom prst="rect">
            <a:avLst/>
          </a:prstGeom>
          <a:noFill/>
          <a:ln>
            <a:noFill/>
          </a:ln>
        </p:spPr>
      </p:pic>
      <p:sp>
        <p:nvSpPr>
          <p:cNvPr id="1184" name="Google Shape;1184;p178"/>
          <p:cNvSpPr txBox="1"/>
          <p:nvPr/>
        </p:nvSpPr>
        <p:spPr>
          <a:xfrm>
            <a:off x="3625900" y="4324050"/>
            <a:ext cx="2626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FFFFFF"/>
                </a:solidFill>
                <a:latin typeface="Proxima Nova"/>
                <a:ea typeface="Proxima Nova"/>
                <a:cs typeface="Proxima Nova"/>
                <a:sym typeface="Proxima Nova"/>
              </a:rPr>
              <a:t>Computer Science Principles</a:t>
            </a:r>
            <a:endParaRPr b="1">
              <a:solidFill>
                <a:srgbClr val="FFFFFF"/>
              </a:solidFill>
              <a:latin typeface="Proxima Nova"/>
              <a:ea typeface="Proxima Nova"/>
              <a:cs typeface="Proxima Nova"/>
              <a:sym typeface="Proxima Nova"/>
            </a:endParaRPr>
          </a:p>
        </p:txBody>
      </p:sp>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88" name="Shape 1188"/>
        <p:cNvGrpSpPr/>
        <p:nvPr/>
      </p:nvGrpSpPr>
      <p:grpSpPr>
        <a:xfrm>
          <a:off x="0" y="0"/>
          <a:ext cx="0" cy="0"/>
          <a:chOff x="0" y="0"/>
          <a:chExt cx="0" cy="0"/>
        </a:xfrm>
      </p:grpSpPr>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92" name="Shape 1192"/>
        <p:cNvGrpSpPr/>
        <p:nvPr/>
      </p:nvGrpSpPr>
      <p:grpSpPr>
        <a:xfrm>
          <a:off x="0" y="0"/>
          <a:ext cx="0" cy="0"/>
          <a:chOff x="0" y="0"/>
          <a:chExt cx="0" cy="0"/>
        </a:xfrm>
      </p:grpSpPr>
      <p:sp>
        <p:nvSpPr>
          <p:cNvPr id="1193" name="Google Shape;1193;p180"/>
          <p:cNvSpPr txBox="1"/>
          <p:nvPr/>
        </p:nvSpPr>
        <p:spPr>
          <a:xfrm>
            <a:off x="0" y="0"/>
            <a:ext cx="4572000" cy="34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Day 5 - Warm Up</a:t>
            </a:r>
            <a:endParaRPr>
              <a:solidFill>
                <a:srgbClr val="FFFFFF"/>
              </a:solidFill>
            </a:endParaRPr>
          </a:p>
        </p:txBody>
      </p:sp>
      <p:sp>
        <p:nvSpPr>
          <p:cNvPr id="1194" name="Google Shape;1194;p180"/>
          <p:cNvSpPr/>
          <p:nvPr/>
        </p:nvSpPr>
        <p:spPr>
          <a:xfrm>
            <a:off x="392400" y="2743700"/>
            <a:ext cx="5178000" cy="1247100"/>
          </a:xfrm>
          <a:prstGeom prst="parallelogram">
            <a:avLst>
              <a:gd fmla="val 25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95" name="Google Shape;1195;p180"/>
          <p:cNvCxnSpPr/>
          <p:nvPr/>
        </p:nvCxnSpPr>
        <p:spPr>
          <a:xfrm>
            <a:off x="5577500" y="2757700"/>
            <a:ext cx="189300" cy="770700"/>
          </a:xfrm>
          <a:prstGeom prst="straightConnector1">
            <a:avLst/>
          </a:prstGeom>
          <a:noFill/>
          <a:ln cap="flat" cmpd="sng" w="9525">
            <a:solidFill>
              <a:schemeClr val="dk2"/>
            </a:solidFill>
            <a:prstDash val="solid"/>
            <a:round/>
            <a:headEnd len="med" w="med" type="none"/>
            <a:tailEnd len="med" w="med" type="none"/>
          </a:ln>
        </p:spPr>
      </p:cxnSp>
      <p:cxnSp>
        <p:nvCxnSpPr>
          <p:cNvPr id="1196" name="Google Shape;1196;p180"/>
          <p:cNvCxnSpPr/>
          <p:nvPr/>
        </p:nvCxnSpPr>
        <p:spPr>
          <a:xfrm flipH="1" rot="10800000">
            <a:off x="5248275" y="3528400"/>
            <a:ext cx="518400" cy="476400"/>
          </a:xfrm>
          <a:prstGeom prst="straightConnector1">
            <a:avLst/>
          </a:prstGeom>
          <a:noFill/>
          <a:ln cap="flat" cmpd="sng" w="9525">
            <a:solidFill>
              <a:schemeClr val="dk2"/>
            </a:solidFill>
            <a:prstDash val="solid"/>
            <a:round/>
            <a:headEnd len="med" w="med" type="none"/>
            <a:tailEnd len="med" w="med" type="none"/>
          </a:ln>
        </p:spPr>
      </p:cxnSp>
      <p:cxnSp>
        <p:nvCxnSpPr>
          <p:cNvPr id="1197" name="Google Shape;1197;p180"/>
          <p:cNvCxnSpPr/>
          <p:nvPr/>
        </p:nvCxnSpPr>
        <p:spPr>
          <a:xfrm rot="10800000">
            <a:off x="5381175" y="3528475"/>
            <a:ext cx="385500" cy="0"/>
          </a:xfrm>
          <a:prstGeom prst="straightConnector1">
            <a:avLst/>
          </a:prstGeom>
          <a:noFill/>
          <a:ln cap="flat" cmpd="sng" w="9525">
            <a:solidFill>
              <a:schemeClr val="dk2"/>
            </a:solidFill>
            <a:prstDash val="solid"/>
            <a:round/>
            <a:headEnd len="med" w="med" type="none"/>
            <a:tailEnd len="med" w="med" type="none"/>
          </a:ln>
        </p:spPr>
      </p:cxnSp>
      <p:sp>
        <p:nvSpPr>
          <p:cNvPr id="1198" name="Google Shape;1198;p180"/>
          <p:cNvSpPr txBox="1"/>
          <p:nvPr/>
        </p:nvSpPr>
        <p:spPr>
          <a:xfrm>
            <a:off x="910796" y="2867047"/>
            <a:ext cx="4659600" cy="960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200">
                <a:latin typeface="Trebuchet MS"/>
                <a:ea typeface="Trebuchet MS"/>
                <a:cs typeface="Trebuchet MS"/>
                <a:sym typeface="Trebuchet MS"/>
              </a:rPr>
              <a:t>Ryanne</a:t>
            </a:r>
            <a:endParaRPr sz="7200">
              <a:latin typeface="Trebuchet MS"/>
              <a:ea typeface="Trebuchet MS"/>
              <a:cs typeface="Trebuchet MS"/>
              <a:sym typeface="Trebuchet MS"/>
            </a:endParaRPr>
          </a:p>
        </p:txBody>
      </p:sp>
      <p:grpSp>
        <p:nvGrpSpPr>
          <p:cNvPr id="1199" name="Google Shape;1199;p180"/>
          <p:cNvGrpSpPr/>
          <p:nvPr/>
        </p:nvGrpSpPr>
        <p:grpSpPr>
          <a:xfrm>
            <a:off x="631772" y="2867053"/>
            <a:ext cx="1000200" cy="1000200"/>
            <a:chOff x="6325800" y="2229100"/>
            <a:chExt cx="1000200" cy="1000200"/>
          </a:xfrm>
        </p:grpSpPr>
        <p:grpSp>
          <p:nvGrpSpPr>
            <p:cNvPr id="1200" name="Google Shape;1200;p180"/>
            <p:cNvGrpSpPr/>
            <p:nvPr/>
          </p:nvGrpSpPr>
          <p:grpSpPr>
            <a:xfrm>
              <a:off x="6325800" y="2229100"/>
              <a:ext cx="1000200" cy="1000200"/>
              <a:chOff x="6325800" y="2229100"/>
              <a:chExt cx="1000200" cy="1000200"/>
            </a:xfrm>
          </p:grpSpPr>
          <p:sp>
            <p:nvSpPr>
              <p:cNvPr id="1201" name="Google Shape;1201;p180"/>
              <p:cNvSpPr/>
              <p:nvPr/>
            </p:nvSpPr>
            <p:spPr>
              <a:xfrm>
                <a:off x="6325800" y="2229100"/>
                <a:ext cx="1000200" cy="1000200"/>
              </a:xfrm>
              <a:prstGeom prst="ellipse">
                <a:avLst/>
              </a:prstGeom>
              <a:solidFill>
                <a:srgbClr val="FFFFFF"/>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180"/>
              <p:cNvSpPr/>
              <p:nvPr/>
            </p:nvSpPr>
            <p:spPr>
              <a:xfrm>
                <a:off x="6376050" y="2279350"/>
                <a:ext cx="899700" cy="899700"/>
              </a:xfrm>
              <a:prstGeom prst="ellipse">
                <a:avLst/>
              </a:prstGeom>
              <a:solidFill>
                <a:srgbClr val="1D8C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203" name="Google Shape;1203;p180"/>
            <p:cNvCxnSpPr>
              <a:stCxn id="1202" idx="0"/>
              <a:endCxn id="1202" idx="0"/>
            </p:cNvCxnSpPr>
            <p:nvPr/>
          </p:nvCxnSpPr>
          <p:spPr>
            <a:xfrm>
              <a:off x="6825900" y="2279350"/>
              <a:ext cx="0" cy="0"/>
            </a:xfrm>
            <a:prstGeom prst="straightConnector1">
              <a:avLst/>
            </a:prstGeom>
            <a:noFill/>
            <a:ln cap="flat" cmpd="sng" w="9525">
              <a:solidFill>
                <a:schemeClr val="dk2"/>
              </a:solidFill>
              <a:prstDash val="solid"/>
              <a:round/>
              <a:headEnd len="med" w="med" type="none"/>
              <a:tailEnd len="med" w="med" type="none"/>
            </a:ln>
          </p:spPr>
        </p:cxnSp>
        <p:cxnSp>
          <p:nvCxnSpPr>
            <p:cNvPr id="1204" name="Google Shape;1204;p180"/>
            <p:cNvCxnSpPr>
              <a:stCxn id="1202" idx="0"/>
              <a:endCxn id="1202" idx="0"/>
            </p:cNvCxnSpPr>
            <p:nvPr/>
          </p:nvCxnSpPr>
          <p:spPr>
            <a:xfrm>
              <a:off x="6825900" y="2279350"/>
              <a:ext cx="0" cy="0"/>
            </a:xfrm>
            <a:prstGeom prst="straightConnector1">
              <a:avLst/>
            </a:prstGeom>
            <a:noFill/>
            <a:ln cap="flat" cmpd="sng" w="9525">
              <a:solidFill>
                <a:srgbClr val="FF0000"/>
              </a:solidFill>
              <a:prstDash val="solid"/>
              <a:round/>
              <a:headEnd len="med" w="med" type="none"/>
              <a:tailEnd len="med" w="med" type="none"/>
            </a:ln>
          </p:spPr>
        </p:cxnSp>
        <p:sp>
          <p:nvSpPr>
            <p:cNvPr id="1205" name="Google Shape;1205;p180"/>
            <p:cNvSpPr txBox="1"/>
            <p:nvPr/>
          </p:nvSpPr>
          <p:spPr>
            <a:xfrm>
              <a:off x="6364050" y="2577313"/>
              <a:ext cx="923700" cy="295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Oswald"/>
                  <a:ea typeface="Oswald"/>
                  <a:cs typeface="Oswald"/>
                  <a:sym typeface="Oswald"/>
                </a:rPr>
                <a:t>TEACHER</a:t>
              </a:r>
              <a:endParaRPr>
                <a:latin typeface="Oswald"/>
                <a:ea typeface="Oswald"/>
                <a:cs typeface="Oswald"/>
                <a:sym typeface="Oswald"/>
              </a:endParaRPr>
            </a:p>
          </p:txBody>
        </p:sp>
        <p:cxnSp>
          <p:nvCxnSpPr>
            <p:cNvPr id="1206" name="Google Shape;1206;p180"/>
            <p:cNvCxnSpPr/>
            <p:nvPr/>
          </p:nvCxnSpPr>
          <p:spPr>
            <a:xfrm>
              <a:off x="6473952" y="2430483"/>
              <a:ext cx="713100" cy="7800"/>
            </a:xfrm>
            <a:prstGeom prst="straightConnector1">
              <a:avLst/>
            </a:prstGeom>
            <a:noFill/>
            <a:ln cap="flat" cmpd="sng" w="38100">
              <a:solidFill>
                <a:srgbClr val="FFFFFF"/>
              </a:solidFill>
              <a:prstDash val="solid"/>
              <a:round/>
              <a:headEnd len="med" w="med" type="none"/>
              <a:tailEnd len="med" w="med" type="none"/>
            </a:ln>
          </p:spPr>
        </p:cxnSp>
        <p:cxnSp>
          <p:nvCxnSpPr>
            <p:cNvPr id="1207" name="Google Shape;1207;p180"/>
            <p:cNvCxnSpPr/>
            <p:nvPr/>
          </p:nvCxnSpPr>
          <p:spPr>
            <a:xfrm>
              <a:off x="6477000" y="3026664"/>
              <a:ext cx="713100" cy="7800"/>
            </a:xfrm>
            <a:prstGeom prst="straightConnector1">
              <a:avLst/>
            </a:prstGeom>
            <a:noFill/>
            <a:ln cap="flat" cmpd="sng" w="38100">
              <a:solidFill>
                <a:srgbClr val="FFFFFF"/>
              </a:solidFill>
              <a:prstDash val="solid"/>
              <a:round/>
              <a:headEnd len="med" w="med" type="none"/>
              <a:tailEnd len="med" w="med" type="none"/>
            </a:ln>
          </p:spPr>
        </p:cxnSp>
      </p:grpSp>
      <p:sp>
        <p:nvSpPr>
          <p:cNvPr id="1208" name="Google Shape;1208;p180"/>
          <p:cNvSpPr txBox="1"/>
          <p:nvPr/>
        </p:nvSpPr>
        <p:spPr>
          <a:xfrm>
            <a:off x="2038950" y="3714800"/>
            <a:ext cx="4141200" cy="411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Montserrat SemiBold"/>
                <a:ea typeface="Montserrat SemiBold"/>
                <a:cs typeface="Montserrat SemiBold"/>
                <a:sym typeface="Montserrat SemiBold"/>
              </a:rPr>
              <a:t>High School Physical Education</a:t>
            </a:r>
            <a:endParaRPr sz="1000"/>
          </a:p>
        </p:txBody>
      </p:sp>
      <p:sp>
        <p:nvSpPr>
          <p:cNvPr id="1209" name="Google Shape;1209;p180"/>
          <p:cNvSpPr/>
          <p:nvPr/>
        </p:nvSpPr>
        <p:spPr>
          <a:xfrm>
            <a:off x="6376500" y="2396275"/>
            <a:ext cx="2767500" cy="4495500"/>
          </a:xfrm>
          <a:prstGeom prst="ellipse">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180"/>
          <p:cNvSpPr/>
          <p:nvPr/>
        </p:nvSpPr>
        <p:spPr>
          <a:xfrm>
            <a:off x="6782650" y="879800"/>
            <a:ext cx="1863900" cy="1863900"/>
          </a:xfrm>
          <a:prstGeom prst="ellipse">
            <a:avLst/>
          </a:prstGeom>
          <a:solidFill>
            <a:srgbClr val="999999"/>
          </a:solid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11" name="Google Shape;1211;p180"/>
          <p:cNvPicPr preferRelativeResize="0"/>
          <p:nvPr/>
        </p:nvPicPr>
        <p:blipFill>
          <a:blip r:embed="rId4">
            <a:alphaModFix/>
          </a:blip>
          <a:stretch>
            <a:fillRect/>
          </a:stretch>
        </p:blipFill>
        <p:spPr>
          <a:xfrm rot="899974">
            <a:off x="7715015" y="3274752"/>
            <a:ext cx="983200" cy="701723"/>
          </a:xfrm>
          <a:prstGeom prst="rect">
            <a:avLst/>
          </a:prstGeom>
          <a:noFill/>
          <a:ln>
            <a:noFill/>
          </a:ln>
        </p:spPr>
      </p:pic>
      <p:pic>
        <p:nvPicPr>
          <p:cNvPr id="1212" name="Google Shape;1212;p180"/>
          <p:cNvPicPr preferRelativeResize="0"/>
          <p:nvPr/>
        </p:nvPicPr>
        <p:blipFill>
          <a:blip r:embed="rId5">
            <a:alphaModFix/>
          </a:blip>
          <a:stretch>
            <a:fillRect/>
          </a:stretch>
        </p:blipFill>
        <p:spPr>
          <a:xfrm flipH="1" rot="-4499998">
            <a:off x="8226766" y="3012622"/>
            <a:ext cx="158598" cy="602967"/>
          </a:xfrm>
          <a:prstGeom prst="rect">
            <a:avLst/>
          </a:prstGeom>
          <a:noFill/>
          <a:ln>
            <a:noFill/>
          </a:ln>
        </p:spPr>
      </p:pic>
      <p:sp>
        <p:nvSpPr>
          <p:cNvPr id="1213" name="Google Shape;1213;p180"/>
          <p:cNvSpPr txBox="1"/>
          <p:nvPr/>
        </p:nvSpPr>
        <p:spPr>
          <a:xfrm>
            <a:off x="1891875" y="497500"/>
            <a:ext cx="5248200" cy="1373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latin typeface="Proxima Nova"/>
                <a:ea typeface="Proxima Nova"/>
                <a:cs typeface="Proxima Nova"/>
                <a:sym typeface="Proxima Nova"/>
              </a:rPr>
              <a:t>Distribute:</a:t>
            </a:r>
            <a:endParaRPr b="1" sz="3000">
              <a:latin typeface="Proxima Nova"/>
              <a:ea typeface="Proxima Nova"/>
              <a:cs typeface="Proxima Nova"/>
              <a:sym typeface="Proxima Nova"/>
            </a:endParaRPr>
          </a:p>
          <a:p>
            <a:pPr indent="0" lvl="0" marL="0" rtl="0" algn="ctr">
              <a:spcBef>
                <a:spcPts val="0"/>
              </a:spcBef>
              <a:spcAft>
                <a:spcPts val="0"/>
              </a:spcAft>
              <a:buNone/>
            </a:pPr>
            <a:r>
              <a:rPr lang="en" sz="3000">
                <a:latin typeface="Proxima Nova"/>
                <a:ea typeface="Proxima Nova"/>
                <a:cs typeface="Proxima Nova"/>
                <a:sym typeface="Proxima Nova"/>
              </a:rPr>
              <a:t>Badges &amp; Nameplates</a:t>
            </a:r>
            <a:endParaRPr sz="3000">
              <a:latin typeface="Proxima Nova"/>
              <a:ea typeface="Proxima Nova"/>
              <a:cs typeface="Proxima Nova"/>
              <a:sym typeface="Proxima Nova"/>
            </a:endParaRPr>
          </a:p>
        </p:txBody>
      </p:sp>
      <p:sp>
        <p:nvSpPr>
          <p:cNvPr id="1214" name="Google Shape;1214;p180"/>
          <p:cNvSpPr txBox="1"/>
          <p:nvPr/>
        </p:nvSpPr>
        <p:spPr>
          <a:xfrm>
            <a:off x="3559500" y="0"/>
            <a:ext cx="2025000" cy="348000"/>
          </a:xfrm>
          <a:prstGeom prst="rect">
            <a:avLst/>
          </a:prstGeom>
          <a:solidFill>
            <a:srgbClr val="DF544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Proxima Nova"/>
                <a:ea typeface="Proxima Nova"/>
                <a:cs typeface="Proxima Nova"/>
                <a:sym typeface="Proxima Nova"/>
              </a:rPr>
              <a:t>☁</a:t>
            </a:r>
            <a:r>
              <a:rPr lang="en">
                <a:solidFill>
                  <a:srgbClr val="FFFFFF"/>
                </a:solidFill>
              </a:rPr>
              <a:t> </a:t>
            </a:r>
            <a:r>
              <a:rPr lang="en" sz="1200">
                <a:solidFill>
                  <a:srgbClr val="FFFFFF"/>
                </a:solidFill>
                <a:latin typeface="Proxima Nova"/>
                <a:ea typeface="Proxima Nova"/>
                <a:cs typeface="Proxima Nova"/>
                <a:sym typeface="Proxima Nova"/>
              </a:rPr>
              <a:t>Innovation Simulation ☁</a:t>
            </a:r>
            <a:endParaRPr sz="1200">
              <a:solidFill>
                <a:srgbClr val="FFFFFF"/>
              </a:solidFill>
              <a:latin typeface="Proxima Nova"/>
              <a:ea typeface="Proxima Nova"/>
              <a:cs typeface="Proxima Nova"/>
              <a:sym typeface="Proxima Nova"/>
            </a:endParaRPr>
          </a:p>
        </p:txBody>
      </p:sp>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18" name="Shape 1218"/>
        <p:cNvGrpSpPr/>
        <p:nvPr/>
      </p:nvGrpSpPr>
      <p:grpSpPr>
        <a:xfrm>
          <a:off x="0" y="0"/>
          <a:ext cx="0" cy="0"/>
          <a:chOff x="0" y="0"/>
          <a:chExt cx="0" cy="0"/>
        </a:xfrm>
      </p:grpSpPr>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22" name="Shape 1222"/>
        <p:cNvGrpSpPr/>
        <p:nvPr/>
      </p:nvGrpSpPr>
      <p:grpSpPr>
        <a:xfrm>
          <a:off x="0" y="0"/>
          <a:ext cx="0" cy="0"/>
          <a:chOff x="0" y="0"/>
          <a:chExt cx="0" cy="0"/>
        </a:xfrm>
      </p:grpSpPr>
      <p:sp>
        <p:nvSpPr>
          <p:cNvPr id="1223" name="Google Shape;1223;p182"/>
          <p:cNvSpPr txBox="1"/>
          <p:nvPr/>
        </p:nvSpPr>
        <p:spPr>
          <a:xfrm>
            <a:off x="246350" y="1827425"/>
            <a:ext cx="5498400" cy="259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Proxima Nova"/>
                <a:ea typeface="Proxima Nova"/>
                <a:cs typeface="Proxima Nova"/>
                <a:sym typeface="Proxima Nova"/>
              </a:rPr>
              <a:t>Step 5 - Preparing Your Group Presentation</a:t>
            </a:r>
            <a:endParaRPr b="1" sz="1800">
              <a:latin typeface="Proxima Nova"/>
              <a:ea typeface="Proxima Nova"/>
              <a:cs typeface="Proxima Nova"/>
              <a:sym typeface="Proxima Nova"/>
            </a:endParaRPr>
          </a:p>
          <a:p>
            <a:pPr indent="0" lvl="0" marL="0" rtl="0" algn="l">
              <a:spcBef>
                <a:spcPts val="0"/>
              </a:spcBef>
              <a:spcAft>
                <a:spcPts val="0"/>
              </a:spcAft>
              <a:buNone/>
            </a:pPr>
            <a:r>
              <a:t/>
            </a:r>
            <a:endParaRPr b="1" sz="1800">
              <a:latin typeface="Proxima Nova"/>
              <a:ea typeface="Proxima Nova"/>
              <a:cs typeface="Proxima Nova"/>
              <a:sym typeface="Proxima Nova"/>
            </a:endParaRPr>
          </a:p>
          <a:p>
            <a:pPr indent="-342900" lvl="0" marL="457200" rtl="0" algn="l">
              <a:spcBef>
                <a:spcPts val="0"/>
              </a:spcBef>
              <a:spcAft>
                <a:spcPts val="0"/>
              </a:spcAft>
              <a:buSzPts val="1800"/>
              <a:buFont typeface="Proxima Nova"/>
              <a:buChar char="●"/>
            </a:pPr>
            <a:r>
              <a:rPr lang="en" sz="1800">
                <a:latin typeface="Proxima Nova"/>
                <a:ea typeface="Proxima Nova"/>
                <a:cs typeface="Proxima Nova"/>
                <a:sym typeface="Proxima Nova"/>
              </a:rPr>
              <a:t>Review your group’s theme and vision and write it down.</a:t>
            </a:r>
            <a:endParaRPr sz="1800">
              <a:latin typeface="Proxima Nova"/>
              <a:ea typeface="Proxima Nova"/>
              <a:cs typeface="Proxima Nova"/>
              <a:sym typeface="Proxima Nova"/>
            </a:endParaRPr>
          </a:p>
          <a:p>
            <a:pPr indent="-342900" lvl="0" marL="457200" rtl="0" algn="l">
              <a:spcBef>
                <a:spcPts val="0"/>
              </a:spcBef>
              <a:spcAft>
                <a:spcPts val="0"/>
              </a:spcAft>
              <a:buSzPts val="1800"/>
              <a:buFont typeface="Proxima Nova"/>
              <a:buChar char="●"/>
            </a:pPr>
            <a:r>
              <a:rPr lang="en" sz="1800">
                <a:latin typeface="Proxima Nova"/>
                <a:ea typeface="Proxima Nova"/>
                <a:cs typeface="Proxima Nova"/>
                <a:sym typeface="Proxima Nova"/>
              </a:rPr>
              <a:t>Write down your innovation’s connection to the group or vision.</a:t>
            </a:r>
            <a:endParaRPr sz="1800">
              <a:latin typeface="Proxima Nova"/>
              <a:ea typeface="Proxima Nova"/>
              <a:cs typeface="Proxima Nova"/>
              <a:sym typeface="Proxima Nova"/>
            </a:endParaRPr>
          </a:p>
          <a:p>
            <a:pPr indent="-342900" lvl="0" marL="457200" rtl="0" algn="l">
              <a:spcBef>
                <a:spcPts val="0"/>
              </a:spcBef>
              <a:spcAft>
                <a:spcPts val="0"/>
              </a:spcAft>
              <a:buSzPts val="1800"/>
              <a:buFont typeface="Proxima Nova"/>
              <a:buChar char="●"/>
            </a:pPr>
            <a:r>
              <a:rPr lang="en" sz="1800">
                <a:latin typeface="Proxima Nova"/>
                <a:ea typeface="Proxima Nova"/>
                <a:cs typeface="Proxima Nova"/>
                <a:sym typeface="Proxima Nova"/>
              </a:rPr>
              <a:t>Begin developing slides, a poster, a skit, a song, a speech, or any other group format that will use in the presentation.</a:t>
            </a:r>
            <a:endParaRPr sz="1800">
              <a:latin typeface="Proxima Nova"/>
              <a:ea typeface="Proxima Nova"/>
              <a:cs typeface="Proxima Nova"/>
              <a:sym typeface="Proxima Nova"/>
            </a:endParaRPr>
          </a:p>
        </p:txBody>
      </p:sp>
      <p:sp>
        <p:nvSpPr>
          <p:cNvPr id="1224" name="Google Shape;1224;p182"/>
          <p:cNvSpPr txBox="1"/>
          <p:nvPr/>
        </p:nvSpPr>
        <p:spPr>
          <a:xfrm>
            <a:off x="0" y="4550"/>
            <a:ext cx="4572000" cy="34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Day 5 - Activity</a:t>
            </a:r>
            <a:endParaRPr>
              <a:solidFill>
                <a:srgbClr val="FFFFFF"/>
              </a:solidFill>
            </a:endParaRPr>
          </a:p>
        </p:txBody>
      </p:sp>
      <p:sp>
        <p:nvSpPr>
          <p:cNvPr id="1225" name="Google Shape;1225;p182"/>
          <p:cNvSpPr txBox="1"/>
          <p:nvPr/>
        </p:nvSpPr>
        <p:spPr>
          <a:xfrm>
            <a:off x="3559500" y="0"/>
            <a:ext cx="2025000" cy="348000"/>
          </a:xfrm>
          <a:prstGeom prst="rect">
            <a:avLst/>
          </a:prstGeom>
          <a:solidFill>
            <a:srgbClr val="DF544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Proxima Nova"/>
                <a:ea typeface="Proxima Nova"/>
                <a:cs typeface="Proxima Nova"/>
                <a:sym typeface="Proxima Nova"/>
              </a:rPr>
              <a:t>☁</a:t>
            </a:r>
            <a:r>
              <a:rPr lang="en">
                <a:solidFill>
                  <a:srgbClr val="FFFFFF"/>
                </a:solidFill>
              </a:rPr>
              <a:t> </a:t>
            </a:r>
            <a:r>
              <a:rPr lang="en" sz="1200">
                <a:solidFill>
                  <a:srgbClr val="FFFFFF"/>
                </a:solidFill>
                <a:latin typeface="Proxima Nova"/>
                <a:ea typeface="Proxima Nova"/>
                <a:cs typeface="Proxima Nova"/>
                <a:sym typeface="Proxima Nova"/>
              </a:rPr>
              <a:t>Innovation Simulation ☁</a:t>
            </a:r>
            <a:endParaRPr sz="1200">
              <a:solidFill>
                <a:srgbClr val="FFFFFF"/>
              </a:solidFill>
              <a:latin typeface="Proxima Nova"/>
              <a:ea typeface="Proxima Nova"/>
              <a:cs typeface="Proxima Nova"/>
              <a:sym typeface="Proxima Nova"/>
            </a:endParaRPr>
          </a:p>
        </p:txBody>
      </p:sp>
      <p:pic>
        <p:nvPicPr>
          <p:cNvPr id="1226" name="Google Shape;1226;p182"/>
          <p:cNvPicPr preferRelativeResize="0"/>
          <p:nvPr/>
        </p:nvPicPr>
        <p:blipFill>
          <a:blip r:embed="rId4">
            <a:alphaModFix/>
          </a:blip>
          <a:stretch>
            <a:fillRect/>
          </a:stretch>
        </p:blipFill>
        <p:spPr>
          <a:xfrm>
            <a:off x="5834475" y="1206625"/>
            <a:ext cx="2839253" cy="3632075"/>
          </a:xfrm>
          <a:prstGeom prst="rect">
            <a:avLst/>
          </a:prstGeom>
          <a:noFill/>
          <a:ln>
            <a:noFill/>
          </a:ln>
        </p:spPr>
      </p:pic>
      <p:sp>
        <p:nvSpPr>
          <p:cNvPr id="1227" name="Google Shape;1227;p182"/>
          <p:cNvSpPr txBox="1"/>
          <p:nvPr/>
        </p:nvSpPr>
        <p:spPr>
          <a:xfrm>
            <a:off x="386175" y="593050"/>
            <a:ext cx="4930500" cy="110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t>First up: Finish the "Addressing Concerns" section in your One Pager. Then move on to Step 5 below. </a:t>
            </a:r>
            <a:endParaRPr i="1"/>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16" name="Shape 316"/>
        <p:cNvGrpSpPr/>
        <p:nvPr/>
      </p:nvGrpSpPr>
      <p:grpSpPr>
        <a:xfrm>
          <a:off x="0" y="0"/>
          <a:ext cx="0" cy="0"/>
          <a:chOff x="0" y="0"/>
          <a:chExt cx="0" cy="0"/>
        </a:xfrm>
      </p:grpSpPr>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31" name="Shape 1231"/>
        <p:cNvGrpSpPr/>
        <p:nvPr/>
      </p:nvGrpSpPr>
      <p:grpSpPr>
        <a:xfrm>
          <a:off x="0" y="0"/>
          <a:ext cx="0" cy="0"/>
          <a:chOff x="0" y="0"/>
          <a:chExt cx="0" cy="0"/>
        </a:xfrm>
      </p:grpSpPr>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5" name="Shape 1235"/>
        <p:cNvGrpSpPr/>
        <p:nvPr/>
      </p:nvGrpSpPr>
      <p:grpSpPr>
        <a:xfrm>
          <a:off x="0" y="0"/>
          <a:ext cx="0" cy="0"/>
          <a:chOff x="0" y="0"/>
          <a:chExt cx="0" cy="0"/>
        </a:xfrm>
      </p:grpSpPr>
      <p:sp>
        <p:nvSpPr>
          <p:cNvPr id="1236" name="Google Shape;1236;p184"/>
          <p:cNvSpPr txBox="1"/>
          <p:nvPr/>
        </p:nvSpPr>
        <p:spPr>
          <a:xfrm>
            <a:off x="2533500" y="523000"/>
            <a:ext cx="36720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700">
                <a:solidFill>
                  <a:schemeClr val="dk1"/>
                </a:solidFill>
                <a:latin typeface="Montserrat"/>
                <a:ea typeface="Montserrat"/>
                <a:cs typeface="Montserrat"/>
                <a:sym typeface="Montserrat"/>
              </a:rPr>
              <a:t>Give One, Get One</a:t>
            </a:r>
            <a:endParaRPr sz="3600">
              <a:solidFill>
                <a:schemeClr val="dk1"/>
              </a:solidFill>
              <a:latin typeface="Caveat Brush"/>
              <a:ea typeface="Caveat Brush"/>
              <a:cs typeface="Caveat Brush"/>
              <a:sym typeface="Caveat Brush"/>
            </a:endParaRPr>
          </a:p>
        </p:txBody>
      </p:sp>
      <p:pic>
        <p:nvPicPr>
          <p:cNvPr id="1237" name="Google Shape;1237;p184"/>
          <p:cNvPicPr preferRelativeResize="0"/>
          <p:nvPr/>
        </p:nvPicPr>
        <p:blipFill>
          <a:blip r:embed="rId3">
            <a:alphaModFix/>
          </a:blip>
          <a:stretch>
            <a:fillRect/>
          </a:stretch>
        </p:blipFill>
        <p:spPr>
          <a:xfrm>
            <a:off x="0" y="-35615"/>
            <a:ext cx="9144001" cy="337930"/>
          </a:xfrm>
          <a:prstGeom prst="rect">
            <a:avLst/>
          </a:prstGeom>
          <a:noFill/>
          <a:ln>
            <a:noFill/>
          </a:ln>
        </p:spPr>
      </p:pic>
      <p:pic>
        <p:nvPicPr>
          <p:cNvPr id="1238" name="Google Shape;1238;p184"/>
          <p:cNvPicPr preferRelativeResize="0"/>
          <p:nvPr/>
        </p:nvPicPr>
        <p:blipFill>
          <a:blip r:embed="rId3">
            <a:alphaModFix/>
          </a:blip>
          <a:stretch>
            <a:fillRect/>
          </a:stretch>
        </p:blipFill>
        <p:spPr>
          <a:xfrm>
            <a:off x="0" y="-45453"/>
            <a:ext cx="9144001" cy="337930"/>
          </a:xfrm>
          <a:prstGeom prst="rect">
            <a:avLst/>
          </a:prstGeom>
          <a:noFill/>
          <a:ln>
            <a:noFill/>
          </a:ln>
        </p:spPr>
      </p:pic>
      <p:pic>
        <p:nvPicPr>
          <p:cNvPr id="1239" name="Google Shape;1239;p184"/>
          <p:cNvPicPr preferRelativeResize="0"/>
          <p:nvPr/>
        </p:nvPicPr>
        <p:blipFill>
          <a:blip r:embed="rId4">
            <a:alphaModFix/>
          </a:blip>
          <a:stretch>
            <a:fillRect/>
          </a:stretch>
        </p:blipFill>
        <p:spPr>
          <a:xfrm>
            <a:off x="21675" y="-26312"/>
            <a:ext cx="3558125" cy="304275"/>
          </a:xfrm>
          <a:prstGeom prst="rect">
            <a:avLst/>
          </a:prstGeom>
          <a:noFill/>
          <a:ln>
            <a:noFill/>
          </a:ln>
        </p:spPr>
      </p:pic>
      <p:sp>
        <p:nvSpPr>
          <p:cNvPr id="1240" name="Google Shape;1240;p184"/>
          <p:cNvSpPr txBox="1"/>
          <p:nvPr/>
        </p:nvSpPr>
        <p:spPr>
          <a:xfrm>
            <a:off x="2000" y="-32006"/>
            <a:ext cx="2661000" cy="34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Day 5 - Wrap Up</a:t>
            </a:r>
            <a:endParaRPr>
              <a:solidFill>
                <a:srgbClr val="FFFFFF"/>
              </a:solidFill>
            </a:endParaRPr>
          </a:p>
        </p:txBody>
      </p:sp>
      <p:sp>
        <p:nvSpPr>
          <p:cNvPr id="1241" name="Google Shape;1241;p184"/>
          <p:cNvSpPr txBox="1"/>
          <p:nvPr/>
        </p:nvSpPr>
        <p:spPr>
          <a:xfrm>
            <a:off x="2402563" y="1267775"/>
            <a:ext cx="4176300" cy="36429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en" sz="2200">
                <a:solidFill>
                  <a:srgbClr val="7665A0"/>
                </a:solidFill>
                <a:latin typeface="Proxima Nova"/>
                <a:ea typeface="Proxima Nova"/>
                <a:cs typeface="Proxima Nova"/>
                <a:sym typeface="Proxima Nova"/>
              </a:rPr>
              <a:t>Do This:</a:t>
            </a:r>
            <a:r>
              <a:rPr lang="en" sz="2200">
                <a:solidFill>
                  <a:schemeClr val="dk1"/>
                </a:solidFill>
                <a:latin typeface="Proxima Nova"/>
                <a:ea typeface="Proxima Nova"/>
                <a:cs typeface="Proxima Nova"/>
                <a:sym typeface="Proxima Nova"/>
              </a:rPr>
              <a:t> Share your vocabulary cluster definitions and visualizations with your peers.</a:t>
            </a:r>
            <a:endParaRPr sz="2200">
              <a:solidFill>
                <a:schemeClr val="dk1"/>
              </a:solidFill>
              <a:latin typeface="Proxima Nova"/>
              <a:ea typeface="Proxima Nova"/>
              <a:cs typeface="Proxima Nova"/>
              <a:sym typeface="Proxima Nova"/>
            </a:endParaRPr>
          </a:p>
          <a:p>
            <a:pPr indent="-368300" lvl="0" marL="457200" rtl="0" algn="l">
              <a:lnSpc>
                <a:spcPct val="100000"/>
              </a:lnSpc>
              <a:spcBef>
                <a:spcPts val="1600"/>
              </a:spcBef>
              <a:spcAft>
                <a:spcPts val="0"/>
              </a:spcAft>
              <a:buClr>
                <a:schemeClr val="dk1"/>
              </a:buClr>
              <a:buSzPts val="2200"/>
              <a:buFont typeface="Proxima Nova"/>
              <a:buChar char="●"/>
            </a:pPr>
            <a:r>
              <a:rPr b="1" lang="en" sz="2200">
                <a:solidFill>
                  <a:srgbClr val="00ADBC"/>
                </a:solidFill>
                <a:latin typeface="Proxima Nova"/>
                <a:ea typeface="Proxima Nova"/>
                <a:cs typeface="Proxima Nova"/>
                <a:sym typeface="Proxima Nova"/>
              </a:rPr>
              <a:t>Give</a:t>
            </a:r>
            <a:r>
              <a:rPr lang="en" sz="2200">
                <a:solidFill>
                  <a:schemeClr val="dk1"/>
                </a:solidFill>
                <a:latin typeface="Proxima Nova"/>
                <a:ea typeface="Proxima Nova"/>
                <a:cs typeface="Proxima Nova"/>
                <a:sym typeface="Proxima Nova"/>
              </a:rPr>
              <a:t> one of your ideas</a:t>
            </a:r>
            <a:endParaRPr sz="2200">
              <a:solidFill>
                <a:schemeClr val="dk1"/>
              </a:solidFill>
              <a:latin typeface="Proxima Nova"/>
              <a:ea typeface="Proxima Nova"/>
              <a:cs typeface="Proxima Nova"/>
              <a:sym typeface="Proxima Nova"/>
            </a:endParaRPr>
          </a:p>
          <a:p>
            <a:pPr indent="-368300" lvl="0" marL="457200" rtl="0" algn="l">
              <a:lnSpc>
                <a:spcPct val="100000"/>
              </a:lnSpc>
              <a:spcBef>
                <a:spcPts val="0"/>
              </a:spcBef>
              <a:spcAft>
                <a:spcPts val="0"/>
              </a:spcAft>
              <a:buClr>
                <a:schemeClr val="dk1"/>
              </a:buClr>
              <a:buSzPts val="2200"/>
              <a:buFont typeface="Proxima Nova"/>
              <a:buChar char="●"/>
            </a:pPr>
            <a:r>
              <a:rPr b="1" lang="en" sz="2200">
                <a:solidFill>
                  <a:srgbClr val="7665A0"/>
                </a:solidFill>
                <a:latin typeface="Proxima Nova"/>
                <a:ea typeface="Proxima Nova"/>
                <a:cs typeface="Proxima Nova"/>
                <a:sym typeface="Proxima Nova"/>
              </a:rPr>
              <a:t>Get</a:t>
            </a:r>
            <a:r>
              <a:rPr lang="en" sz="2200">
                <a:solidFill>
                  <a:schemeClr val="dk1"/>
                </a:solidFill>
                <a:latin typeface="Proxima Nova"/>
                <a:ea typeface="Proxima Nova"/>
                <a:cs typeface="Proxima Nova"/>
                <a:sym typeface="Proxima Nova"/>
              </a:rPr>
              <a:t> one of your peer's ideas to build out one of your clusters</a:t>
            </a:r>
            <a:endParaRPr sz="2200">
              <a:solidFill>
                <a:schemeClr val="dk1"/>
              </a:solidFill>
              <a:latin typeface="Proxima Nova"/>
              <a:ea typeface="Proxima Nova"/>
              <a:cs typeface="Proxima Nova"/>
              <a:sym typeface="Proxima Nova"/>
            </a:endParaRPr>
          </a:p>
          <a:p>
            <a:pPr indent="0" lvl="0" marL="0" rtl="0" algn="l">
              <a:lnSpc>
                <a:spcPct val="100000"/>
              </a:lnSpc>
              <a:spcBef>
                <a:spcPts val="1600"/>
              </a:spcBef>
              <a:spcAft>
                <a:spcPts val="1600"/>
              </a:spcAft>
              <a:buNone/>
            </a:pPr>
            <a:r>
              <a:rPr lang="en" sz="2200">
                <a:solidFill>
                  <a:schemeClr val="dk1"/>
                </a:solidFill>
                <a:latin typeface="Proxima Nova"/>
                <a:ea typeface="Proxima Nova"/>
                <a:cs typeface="Proxima Nova"/>
                <a:sym typeface="Proxima Nova"/>
              </a:rPr>
              <a:t>Find another classmate and repeat!</a:t>
            </a:r>
            <a:endParaRPr sz="1500">
              <a:solidFill>
                <a:schemeClr val="dk1"/>
              </a:solidFill>
              <a:latin typeface="Proxima Nova"/>
              <a:ea typeface="Proxima Nova"/>
              <a:cs typeface="Proxima Nova"/>
              <a:sym typeface="Proxima Nova"/>
            </a:endParaRPr>
          </a:p>
        </p:txBody>
      </p:sp>
      <p:pic>
        <p:nvPicPr>
          <p:cNvPr id="1242" name="Google Shape;1242;p184"/>
          <p:cNvPicPr preferRelativeResize="0"/>
          <p:nvPr/>
        </p:nvPicPr>
        <p:blipFill>
          <a:blip r:embed="rId5">
            <a:alphaModFix/>
          </a:blip>
          <a:stretch>
            <a:fillRect/>
          </a:stretch>
        </p:blipFill>
        <p:spPr>
          <a:xfrm>
            <a:off x="125025" y="559600"/>
            <a:ext cx="1966250" cy="1966250"/>
          </a:xfrm>
          <a:prstGeom prst="rect">
            <a:avLst/>
          </a:prstGeom>
          <a:noFill/>
          <a:ln>
            <a:noFill/>
          </a:ln>
        </p:spPr>
      </p:pic>
      <p:pic>
        <p:nvPicPr>
          <p:cNvPr id="1243" name="Google Shape;1243;p184"/>
          <p:cNvPicPr preferRelativeResize="0"/>
          <p:nvPr/>
        </p:nvPicPr>
        <p:blipFill>
          <a:blip r:embed="rId6">
            <a:alphaModFix/>
          </a:blip>
          <a:stretch>
            <a:fillRect/>
          </a:stretch>
        </p:blipFill>
        <p:spPr>
          <a:xfrm>
            <a:off x="7196500" y="1656553"/>
            <a:ext cx="1231500" cy="1231500"/>
          </a:xfrm>
          <a:prstGeom prst="rect">
            <a:avLst/>
          </a:prstGeom>
          <a:noFill/>
          <a:ln>
            <a:noFill/>
          </a:ln>
        </p:spPr>
      </p:pic>
      <p:sp>
        <p:nvSpPr>
          <p:cNvPr id="1244" name="Google Shape;1244;p184"/>
          <p:cNvSpPr/>
          <p:nvPr/>
        </p:nvSpPr>
        <p:spPr>
          <a:xfrm>
            <a:off x="6559400" y="3628425"/>
            <a:ext cx="859200" cy="879600"/>
          </a:xfrm>
          <a:prstGeom prst="roundRect">
            <a:avLst>
              <a:gd fmla="val 16667" name="adj"/>
            </a:avLst>
          </a:prstGeom>
          <a:noFill/>
          <a:ln cap="flat" cmpd="sng" w="19050">
            <a:solidFill>
              <a:srgbClr val="27D1B3"/>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184"/>
          <p:cNvSpPr/>
          <p:nvPr/>
        </p:nvSpPr>
        <p:spPr>
          <a:xfrm>
            <a:off x="7549875" y="4161125"/>
            <a:ext cx="1444500" cy="754500"/>
          </a:xfrm>
          <a:prstGeom prst="roundRect">
            <a:avLst>
              <a:gd fmla="val 16667" name="adj"/>
            </a:avLst>
          </a:prstGeom>
          <a:noFill/>
          <a:ln cap="flat" cmpd="sng" w="19050">
            <a:solidFill>
              <a:srgbClr val="FDD33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184"/>
          <p:cNvSpPr/>
          <p:nvPr/>
        </p:nvSpPr>
        <p:spPr>
          <a:xfrm>
            <a:off x="8131975" y="3423750"/>
            <a:ext cx="504600" cy="643200"/>
          </a:xfrm>
          <a:prstGeom prst="roundRect">
            <a:avLst>
              <a:gd fmla="val 16667" name="adj"/>
            </a:avLst>
          </a:prstGeom>
          <a:noFill/>
          <a:ln cap="flat" cmpd="sng" w="19050">
            <a:solidFill>
              <a:srgbClr val="64B9FC"/>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184"/>
          <p:cNvSpPr/>
          <p:nvPr/>
        </p:nvSpPr>
        <p:spPr>
          <a:xfrm>
            <a:off x="6971450" y="3921600"/>
            <a:ext cx="1767000" cy="337800"/>
          </a:xfrm>
          <a:prstGeom prst="roundRect">
            <a:avLst>
              <a:gd fmla="val 44568" name="adj"/>
            </a:avLst>
          </a:prstGeom>
          <a:solidFill>
            <a:srgbClr val="F3F3F3"/>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en" sz="1700">
                <a:latin typeface="Caveat Brush"/>
                <a:ea typeface="Caveat Brush"/>
                <a:cs typeface="Caveat Brush"/>
                <a:sym typeface="Caveat Brush"/>
              </a:rPr>
              <a:t>Vocabulary Cluster</a:t>
            </a:r>
            <a:endParaRPr sz="1700">
              <a:latin typeface="Caveat Brush"/>
              <a:ea typeface="Caveat Brush"/>
              <a:cs typeface="Caveat Brush"/>
              <a:sym typeface="Caveat Brush"/>
            </a:endParaRPr>
          </a:p>
        </p:txBody>
      </p:sp>
      <p:sp>
        <p:nvSpPr>
          <p:cNvPr id="1248" name="Google Shape;1248;p184"/>
          <p:cNvSpPr/>
          <p:nvPr/>
        </p:nvSpPr>
        <p:spPr>
          <a:xfrm>
            <a:off x="6931168" y="2194225"/>
            <a:ext cx="396825" cy="1354950"/>
          </a:xfrm>
          <a:custGeom>
            <a:rect b="b" l="l" r="r" t="t"/>
            <a:pathLst>
              <a:path extrusionOk="0" h="54198" w="15873">
                <a:moveTo>
                  <a:pt x="15873" y="0"/>
                </a:moveTo>
                <a:cubicBezTo>
                  <a:pt x="13549" y="4015"/>
                  <a:pt x="4569" y="15055"/>
                  <a:pt x="1928" y="24088"/>
                </a:cubicBezTo>
                <a:cubicBezTo>
                  <a:pt x="-713" y="33121"/>
                  <a:pt x="343" y="49180"/>
                  <a:pt x="26" y="54198"/>
                </a:cubicBezTo>
              </a:path>
            </a:pathLst>
          </a:custGeom>
          <a:noFill/>
          <a:ln cap="flat" cmpd="sng" w="28575">
            <a:solidFill>
              <a:srgbClr val="27D1B3"/>
            </a:solidFill>
            <a:prstDash val="solid"/>
            <a:round/>
            <a:headEnd len="med" w="med" type="none"/>
            <a:tailEnd len="med" w="med" type="triangle"/>
          </a:ln>
        </p:spPr>
      </p:sp>
      <p:sp>
        <p:nvSpPr>
          <p:cNvPr id="1249" name="Google Shape;1249;p184"/>
          <p:cNvSpPr/>
          <p:nvPr/>
        </p:nvSpPr>
        <p:spPr>
          <a:xfrm rot="-184264">
            <a:off x="7558319" y="2874668"/>
            <a:ext cx="409525" cy="783342"/>
          </a:xfrm>
          <a:custGeom>
            <a:rect b="b" l="l" r="r" t="t"/>
            <a:pathLst>
              <a:path extrusionOk="0" h="31320" w="12887">
                <a:moveTo>
                  <a:pt x="737" y="0"/>
                </a:moveTo>
                <a:cubicBezTo>
                  <a:pt x="782" y="3780"/>
                  <a:pt x="-1018" y="17460"/>
                  <a:pt x="1007" y="22680"/>
                </a:cubicBezTo>
                <a:cubicBezTo>
                  <a:pt x="3032" y="27900"/>
                  <a:pt x="10907" y="29880"/>
                  <a:pt x="12887" y="31320"/>
                </a:cubicBezTo>
              </a:path>
            </a:pathLst>
          </a:custGeom>
          <a:noFill/>
          <a:ln cap="flat" cmpd="sng" w="28575">
            <a:solidFill>
              <a:srgbClr val="64B9FC"/>
            </a:solidFill>
            <a:prstDash val="solid"/>
            <a:round/>
            <a:headEnd len="med" w="med" type="none"/>
            <a:tailEnd len="med" w="med" type="triangle"/>
          </a:ln>
        </p:spPr>
      </p:sp>
      <p:sp>
        <p:nvSpPr>
          <p:cNvPr id="1250" name="Google Shape;1250;p184"/>
          <p:cNvSpPr/>
          <p:nvPr/>
        </p:nvSpPr>
        <p:spPr>
          <a:xfrm>
            <a:off x="8326050" y="2512500"/>
            <a:ext cx="634500" cy="1599750"/>
          </a:xfrm>
          <a:custGeom>
            <a:rect b="b" l="l" r="r" t="t"/>
            <a:pathLst>
              <a:path extrusionOk="0" h="63990" w="25380">
                <a:moveTo>
                  <a:pt x="0" y="0"/>
                </a:moveTo>
                <a:cubicBezTo>
                  <a:pt x="3645" y="3195"/>
                  <a:pt x="17640" y="8505"/>
                  <a:pt x="21870" y="19170"/>
                </a:cubicBezTo>
                <a:cubicBezTo>
                  <a:pt x="26100" y="29835"/>
                  <a:pt x="24795" y="56520"/>
                  <a:pt x="25380" y="63990"/>
                </a:cubicBezTo>
              </a:path>
            </a:pathLst>
          </a:custGeom>
          <a:noFill/>
          <a:ln cap="flat" cmpd="sng" w="28575">
            <a:solidFill>
              <a:srgbClr val="FDD330"/>
            </a:solidFill>
            <a:prstDash val="solid"/>
            <a:round/>
            <a:headEnd len="med" w="med" type="none"/>
            <a:tailEnd len="med" w="med" type="triangle"/>
          </a:ln>
        </p:spPr>
      </p:sp>
      <p:pic>
        <p:nvPicPr>
          <p:cNvPr id="1251" name="Google Shape;1251;p184"/>
          <p:cNvPicPr preferRelativeResize="0"/>
          <p:nvPr/>
        </p:nvPicPr>
        <p:blipFill>
          <a:blip r:embed="rId7">
            <a:alphaModFix/>
          </a:blip>
          <a:stretch>
            <a:fillRect/>
          </a:stretch>
        </p:blipFill>
        <p:spPr>
          <a:xfrm>
            <a:off x="215800" y="3858875"/>
            <a:ext cx="771525" cy="10096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251"/>
                                        </p:tgtEl>
                                        <p:attrNameLst>
                                          <p:attrName>style.visibility</p:attrName>
                                        </p:attrNameLst>
                                      </p:cBhvr>
                                      <p:to>
                                        <p:strVal val="visible"/>
                                      </p:to>
                                    </p:set>
                                    <p:animEffect filter="fade" transition="in">
                                      <p:cBhvr>
                                        <p:cTn dur="2600"/>
                                        <p:tgtEl>
                                          <p:spTgt spid="1251"/>
                                        </p:tgtEl>
                                      </p:cBhvr>
                                    </p:animEffect>
                                  </p:childTnLst>
                                </p:cTn>
                              </p:par>
                            </p:childTnLst>
                          </p:cTn>
                        </p:par>
                        <p:par>
                          <p:cTn fill="hold">
                            <p:stCondLst>
                              <p:cond delay="2600"/>
                            </p:stCondLst>
                            <p:childTnLst>
                              <p:par>
                                <p:cTn fill="hold" nodeType="afterEffect" presetClass="entr" presetID="10" presetSubtype="0">
                                  <p:stCondLst>
                                    <p:cond delay="0"/>
                                  </p:stCondLst>
                                  <p:childTnLst>
                                    <p:set>
                                      <p:cBhvr>
                                        <p:cTn dur="1" fill="hold">
                                          <p:stCondLst>
                                            <p:cond delay="0"/>
                                          </p:stCondLst>
                                        </p:cTn>
                                        <p:tgtEl>
                                          <p:spTgt spid="1248"/>
                                        </p:tgtEl>
                                        <p:attrNameLst>
                                          <p:attrName>style.visibility</p:attrName>
                                        </p:attrNameLst>
                                      </p:cBhvr>
                                      <p:to>
                                        <p:strVal val="visible"/>
                                      </p:to>
                                    </p:set>
                                    <p:animEffect filter="fade" transition="in">
                                      <p:cBhvr>
                                        <p:cTn dur="2500"/>
                                        <p:tgtEl>
                                          <p:spTgt spid="1248"/>
                                        </p:tgtEl>
                                      </p:cBhvr>
                                    </p:animEffect>
                                  </p:childTnLst>
                                </p:cTn>
                              </p:par>
                              <p:par>
                                <p:cTn fill="hold" nodeType="withEffect" presetClass="entr" presetID="10" presetSubtype="0">
                                  <p:stCondLst>
                                    <p:cond delay="0"/>
                                  </p:stCondLst>
                                  <p:childTnLst>
                                    <p:set>
                                      <p:cBhvr>
                                        <p:cTn dur="1" fill="hold">
                                          <p:stCondLst>
                                            <p:cond delay="0"/>
                                          </p:stCondLst>
                                        </p:cTn>
                                        <p:tgtEl>
                                          <p:spTgt spid="1244"/>
                                        </p:tgtEl>
                                        <p:attrNameLst>
                                          <p:attrName>style.visibility</p:attrName>
                                        </p:attrNameLst>
                                      </p:cBhvr>
                                      <p:to>
                                        <p:strVal val="visible"/>
                                      </p:to>
                                    </p:set>
                                    <p:animEffect filter="fade" transition="in">
                                      <p:cBhvr>
                                        <p:cTn dur="2500"/>
                                        <p:tgtEl>
                                          <p:spTgt spid="1244"/>
                                        </p:tgtEl>
                                      </p:cBhvr>
                                    </p:animEffect>
                                  </p:childTnLst>
                                </p:cTn>
                              </p:par>
                            </p:childTnLst>
                          </p:cTn>
                        </p:par>
                        <p:par>
                          <p:cTn fill="hold">
                            <p:stCondLst>
                              <p:cond delay="5100"/>
                            </p:stCondLst>
                            <p:childTnLst>
                              <p:par>
                                <p:cTn fill="hold" nodeType="afterEffect" presetClass="entr" presetID="10" presetSubtype="0">
                                  <p:stCondLst>
                                    <p:cond delay="0"/>
                                  </p:stCondLst>
                                  <p:childTnLst>
                                    <p:set>
                                      <p:cBhvr>
                                        <p:cTn dur="1" fill="hold">
                                          <p:stCondLst>
                                            <p:cond delay="0"/>
                                          </p:stCondLst>
                                        </p:cTn>
                                        <p:tgtEl>
                                          <p:spTgt spid="1249"/>
                                        </p:tgtEl>
                                        <p:attrNameLst>
                                          <p:attrName>style.visibility</p:attrName>
                                        </p:attrNameLst>
                                      </p:cBhvr>
                                      <p:to>
                                        <p:strVal val="visible"/>
                                      </p:to>
                                    </p:set>
                                    <p:animEffect filter="fade" transition="in">
                                      <p:cBhvr>
                                        <p:cTn dur="2500"/>
                                        <p:tgtEl>
                                          <p:spTgt spid="1249"/>
                                        </p:tgtEl>
                                      </p:cBhvr>
                                    </p:animEffect>
                                  </p:childTnLst>
                                </p:cTn>
                              </p:par>
                              <p:par>
                                <p:cTn fill="hold" nodeType="withEffect" presetClass="entr" presetID="10" presetSubtype="0">
                                  <p:stCondLst>
                                    <p:cond delay="0"/>
                                  </p:stCondLst>
                                  <p:childTnLst>
                                    <p:set>
                                      <p:cBhvr>
                                        <p:cTn dur="1" fill="hold">
                                          <p:stCondLst>
                                            <p:cond delay="0"/>
                                          </p:stCondLst>
                                        </p:cTn>
                                        <p:tgtEl>
                                          <p:spTgt spid="1246"/>
                                        </p:tgtEl>
                                        <p:attrNameLst>
                                          <p:attrName>style.visibility</p:attrName>
                                        </p:attrNameLst>
                                      </p:cBhvr>
                                      <p:to>
                                        <p:strVal val="visible"/>
                                      </p:to>
                                    </p:set>
                                    <p:animEffect filter="fade" transition="in">
                                      <p:cBhvr>
                                        <p:cTn dur="2500"/>
                                        <p:tgtEl>
                                          <p:spTgt spid="1246"/>
                                        </p:tgtEl>
                                      </p:cBhvr>
                                    </p:animEffect>
                                  </p:childTnLst>
                                </p:cTn>
                              </p:par>
                            </p:childTnLst>
                          </p:cTn>
                        </p:par>
                        <p:par>
                          <p:cTn fill="hold">
                            <p:stCondLst>
                              <p:cond delay="7600"/>
                            </p:stCondLst>
                            <p:childTnLst>
                              <p:par>
                                <p:cTn fill="hold" nodeType="afterEffect" presetClass="entr" presetID="10" presetSubtype="0">
                                  <p:stCondLst>
                                    <p:cond delay="0"/>
                                  </p:stCondLst>
                                  <p:childTnLst>
                                    <p:set>
                                      <p:cBhvr>
                                        <p:cTn dur="1" fill="hold">
                                          <p:stCondLst>
                                            <p:cond delay="0"/>
                                          </p:stCondLst>
                                        </p:cTn>
                                        <p:tgtEl>
                                          <p:spTgt spid="1250"/>
                                        </p:tgtEl>
                                        <p:attrNameLst>
                                          <p:attrName>style.visibility</p:attrName>
                                        </p:attrNameLst>
                                      </p:cBhvr>
                                      <p:to>
                                        <p:strVal val="visible"/>
                                      </p:to>
                                    </p:set>
                                    <p:animEffect filter="fade" transition="in">
                                      <p:cBhvr>
                                        <p:cTn dur="2500"/>
                                        <p:tgtEl>
                                          <p:spTgt spid="1250"/>
                                        </p:tgtEl>
                                      </p:cBhvr>
                                    </p:animEffect>
                                  </p:childTnLst>
                                </p:cTn>
                              </p:par>
                              <p:par>
                                <p:cTn fill="hold" nodeType="withEffect" presetClass="entr" presetID="10" presetSubtype="0">
                                  <p:stCondLst>
                                    <p:cond delay="0"/>
                                  </p:stCondLst>
                                  <p:childTnLst>
                                    <p:set>
                                      <p:cBhvr>
                                        <p:cTn dur="1" fill="hold">
                                          <p:stCondLst>
                                            <p:cond delay="0"/>
                                          </p:stCondLst>
                                        </p:cTn>
                                        <p:tgtEl>
                                          <p:spTgt spid="1245"/>
                                        </p:tgtEl>
                                        <p:attrNameLst>
                                          <p:attrName>style.visibility</p:attrName>
                                        </p:attrNameLst>
                                      </p:cBhvr>
                                      <p:to>
                                        <p:strVal val="visible"/>
                                      </p:to>
                                    </p:set>
                                    <p:animEffect filter="fade" transition="in">
                                      <p:cBhvr>
                                        <p:cTn dur="2500"/>
                                        <p:tgtEl>
                                          <p:spTgt spid="124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55" name="Shape 1255"/>
        <p:cNvGrpSpPr/>
        <p:nvPr/>
      </p:nvGrpSpPr>
      <p:grpSpPr>
        <a:xfrm>
          <a:off x="0" y="0"/>
          <a:ext cx="0" cy="0"/>
          <a:chOff x="0" y="0"/>
          <a:chExt cx="0" cy="0"/>
        </a:xfrm>
      </p:grpSpPr>
      <p:sp>
        <p:nvSpPr>
          <p:cNvPr id="1256" name="Google Shape;1256;p185"/>
          <p:cNvSpPr txBox="1"/>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600">
                <a:solidFill>
                  <a:srgbClr val="FFFFFF"/>
                </a:solidFill>
                <a:latin typeface="Proxima Nova"/>
                <a:ea typeface="Proxima Nova"/>
                <a:cs typeface="Proxima Nova"/>
                <a:sym typeface="Proxima Nova"/>
              </a:rPr>
              <a:t>Unit 8 - Lesson 10</a:t>
            </a:r>
            <a:endParaRPr b="1" sz="3600">
              <a:solidFill>
                <a:srgbClr val="FFFFFF"/>
              </a:solidFill>
              <a:latin typeface="Proxima Nova"/>
              <a:ea typeface="Proxima Nova"/>
              <a:cs typeface="Proxima Nova"/>
              <a:sym typeface="Proxima Nova"/>
            </a:endParaRPr>
          </a:p>
          <a:p>
            <a:pPr indent="0" lvl="0" marL="0" rtl="0" algn="ctr">
              <a:spcBef>
                <a:spcPts val="0"/>
              </a:spcBef>
              <a:spcAft>
                <a:spcPts val="0"/>
              </a:spcAft>
              <a:buNone/>
            </a:pPr>
            <a:r>
              <a:rPr b="1" lang="en" sz="3600">
                <a:solidFill>
                  <a:schemeClr val="lt1"/>
                </a:solidFill>
                <a:latin typeface="Proxima Nova"/>
                <a:ea typeface="Proxima Nova"/>
                <a:cs typeface="Proxima Nova"/>
                <a:sym typeface="Proxima Nova"/>
              </a:rPr>
              <a:t>Project: Innovation Simulation</a:t>
            </a:r>
            <a:endParaRPr b="1" sz="3600">
              <a:solidFill>
                <a:schemeClr val="lt1"/>
              </a:solidFill>
              <a:latin typeface="Proxima Nova"/>
              <a:ea typeface="Proxima Nova"/>
              <a:cs typeface="Proxima Nova"/>
              <a:sym typeface="Proxima Nova"/>
            </a:endParaRPr>
          </a:p>
          <a:p>
            <a:pPr indent="0" lvl="0" marL="0" rtl="0" algn="ctr">
              <a:spcBef>
                <a:spcPts val="0"/>
              </a:spcBef>
              <a:spcAft>
                <a:spcPts val="0"/>
              </a:spcAft>
              <a:buNone/>
            </a:pPr>
            <a:r>
              <a:rPr b="1" lang="en" sz="3600">
                <a:solidFill>
                  <a:schemeClr val="lt1"/>
                </a:solidFill>
                <a:latin typeface="Proxima Nova"/>
                <a:ea typeface="Proxima Nova"/>
                <a:cs typeface="Proxima Nova"/>
                <a:sym typeface="Proxima Nova"/>
              </a:rPr>
              <a:t>Day 6</a:t>
            </a:r>
            <a:endParaRPr b="1" sz="3600">
              <a:solidFill>
                <a:schemeClr val="lt1"/>
              </a:solidFill>
              <a:latin typeface="Proxima Nova"/>
              <a:ea typeface="Proxima Nova"/>
              <a:cs typeface="Proxima Nova"/>
              <a:sym typeface="Proxima Nova"/>
            </a:endParaRPr>
          </a:p>
        </p:txBody>
      </p:sp>
      <p:pic>
        <p:nvPicPr>
          <p:cNvPr id="1257" name="Google Shape;1257;p185" title="Code.org Logo"/>
          <p:cNvPicPr preferRelativeResize="0"/>
          <p:nvPr/>
        </p:nvPicPr>
        <p:blipFill>
          <a:blip r:embed="rId4">
            <a:alphaModFix/>
          </a:blip>
          <a:stretch>
            <a:fillRect/>
          </a:stretch>
        </p:blipFill>
        <p:spPr>
          <a:xfrm>
            <a:off x="3205775" y="4357099"/>
            <a:ext cx="338325" cy="334099"/>
          </a:xfrm>
          <a:prstGeom prst="rect">
            <a:avLst/>
          </a:prstGeom>
          <a:noFill/>
          <a:ln>
            <a:noFill/>
          </a:ln>
        </p:spPr>
      </p:pic>
      <p:sp>
        <p:nvSpPr>
          <p:cNvPr id="1258" name="Google Shape;1258;p185"/>
          <p:cNvSpPr txBox="1"/>
          <p:nvPr/>
        </p:nvSpPr>
        <p:spPr>
          <a:xfrm>
            <a:off x="3625900" y="4324050"/>
            <a:ext cx="2626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FFFFFF"/>
                </a:solidFill>
                <a:latin typeface="Proxima Nova"/>
                <a:ea typeface="Proxima Nova"/>
                <a:cs typeface="Proxima Nova"/>
                <a:sym typeface="Proxima Nova"/>
              </a:rPr>
              <a:t>Computer Science Principles</a:t>
            </a:r>
            <a:endParaRPr b="1">
              <a:solidFill>
                <a:srgbClr val="FFFFFF"/>
              </a:solidFill>
              <a:latin typeface="Proxima Nova"/>
              <a:ea typeface="Proxima Nova"/>
              <a:cs typeface="Proxima Nova"/>
              <a:sym typeface="Proxima Nova"/>
            </a:endParaRPr>
          </a:p>
        </p:txBody>
      </p:sp>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62" name="Shape 1262"/>
        <p:cNvGrpSpPr/>
        <p:nvPr/>
      </p:nvGrpSpPr>
      <p:grpSpPr>
        <a:xfrm>
          <a:off x="0" y="0"/>
          <a:ext cx="0" cy="0"/>
          <a:chOff x="0" y="0"/>
          <a:chExt cx="0" cy="0"/>
        </a:xfrm>
      </p:grpSpPr>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66" name="Shape 1266"/>
        <p:cNvGrpSpPr/>
        <p:nvPr/>
      </p:nvGrpSpPr>
      <p:grpSpPr>
        <a:xfrm>
          <a:off x="0" y="0"/>
          <a:ext cx="0" cy="0"/>
          <a:chOff x="0" y="0"/>
          <a:chExt cx="0" cy="0"/>
        </a:xfrm>
      </p:grpSpPr>
      <p:sp>
        <p:nvSpPr>
          <p:cNvPr id="1267" name="Google Shape;1267;p187"/>
          <p:cNvSpPr txBox="1"/>
          <p:nvPr/>
        </p:nvSpPr>
        <p:spPr>
          <a:xfrm>
            <a:off x="0" y="0"/>
            <a:ext cx="4572000" cy="34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Day 6 - Warm Up</a:t>
            </a:r>
            <a:endParaRPr>
              <a:solidFill>
                <a:srgbClr val="FFFFFF"/>
              </a:solidFill>
            </a:endParaRPr>
          </a:p>
        </p:txBody>
      </p:sp>
      <p:sp>
        <p:nvSpPr>
          <p:cNvPr id="1268" name="Google Shape;1268;p187"/>
          <p:cNvSpPr/>
          <p:nvPr/>
        </p:nvSpPr>
        <p:spPr>
          <a:xfrm>
            <a:off x="392400" y="2743700"/>
            <a:ext cx="5178000" cy="1247100"/>
          </a:xfrm>
          <a:prstGeom prst="parallelogram">
            <a:avLst>
              <a:gd fmla="val 25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69" name="Google Shape;1269;p187"/>
          <p:cNvCxnSpPr/>
          <p:nvPr/>
        </p:nvCxnSpPr>
        <p:spPr>
          <a:xfrm>
            <a:off x="5577500" y="2757700"/>
            <a:ext cx="189300" cy="770700"/>
          </a:xfrm>
          <a:prstGeom prst="straightConnector1">
            <a:avLst/>
          </a:prstGeom>
          <a:noFill/>
          <a:ln cap="flat" cmpd="sng" w="9525">
            <a:solidFill>
              <a:schemeClr val="dk2"/>
            </a:solidFill>
            <a:prstDash val="solid"/>
            <a:round/>
            <a:headEnd len="med" w="med" type="none"/>
            <a:tailEnd len="med" w="med" type="none"/>
          </a:ln>
        </p:spPr>
      </p:cxnSp>
      <p:cxnSp>
        <p:nvCxnSpPr>
          <p:cNvPr id="1270" name="Google Shape;1270;p187"/>
          <p:cNvCxnSpPr/>
          <p:nvPr/>
        </p:nvCxnSpPr>
        <p:spPr>
          <a:xfrm flipH="1" rot="10800000">
            <a:off x="5248275" y="3528400"/>
            <a:ext cx="518400" cy="476400"/>
          </a:xfrm>
          <a:prstGeom prst="straightConnector1">
            <a:avLst/>
          </a:prstGeom>
          <a:noFill/>
          <a:ln cap="flat" cmpd="sng" w="9525">
            <a:solidFill>
              <a:schemeClr val="dk2"/>
            </a:solidFill>
            <a:prstDash val="solid"/>
            <a:round/>
            <a:headEnd len="med" w="med" type="none"/>
            <a:tailEnd len="med" w="med" type="none"/>
          </a:ln>
        </p:spPr>
      </p:cxnSp>
      <p:cxnSp>
        <p:nvCxnSpPr>
          <p:cNvPr id="1271" name="Google Shape;1271;p187"/>
          <p:cNvCxnSpPr/>
          <p:nvPr/>
        </p:nvCxnSpPr>
        <p:spPr>
          <a:xfrm rot="10800000">
            <a:off x="5381175" y="3528475"/>
            <a:ext cx="385500" cy="0"/>
          </a:xfrm>
          <a:prstGeom prst="straightConnector1">
            <a:avLst/>
          </a:prstGeom>
          <a:noFill/>
          <a:ln cap="flat" cmpd="sng" w="9525">
            <a:solidFill>
              <a:schemeClr val="dk2"/>
            </a:solidFill>
            <a:prstDash val="solid"/>
            <a:round/>
            <a:headEnd len="med" w="med" type="none"/>
            <a:tailEnd len="med" w="med" type="none"/>
          </a:ln>
        </p:spPr>
      </p:cxnSp>
      <p:sp>
        <p:nvSpPr>
          <p:cNvPr id="1272" name="Google Shape;1272;p187"/>
          <p:cNvSpPr txBox="1"/>
          <p:nvPr/>
        </p:nvSpPr>
        <p:spPr>
          <a:xfrm>
            <a:off x="910796" y="2867047"/>
            <a:ext cx="4659600" cy="960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200">
                <a:latin typeface="Trebuchet MS"/>
                <a:ea typeface="Trebuchet MS"/>
                <a:cs typeface="Trebuchet MS"/>
                <a:sym typeface="Trebuchet MS"/>
              </a:rPr>
              <a:t>Ryanne</a:t>
            </a:r>
            <a:endParaRPr sz="7200">
              <a:latin typeface="Trebuchet MS"/>
              <a:ea typeface="Trebuchet MS"/>
              <a:cs typeface="Trebuchet MS"/>
              <a:sym typeface="Trebuchet MS"/>
            </a:endParaRPr>
          </a:p>
        </p:txBody>
      </p:sp>
      <p:grpSp>
        <p:nvGrpSpPr>
          <p:cNvPr id="1273" name="Google Shape;1273;p187"/>
          <p:cNvGrpSpPr/>
          <p:nvPr/>
        </p:nvGrpSpPr>
        <p:grpSpPr>
          <a:xfrm>
            <a:off x="631772" y="2867053"/>
            <a:ext cx="1000200" cy="1000200"/>
            <a:chOff x="6325800" y="2229100"/>
            <a:chExt cx="1000200" cy="1000200"/>
          </a:xfrm>
        </p:grpSpPr>
        <p:grpSp>
          <p:nvGrpSpPr>
            <p:cNvPr id="1274" name="Google Shape;1274;p187"/>
            <p:cNvGrpSpPr/>
            <p:nvPr/>
          </p:nvGrpSpPr>
          <p:grpSpPr>
            <a:xfrm>
              <a:off x="6325800" y="2229100"/>
              <a:ext cx="1000200" cy="1000200"/>
              <a:chOff x="6325800" y="2229100"/>
              <a:chExt cx="1000200" cy="1000200"/>
            </a:xfrm>
          </p:grpSpPr>
          <p:sp>
            <p:nvSpPr>
              <p:cNvPr id="1275" name="Google Shape;1275;p187"/>
              <p:cNvSpPr/>
              <p:nvPr/>
            </p:nvSpPr>
            <p:spPr>
              <a:xfrm>
                <a:off x="6325800" y="2229100"/>
                <a:ext cx="1000200" cy="1000200"/>
              </a:xfrm>
              <a:prstGeom prst="ellipse">
                <a:avLst/>
              </a:prstGeom>
              <a:solidFill>
                <a:srgbClr val="FFFFFF"/>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187"/>
              <p:cNvSpPr/>
              <p:nvPr/>
            </p:nvSpPr>
            <p:spPr>
              <a:xfrm>
                <a:off x="6376050" y="2279350"/>
                <a:ext cx="899700" cy="899700"/>
              </a:xfrm>
              <a:prstGeom prst="ellipse">
                <a:avLst/>
              </a:prstGeom>
              <a:solidFill>
                <a:srgbClr val="1D8C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277" name="Google Shape;1277;p187"/>
            <p:cNvCxnSpPr>
              <a:stCxn id="1276" idx="0"/>
              <a:endCxn id="1276" idx="0"/>
            </p:cNvCxnSpPr>
            <p:nvPr/>
          </p:nvCxnSpPr>
          <p:spPr>
            <a:xfrm>
              <a:off x="6825900" y="2279350"/>
              <a:ext cx="0" cy="0"/>
            </a:xfrm>
            <a:prstGeom prst="straightConnector1">
              <a:avLst/>
            </a:prstGeom>
            <a:noFill/>
            <a:ln cap="flat" cmpd="sng" w="9525">
              <a:solidFill>
                <a:schemeClr val="dk2"/>
              </a:solidFill>
              <a:prstDash val="solid"/>
              <a:round/>
              <a:headEnd len="med" w="med" type="none"/>
              <a:tailEnd len="med" w="med" type="none"/>
            </a:ln>
          </p:spPr>
        </p:cxnSp>
        <p:cxnSp>
          <p:nvCxnSpPr>
            <p:cNvPr id="1278" name="Google Shape;1278;p187"/>
            <p:cNvCxnSpPr>
              <a:stCxn id="1276" idx="0"/>
              <a:endCxn id="1276" idx="0"/>
            </p:cNvCxnSpPr>
            <p:nvPr/>
          </p:nvCxnSpPr>
          <p:spPr>
            <a:xfrm>
              <a:off x="6825900" y="2279350"/>
              <a:ext cx="0" cy="0"/>
            </a:xfrm>
            <a:prstGeom prst="straightConnector1">
              <a:avLst/>
            </a:prstGeom>
            <a:noFill/>
            <a:ln cap="flat" cmpd="sng" w="9525">
              <a:solidFill>
                <a:srgbClr val="FF0000"/>
              </a:solidFill>
              <a:prstDash val="solid"/>
              <a:round/>
              <a:headEnd len="med" w="med" type="none"/>
              <a:tailEnd len="med" w="med" type="none"/>
            </a:ln>
          </p:spPr>
        </p:cxnSp>
        <p:sp>
          <p:nvSpPr>
            <p:cNvPr id="1279" name="Google Shape;1279;p187"/>
            <p:cNvSpPr txBox="1"/>
            <p:nvPr/>
          </p:nvSpPr>
          <p:spPr>
            <a:xfrm>
              <a:off x="6364050" y="2577313"/>
              <a:ext cx="923700" cy="295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Oswald"/>
                  <a:ea typeface="Oswald"/>
                  <a:cs typeface="Oswald"/>
                  <a:sym typeface="Oswald"/>
                </a:rPr>
                <a:t>TEACHER</a:t>
              </a:r>
              <a:endParaRPr>
                <a:latin typeface="Oswald"/>
                <a:ea typeface="Oswald"/>
                <a:cs typeface="Oswald"/>
                <a:sym typeface="Oswald"/>
              </a:endParaRPr>
            </a:p>
          </p:txBody>
        </p:sp>
        <p:cxnSp>
          <p:nvCxnSpPr>
            <p:cNvPr id="1280" name="Google Shape;1280;p187"/>
            <p:cNvCxnSpPr/>
            <p:nvPr/>
          </p:nvCxnSpPr>
          <p:spPr>
            <a:xfrm>
              <a:off x="6473952" y="2430483"/>
              <a:ext cx="713100" cy="7800"/>
            </a:xfrm>
            <a:prstGeom prst="straightConnector1">
              <a:avLst/>
            </a:prstGeom>
            <a:noFill/>
            <a:ln cap="flat" cmpd="sng" w="38100">
              <a:solidFill>
                <a:srgbClr val="FFFFFF"/>
              </a:solidFill>
              <a:prstDash val="solid"/>
              <a:round/>
              <a:headEnd len="med" w="med" type="none"/>
              <a:tailEnd len="med" w="med" type="none"/>
            </a:ln>
          </p:spPr>
        </p:cxnSp>
        <p:cxnSp>
          <p:nvCxnSpPr>
            <p:cNvPr id="1281" name="Google Shape;1281;p187"/>
            <p:cNvCxnSpPr/>
            <p:nvPr/>
          </p:nvCxnSpPr>
          <p:spPr>
            <a:xfrm>
              <a:off x="6477000" y="3026664"/>
              <a:ext cx="713100" cy="7800"/>
            </a:xfrm>
            <a:prstGeom prst="straightConnector1">
              <a:avLst/>
            </a:prstGeom>
            <a:noFill/>
            <a:ln cap="flat" cmpd="sng" w="38100">
              <a:solidFill>
                <a:srgbClr val="FFFFFF"/>
              </a:solidFill>
              <a:prstDash val="solid"/>
              <a:round/>
              <a:headEnd len="med" w="med" type="none"/>
              <a:tailEnd len="med" w="med" type="none"/>
            </a:ln>
          </p:spPr>
        </p:cxnSp>
      </p:grpSp>
      <p:sp>
        <p:nvSpPr>
          <p:cNvPr id="1282" name="Google Shape;1282;p187"/>
          <p:cNvSpPr txBox="1"/>
          <p:nvPr/>
        </p:nvSpPr>
        <p:spPr>
          <a:xfrm>
            <a:off x="2038950" y="3714800"/>
            <a:ext cx="4141200" cy="411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Montserrat SemiBold"/>
                <a:ea typeface="Montserrat SemiBold"/>
                <a:cs typeface="Montserrat SemiBold"/>
                <a:sym typeface="Montserrat SemiBold"/>
              </a:rPr>
              <a:t>High School Physical Education</a:t>
            </a:r>
            <a:endParaRPr sz="1000"/>
          </a:p>
        </p:txBody>
      </p:sp>
      <p:sp>
        <p:nvSpPr>
          <p:cNvPr id="1283" name="Google Shape;1283;p187"/>
          <p:cNvSpPr/>
          <p:nvPr/>
        </p:nvSpPr>
        <p:spPr>
          <a:xfrm>
            <a:off x="6376500" y="2396275"/>
            <a:ext cx="2767500" cy="4495500"/>
          </a:xfrm>
          <a:prstGeom prst="ellipse">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187"/>
          <p:cNvSpPr/>
          <p:nvPr/>
        </p:nvSpPr>
        <p:spPr>
          <a:xfrm>
            <a:off x="6782650" y="879800"/>
            <a:ext cx="1863900" cy="1863900"/>
          </a:xfrm>
          <a:prstGeom prst="ellipse">
            <a:avLst/>
          </a:prstGeom>
          <a:solidFill>
            <a:srgbClr val="999999"/>
          </a:solid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85" name="Google Shape;1285;p187"/>
          <p:cNvPicPr preferRelativeResize="0"/>
          <p:nvPr/>
        </p:nvPicPr>
        <p:blipFill>
          <a:blip r:embed="rId4">
            <a:alphaModFix/>
          </a:blip>
          <a:stretch>
            <a:fillRect/>
          </a:stretch>
        </p:blipFill>
        <p:spPr>
          <a:xfrm rot="899974">
            <a:off x="7715015" y="3274752"/>
            <a:ext cx="983200" cy="701723"/>
          </a:xfrm>
          <a:prstGeom prst="rect">
            <a:avLst/>
          </a:prstGeom>
          <a:noFill/>
          <a:ln>
            <a:noFill/>
          </a:ln>
        </p:spPr>
      </p:pic>
      <p:pic>
        <p:nvPicPr>
          <p:cNvPr id="1286" name="Google Shape;1286;p187"/>
          <p:cNvPicPr preferRelativeResize="0"/>
          <p:nvPr/>
        </p:nvPicPr>
        <p:blipFill>
          <a:blip r:embed="rId5">
            <a:alphaModFix/>
          </a:blip>
          <a:stretch>
            <a:fillRect/>
          </a:stretch>
        </p:blipFill>
        <p:spPr>
          <a:xfrm flipH="1" rot="-4499998">
            <a:off x="8226766" y="3012622"/>
            <a:ext cx="158598" cy="602967"/>
          </a:xfrm>
          <a:prstGeom prst="rect">
            <a:avLst/>
          </a:prstGeom>
          <a:noFill/>
          <a:ln>
            <a:noFill/>
          </a:ln>
        </p:spPr>
      </p:pic>
      <p:sp>
        <p:nvSpPr>
          <p:cNvPr id="1287" name="Google Shape;1287;p187"/>
          <p:cNvSpPr txBox="1"/>
          <p:nvPr/>
        </p:nvSpPr>
        <p:spPr>
          <a:xfrm>
            <a:off x="1891875" y="497500"/>
            <a:ext cx="5248200" cy="1373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latin typeface="Proxima Nova"/>
                <a:ea typeface="Proxima Nova"/>
                <a:cs typeface="Proxima Nova"/>
                <a:sym typeface="Proxima Nova"/>
              </a:rPr>
              <a:t>Distribute:</a:t>
            </a:r>
            <a:endParaRPr b="1" sz="3000">
              <a:latin typeface="Proxima Nova"/>
              <a:ea typeface="Proxima Nova"/>
              <a:cs typeface="Proxima Nova"/>
              <a:sym typeface="Proxima Nova"/>
            </a:endParaRPr>
          </a:p>
          <a:p>
            <a:pPr indent="0" lvl="0" marL="0" rtl="0" algn="ctr">
              <a:spcBef>
                <a:spcPts val="0"/>
              </a:spcBef>
              <a:spcAft>
                <a:spcPts val="0"/>
              </a:spcAft>
              <a:buNone/>
            </a:pPr>
            <a:r>
              <a:rPr lang="en" sz="3000">
                <a:latin typeface="Proxima Nova"/>
                <a:ea typeface="Proxima Nova"/>
                <a:cs typeface="Proxima Nova"/>
                <a:sym typeface="Proxima Nova"/>
              </a:rPr>
              <a:t>Badges &amp; Nameplates</a:t>
            </a:r>
            <a:endParaRPr sz="3000">
              <a:latin typeface="Proxima Nova"/>
              <a:ea typeface="Proxima Nova"/>
              <a:cs typeface="Proxima Nova"/>
              <a:sym typeface="Proxima Nova"/>
            </a:endParaRPr>
          </a:p>
        </p:txBody>
      </p:sp>
      <p:sp>
        <p:nvSpPr>
          <p:cNvPr id="1288" name="Google Shape;1288;p187"/>
          <p:cNvSpPr txBox="1"/>
          <p:nvPr/>
        </p:nvSpPr>
        <p:spPr>
          <a:xfrm>
            <a:off x="3559500" y="0"/>
            <a:ext cx="2025000" cy="348000"/>
          </a:xfrm>
          <a:prstGeom prst="rect">
            <a:avLst/>
          </a:prstGeom>
          <a:solidFill>
            <a:srgbClr val="DF544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Proxima Nova"/>
                <a:ea typeface="Proxima Nova"/>
                <a:cs typeface="Proxima Nova"/>
                <a:sym typeface="Proxima Nova"/>
              </a:rPr>
              <a:t>☁</a:t>
            </a:r>
            <a:r>
              <a:rPr lang="en">
                <a:solidFill>
                  <a:srgbClr val="FFFFFF"/>
                </a:solidFill>
              </a:rPr>
              <a:t> </a:t>
            </a:r>
            <a:r>
              <a:rPr lang="en" sz="1200">
                <a:solidFill>
                  <a:srgbClr val="FFFFFF"/>
                </a:solidFill>
                <a:latin typeface="Proxima Nova"/>
                <a:ea typeface="Proxima Nova"/>
                <a:cs typeface="Proxima Nova"/>
                <a:sym typeface="Proxima Nova"/>
              </a:rPr>
              <a:t>Innovation Simulation ☁</a:t>
            </a:r>
            <a:endParaRPr sz="1200">
              <a:solidFill>
                <a:srgbClr val="FFFFFF"/>
              </a:solidFill>
              <a:latin typeface="Proxima Nova"/>
              <a:ea typeface="Proxima Nova"/>
              <a:cs typeface="Proxima Nova"/>
              <a:sym typeface="Proxima Nova"/>
            </a:endParaRPr>
          </a:p>
        </p:txBody>
      </p:sp>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92" name="Shape 1292"/>
        <p:cNvGrpSpPr/>
        <p:nvPr/>
      </p:nvGrpSpPr>
      <p:grpSpPr>
        <a:xfrm>
          <a:off x="0" y="0"/>
          <a:ext cx="0" cy="0"/>
          <a:chOff x="0" y="0"/>
          <a:chExt cx="0" cy="0"/>
        </a:xfrm>
      </p:grpSpPr>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96" name="Shape 1296"/>
        <p:cNvGrpSpPr/>
        <p:nvPr/>
      </p:nvGrpSpPr>
      <p:grpSpPr>
        <a:xfrm>
          <a:off x="0" y="0"/>
          <a:ext cx="0" cy="0"/>
          <a:chOff x="0" y="0"/>
          <a:chExt cx="0" cy="0"/>
        </a:xfrm>
      </p:grpSpPr>
      <p:sp>
        <p:nvSpPr>
          <p:cNvPr id="1297" name="Google Shape;1297;p189"/>
          <p:cNvSpPr txBox="1"/>
          <p:nvPr/>
        </p:nvSpPr>
        <p:spPr>
          <a:xfrm>
            <a:off x="246350" y="456625"/>
            <a:ext cx="8395800" cy="75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latin typeface="Proxima Nova"/>
                <a:ea typeface="Proxima Nova"/>
                <a:cs typeface="Proxima Nova"/>
                <a:sym typeface="Proxima Nova"/>
              </a:rPr>
              <a:t>Feedback - 10 mins</a:t>
            </a:r>
            <a:endParaRPr b="1" sz="2400">
              <a:latin typeface="Proxima Nova"/>
              <a:ea typeface="Proxima Nova"/>
              <a:cs typeface="Proxima Nova"/>
              <a:sym typeface="Proxima Nova"/>
            </a:endParaRPr>
          </a:p>
          <a:p>
            <a:pPr indent="0" lvl="0" marL="0" rtl="0" algn="l">
              <a:spcBef>
                <a:spcPts val="0"/>
              </a:spcBef>
              <a:spcAft>
                <a:spcPts val="0"/>
              </a:spcAft>
              <a:buNone/>
            </a:pPr>
            <a:r>
              <a:t/>
            </a:r>
            <a:endParaRPr b="1" sz="2400">
              <a:latin typeface="Proxima Nova"/>
              <a:ea typeface="Proxima Nova"/>
              <a:cs typeface="Proxima Nova"/>
              <a:sym typeface="Proxima Nova"/>
            </a:endParaRPr>
          </a:p>
          <a:p>
            <a:pPr indent="-381000" lvl="0" marL="457200" rtl="0" algn="l">
              <a:spcBef>
                <a:spcPts val="0"/>
              </a:spcBef>
              <a:spcAft>
                <a:spcPts val="0"/>
              </a:spcAft>
              <a:buSzPts val="2400"/>
              <a:buFont typeface="Proxima Nova"/>
              <a:buChar char="●"/>
            </a:pPr>
            <a:r>
              <a:rPr lang="en" sz="2400">
                <a:latin typeface="Proxima Nova"/>
                <a:ea typeface="Proxima Nova"/>
                <a:cs typeface="Proxima Nova"/>
                <a:sym typeface="Proxima Nova"/>
              </a:rPr>
              <a:t>Break your team into smaller groups of 2 - 3</a:t>
            </a:r>
            <a:endParaRPr sz="2400">
              <a:latin typeface="Proxima Nova"/>
              <a:ea typeface="Proxima Nova"/>
              <a:cs typeface="Proxima Nova"/>
              <a:sym typeface="Proxima Nova"/>
            </a:endParaRPr>
          </a:p>
          <a:p>
            <a:pPr indent="-381000" lvl="0" marL="457200" rtl="0" algn="l">
              <a:spcBef>
                <a:spcPts val="0"/>
              </a:spcBef>
              <a:spcAft>
                <a:spcPts val="0"/>
              </a:spcAft>
              <a:buSzPts val="2400"/>
              <a:buFont typeface="Proxima Nova"/>
              <a:buChar char="●"/>
            </a:pPr>
            <a:r>
              <a:rPr lang="en" sz="2400">
                <a:latin typeface="Proxima Nova"/>
                <a:ea typeface="Proxima Nova"/>
                <a:cs typeface="Proxima Nova"/>
                <a:sym typeface="Proxima Nova"/>
              </a:rPr>
              <a:t>Find another small group from another team</a:t>
            </a:r>
            <a:endParaRPr sz="2400">
              <a:latin typeface="Proxima Nova"/>
              <a:ea typeface="Proxima Nova"/>
              <a:cs typeface="Proxima Nova"/>
              <a:sym typeface="Proxima Nova"/>
            </a:endParaRPr>
          </a:p>
          <a:p>
            <a:pPr indent="-381000" lvl="0" marL="457200" rtl="0" algn="l">
              <a:spcBef>
                <a:spcPts val="0"/>
              </a:spcBef>
              <a:spcAft>
                <a:spcPts val="0"/>
              </a:spcAft>
              <a:buSzPts val="2400"/>
              <a:buFont typeface="Proxima Nova"/>
              <a:buChar char="●"/>
            </a:pPr>
            <a:r>
              <a:rPr lang="en" sz="2400">
                <a:latin typeface="Proxima Nova"/>
                <a:ea typeface="Proxima Nova"/>
                <a:cs typeface="Proxima Nova"/>
                <a:sym typeface="Proxima Nova"/>
              </a:rPr>
              <a:t>Spend 3-5 minutes each sharing your innovations, theme, and ideas for the presentation</a:t>
            </a:r>
            <a:endParaRPr sz="2400">
              <a:latin typeface="Proxima Nova"/>
              <a:ea typeface="Proxima Nova"/>
              <a:cs typeface="Proxima Nova"/>
              <a:sym typeface="Proxima Nova"/>
            </a:endParaRPr>
          </a:p>
          <a:p>
            <a:pPr indent="-381000" lvl="0" marL="457200" rtl="0" algn="l">
              <a:spcBef>
                <a:spcPts val="0"/>
              </a:spcBef>
              <a:spcAft>
                <a:spcPts val="0"/>
              </a:spcAft>
              <a:buSzPts val="2400"/>
              <a:buFont typeface="Proxima Nova"/>
              <a:buChar char="●"/>
            </a:pPr>
            <a:r>
              <a:rPr lang="en" sz="2400">
                <a:latin typeface="Proxima Nova"/>
                <a:ea typeface="Proxima Nova"/>
                <a:cs typeface="Proxima Nova"/>
                <a:sym typeface="Proxima Nova"/>
              </a:rPr>
              <a:t>Give constructive feedback on their ideas, keeping in mind you character’s perspective</a:t>
            </a:r>
            <a:endParaRPr sz="2400">
              <a:latin typeface="Proxima Nova"/>
              <a:ea typeface="Proxima Nova"/>
              <a:cs typeface="Proxima Nova"/>
              <a:sym typeface="Proxima Nova"/>
            </a:endParaRPr>
          </a:p>
        </p:txBody>
      </p:sp>
      <p:sp>
        <p:nvSpPr>
          <p:cNvPr id="1298" name="Google Shape;1298;p189"/>
          <p:cNvSpPr txBox="1"/>
          <p:nvPr/>
        </p:nvSpPr>
        <p:spPr>
          <a:xfrm>
            <a:off x="0" y="4550"/>
            <a:ext cx="4572000" cy="34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Day 6 - Activity</a:t>
            </a:r>
            <a:endParaRPr>
              <a:solidFill>
                <a:srgbClr val="FFFFFF"/>
              </a:solidFill>
            </a:endParaRPr>
          </a:p>
        </p:txBody>
      </p:sp>
      <p:sp>
        <p:nvSpPr>
          <p:cNvPr id="1299" name="Google Shape;1299;p189"/>
          <p:cNvSpPr txBox="1"/>
          <p:nvPr/>
        </p:nvSpPr>
        <p:spPr>
          <a:xfrm>
            <a:off x="3559500" y="0"/>
            <a:ext cx="2025000" cy="348000"/>
          </a:xfrm>
          <a:prstGeom prst="rect">
            <a:avLst/>
          </a:prstGeom>
          <a:solidFill>
            <a:srgbClr val="DF544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Proxima Nova"/>
                <a:ea typeface="Proxima Nova"/>
                <a:cs typeface="Proxima Nova"/>
                <a:sym typeface="Proxima Nova"/>
              </a:rPr>
              <a:t>☁</a:t>
            </a:r>
            <a:r>
              <a:rPr lang="en">
                <a:solidFill>
                  <a:srgbClr val="FFFFFF"/>
                </a:solidFill>
              </a:rPr>
              <a:t> </a:t>
            </a:r>
            <a:r>
              <a:rPr lang="en" sz="1200">
                <a:solidFill>
                  <a:srgbClr val="FFFFFF"/>
                </a:solidFill>
                <a:latin typeface="Proxima Nova"/>
                <a:ea typeface="Proxima Nova"/>
                <a:cs typeface="Proxima Nova"/>
                <a:sym typeface="Proxima Nova"/>
              </a:rPr>
              <a:t>Innovation Simulation ☁</a:t>
            </a:r>
            <a:endParaRPr sz="1200">
              <a:solidFill>
                <a:srgbClr val="FFFFFF"/>
              </a:solidFill>
              <a:latin typeface="Proxima Nova"/>
              <a:ea typeface="Proxima Nova"/>
              <a:cs typeface="Proxima Nova"/>
              <a:sym typeface="Proxima Nova"/>
            </a:endParaRPr>
          </a:p>
        </p:txBody>
      </p:sp>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03" name="Shape 1303"/>
        <p:cNvGrpSpPr/>
        <p:nvPr/>
      </p:nvGrpSpPr>
      <p:grpSpPr>
        <a:xfrm>
          <a:off x="0" y="0"/>
          <a:ext cx="0" cy="0"/>
          <a:chOff x="0" y="0"/>
          <a:chExt cx="0" cy="0"/>
        </a:xfrm>
      </p:grpSpPr>
      <p:sp>
        <p:nvSpPr>
          <p:cNvPr id="1304" name="Google Shape;1304;p190"/>
          <p:cNvSpPr txBox="1"/>
          <p:nvPr/>
        </p:nvSpPr>
        <p:spPr>
          <a:xfrm>
            <a:off x="246350" y="456625"/>
            <a:ext cx="8395800" cy="75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latin typeface="Proxima Nova"/>
                <a:ea typeface="Proxima Nova"/>
                <a:cs typeface="Proxima Nova"/>
                <a:sym typeface="Proxima Nova"/>
              </a:rPr>
              <a:t>Work Time</a:t>
            </a:r>
            <a:endParaRPr b="1" sz="2400">
              <a:latin typeface="Proxima Nova"/>
              <a:ea typeface="Proxima Nova"/>
              <a:cs typeface="Proxima Nova"/>
              <a:sym typeface="Proxima Nova"/>
            </a:endParaRPr>
          </a:p>
          <a:p>
            <a:pPr indent="0" lvl="0" marL="0" rtl="0" algn="l">
              <a:spcBef>
                <a:spcPts val="0"/>
              </a:spcBef>
              <a:spcAft>
                <a:spcPts val="0"/>
              </a:spcAft>
              <a:buNone/>
            </a:pPr>
            <a:r>
              <a:t/>
            </a:r>
            <a:endParaRPr b="1" sz="2400">
              <a:latin typeface="Proxima Nova"/>
              <a:ea typeface="Proxima Nova"/>
              <a:cs typeface="Proxima Nova"/>
              <a:sym typeface="Proxima Nova"/>
            </a:endParaRPr>
          </a:p>
          <a:p>
            <a:pPr indent="-381000" lvl="0" marL="457200" rtl="0" algn="l">
              <a:spcBef>
                <a:spcPts val="0"/>
              </a:spcBef>
              <a:spcAft>
                <a:spcPts val="0"/>
              </a:spcAft>
              <a:buSzPts val="2400"/>
              <a:buFont typeface="Proxima Nova"/>
              <a:buChar char="●"/>
            </a:pPr>
            <a:r>
              <a:rPr lang="en" sz="2400">
                <a:latin typeface="Proxima Nova"/>
                <a:ea typeface="Proxima Nova"/>
                <a:cs typeface="Proxima Nova"/>
                <a:sym typeface="Proxima Nova"/>
              </a:rPr>
              <a:t>Finish your group presentation</a:t>
            </a:r>
            <a:endParaRPr sz="2400">
              <a:latin typeface="Proxima Nova"/>
              <a:ea typeface="Proxima Nova"/>
              <a:cs typeface="Proxima Nova"/>
              <a:sym typeface="Proxima Nova"/>
            </a:endParaRPr>
          </a:p>
          <a:p>
            <a:pPr indent="-381000" lvl="0" marL="457200" rtl="0" algn="l">
              <a:spcBef>
                <a:spcPts val="0"/>
              </a:spcBef>
              <a:spcAft>
                <a:spcPts val="0"/>
              </a:spcAft>
              <a:buSzPts val="2400"/>
              <a:buFont typeface="Proxima Nova"/>
              <a:buChar char="●"/>
            </a:pPr>
            <a:r>
              <a:rPr lang="en" sz="2400">
                <a:latin typeface="Proxima Nova"/>
                <a:ea typeface="Proxima Nova"/>
                <a:cs typeface="Proxima Nova"/>
                <a:sym typeface="Proxima Nova"/>
              </a:rPr>
              <a:t>Make any final edits to your one-pager</a:t>
            </a:r>
            <a:endParaRPr sz="2400">
              <a:latin typeface="Proxima Nova"/>
              <a:ea typeface="Proxima Nova"/>
              <a:cs typeface="Proxima Nova"/>
              <a:sym typeface="Proxima Nova"/>
            </a:endParaRPr>
          </a:p>
        </p:txBody>
      </p:sp>
      <p:sp>
        <p:nvSpPr>
          <p:cNvPr id="1305" name="Google Shape;1305;p190"/>
          <p:cNvSpPr txBox="1"/>
          <p:nvPr/>
        </p:nvSpPr>
        <p:spPr>
          <a:xfrm>
            <a:off x="0" y="4550"/>
            <a:ext cx="4572000" cy="34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Day 6 - Activity</a:t>
            </a:r>
            <a:endParaRPr>
              <a:solidFill>
                <a:srgbClr val="FFFFFF"/>
              </a:solidFill>
            </a:endParaRPr>
          </a:p>
        </p:txBody>
      </p:sp>
      <p:sp>
        <p:nvSpPr>
          <p:cNvPr id="1306" name="Google Shape;1306;p190"/>
          <p:cNvSpPr txBox="1"/>
          <p:nvPr/>
        </p:nvSpPr>
        <p:spPr>
          <a:xfrm>
            <a:off x="3559500" y="0"/>
            <a:ext cx="2025000" cy="348000"/>
          </a:xfrm>
          <a:prstGeom prst="rect">
            <a:avLst/>
          </a:prstGeom>
          <a:solidFill>
            <a:srgbClr val="DF544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Proxima Nova"/>
                <a:ea typeface="Proxima Nova"/>
                <a:cs typeface="Proxima Nova"/>
                <a:sym typeface="Proxima Nova"/>
              </a:rPr>
              <a:t>☁</a:t>
            </a:r>
            <a:r>
              <a:rPr lang="en">
                <a:solidFill>
                  <a:srgbClr val="FFFFFF"/>
                </a:solidFill>
              </a:rPr>
              <a:t> </a:t>
            </a:r>
            <a:r>
              <a:rPr lang="en" sz="1200">
                <a:solidFill>
                  <a:srgbClr val="FFFFFF"/>
                </a:solidFill>
                <a:latin typeface="Proxima Nova"/>
                <a:ea typeface="Proxima Nova"/>
                <a:cs typeface="Proxima Nova"/>
                <a:sym typeface="Proxima Nova"/>
              </a:rPr>
              <a:t>Innovation Simulation ☁</a:t>
            </a:r>
            <a:endParaRPr sz="1200">
              <a:solidFill>
                <a:srgbClr val="FFFFFF"/>
              </a:solidFill>
              <a:latin typeface="Proxima Nova"/>
              <a:ea typeface="Proxima Nova"/>
              <a:cs typeface="Proxima Nova"/>
              <a:sym typeface="Proxima Nova"/>
            </a:endParaRPr>
          </a:p>
        </p:txBody>
      </p:sp>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10" name="Shape 1310"/>
        <p:cNvGrpSpPr/>
        <p:nvPr/>
      </p:nvGrpSpPr>
      <p:grpSpPr>
        <a:xfrm>
          <a:off x="0" y="0"/>
          <a:ext cx="0" cy="0"/>
          <a:chOff x="0" y="0"/>
          <a:chExt cx="0" cy="0"/>
        </a:xfrm>
      </p:grpSpPr>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14" name="Shape 1314"/>
        <p:cNvGrpSpPr/>
        <p:nvPr/>
      </p:nvGrpSpPr>
      <p:grpSpPr>
        <a:xfrm>
          <a:off x="0" y="0"/>
          <a:ext cx="0" cy="0"/>
          <a:chOff x="0" y="0"/>
          <a:chExt cx="0" cy="0"/>
        </a:xfrm>
      </p:grpSpPr>
      <p:sp>
        <p:nvSpPr>
          <p:cNvPr id="1315" name="Google Shape;1315;p192"/>
          <p:cNvSpPr txBox="1"/>
          <p:nvPr/>
        </p:nvSpPr>
        <p:spPr>
          <a:xfrm>
            <a:off x="0" y="4550"/>
            <a:ext cx="4572000" cy="34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Day 6 - Wrap Up</a:t>
            </a:r>
            <a:endParaRPr>
              <a:solidFill>
                <a:srgbClr val="FFFFFF"/>
              </a:solidFill>
            </a:endParaRPr>
          </a:p>
        </p:txBody>
      </p:sp>
      <p:sp>
        <p:nvSpPr>
          <p:cNvPr id="1316" name="Google Shape;1316;p192"/>
          <p:cNvSpPr txBox="1"/>
          <p:nvPr/>
        </p:nvSpPr>
        <p:spPr>
          <a:xfrm>
            <a:off x="554850" y="734800"/>
            <a:ext cx="7932600" cy="352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sz="3000">
              <a:solidFill>
                <a:schemeClr val="dk1"/>
              </a:solidFill>
              <a:latin typeface="Proxima Nova"/>
              <a:ea typeface="Proxima Nova"/>
              <a:cs typeface="Proxima Nova"/>
              <a:sym typeface="Proxima Nova"/>
            </a:endParaRPr>
          </a:p>
          <a:p>
            <a:pPr indent="0" lvl="0" marL="0" rtl="0" algn="ctr">
              <a:spcBef>
                <a:spcPts val="0"/>
              </a:spcBef>
              <a:spcAft>
                <a:spcPts val="0"/>
              </a:spcAft>
              <a:buNone/>
            </a:pPr>
            <a:r>
              <a:rPr lang="en" sz="3000">
                <a:solidFill>
                  <a:schemeClr val="dk1"/>
                </a:solidFill>
                <a:latin typeface="Proxima Nova"/>
                <a:ea typeface="Proxima Nova"/>
                <a:cs typeface="Proxima Nova"/>
                <a:sym typeface="Proxima Nova"/>
              </a:rPr>
              <a:t>Next time we meet make sure:</a:t>
            </a:r>
            <a:endParaRPr sz="3000">
              <a:solidFill>
                <a:schemeClr val="dk1"/>
              </a:solidFill>
              <a:latin typeface="Proxima Nova"/>
              <a:ea typeface="Proxima Nova"/>
              <a:cs typeface="Proxima Nova"/>
              <a:sym typeface="Proxima Nova"/>
            </a:endParaRPr>
          </a:p>
          <a:p>
            <a:pPr indent="-419100" lvl="0" marL="457200" rtl="0" algn="ctr">
              <a:spcBef>
                <a:spcPts val="0"/>
              </a:spcBef>
              <a:spcAft>
                <a:spcPts val="0"/>
              </a:spcAft>
              <a:buClr>
                <a:schemeClr val="dk1"/>
              </a:buClr>
              <a:buSzPts val="3000"/>
              <a:buFont typeface="Proxima Nova"/>
              <a:buChar char="●"/>
            </a:pPr>
            <a:r>
              <a:rPr lang="en" sz="3000">
                <a:solidFill>
                  <a:schemeClr val="dk1"/>
                </a:solidFill>
                <a:latin typeface="Proxima Nova"/>
                <a:ea typeface="Proxima Nova"/>
                <a:cs typeface="Proxima Nova"/>
                <a:sym typeface="Proxima Nova"/>
              </a:rPr>
              <a:t>You’re ready for the group presentation</a:t>
            </a:r>
            <a:endParaRPr sz="3000">
              <a:solidFill>
                <a:schemeClr val="dk1"/>
              </a:solidFill>
              <a:latin typeface="Proxima Nova"/>
              <a:ea typeface="Proxima Nova"/>
              <a:cs typeface="Proxima Nova"/>
              <a:sym typeface="Proxima Nova"/>
            </a:endParaRPr>
          </a:p>
          <a:p>
            <a:pPr indent="-419100" lvl="0" marL="457200" rtl="0" algn="ctr">
              <a:spcBef>
                <a:spcPts val="0"/>
              </a:spcBef>
              <a:spcAft>
                <a:spcPts val="0"/>
              </a:spcAft>
              <a:buClr>
                <a:schemeClr val="dk1"/>
              </a:buClr>
              <a:buSzPts val="3000"/>
              <a:buFont typeface="Proxima Nova"/>
              <a:buChar char="●"/>
            </a:pPr>
            <a:r>
              <a:rPr lang="en" sz="3000">
                <a:solidFill>
                  <a:schemeClr val="dk1"/>
                </a:solidFill>
                <a:latin typeface="Proxima Nova"/>
                <a:ea typeface="Proxima Nova"/>
                <a:cs typeface="Proxima Nova"/>
                <a:sym typeface="Proxima Nova"/>
              </a:rPr>
              <a:t>Your one-pager is ready to share</a:t>
            </a:r>
            <a:endParaRPr sz="3000">
              <a:solidFill>
                <a:schemeClr val="dk1"/>
              </a:solidFill>
              <a:latin typeface="Proxima Nova"/>
              <a:ea typeface="Proxima Nova"/>
              <a:cs typeface="Proxima Nova"/>
              <a:sym typeface="Proxima Nova"/>
            </a:endParaRPr>
          </a:p>
          <a:p>
            <a:pPr indent="0" lvl="0" marL="0" rtl="0" algn="ctr">
              <a:spcBef>
                <a:spcPts val="0"/>
              </a:spcBef>
              <a:spcAft>
                <a:spcPts val="0"/>
              </a:spcAft>
              <a:buNone/>
            </a:pPr>
            <a:r>
              <a:t/>
            </a:r>
            <a:endParaRPr sz="3000">
              <a:latin typeface="Proxima Nova"/>
              <a:ea typeface="Proxima Nova"/>
              <a:cs typeface="Proxima Nova"/>
              <a:sym typeface="Proxima Nova"/>
            </a:endParaRPr>
          </a:p>
          <a:p>
            <a:pPr indent="0" lvl="0" marL="0" rtl="0" algn="l">
              <a:spcBef>
                <a:spcPts val="0"/>
              </a:spcBef>
              <a:spcAft>
                <a:spcPts val="0"/>
              </a:spcAft>
              <a:buNone/>
            </a:pPr>
            <a:r>
              <a:t/>
            </a:r>
            <a:endParaRPr sz="3000">
              <a:latin typeface="Proxima Nova"/>
              <a:ea typeface="Proxima Nova"/>
              <a:cs typeface="Proxima Nova"/>
              <a:sym typeface="Proxima Nova"/>
            </a:endParaRPr>
          </a:p>
        </p:txBody>
      </p:sp>
      <p:sp>
        <p:nvSpPr>
          <p:cNvPr id="1317" name="Google Shape;1317;p192"/>
          <p:cNvSpPr txBox="1"/>
          <p:nvPr/>
        </p:nvSpPr>
        <p:spPr>
          <a:xfrm>
            <a:off x="3559500" y="0"/>
            <a:ext cx="2025000" cy="348000"/>
          </a:xfrm>
          <a:prstGeom prst="rect">
            <a:avLst/>
          </a:prstGeom>
          <a:solidFill>
            <a:srgbClr val="DF544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Proxima Nova"/>
                <a:ea typeface="Proxima Nova"/>
                <a:cs typeface="Proxima Nova"/>
                <a:sym typeface="Proxima Nova"/>
              </a:rPr>
              <a:t>☁</a:t>
            </a:r>
            <a:r>
              <a:rPr lang="en">
                <a:solidFill>
                  <a:srgbClr val="FFFFFF"/>
                </a:solidFill>
              </a:rPr>
              <a:t> </a:t>
            </a:r>
            <a:r>
              <a:rPr lang="en" sz="1200">
                <a:solidFill>
                  <a:srgbClr val="FFFFFF"/>
                </a:solidFill>
                <a:latin typeface="Proxima Nova"/>
                <a:ea typeface="Proxima Nova"/>
                <a:cs typeface="Proxima Nova"/>
                <a:sym typeface="Proxima Nova"/>
              </a:rPr>
              <a:t>Innovation Simulation ☁</a:t>
            </a:r>
            <a:endParaRPr sz="1200">
              <a:solidFill>
                <a:srgbClr val="FFFFFF"/>
              </a:solidFill>
              <a:latin typeface="Proxima Nova"/>
              <a:ea typeface="Proxima Nova"/>
              <a:cs typeface="Proxima Nova"/>
              <a:sym typeface="Proxima Nova"/>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20" name="Shape 320"/>
        <p:cNvGrpSpPr/>
        <p:nvPr/>
      </p:nvGrpSpPr>
      <p:grpSpPr>
        <a:xfrm>
          <a:off x="0" y="0"/>
          <a:ext cx="0" cy="0"/>
          <a:chOff x="0" y="0"/>
          <a:chExt cx="0" cy="0"/>
        </a:xfrm>
      </p:grpSpPr>
      <p:sp>
        <p:nvSpPr>
          <p:cNvPr id="321" name="Google Shape;321;p67"/>
          <p:cNvSpPr txBox="1"/>
          <p:nvPr/>
        </p:nvSpPr>
        <p:spPr>
          <a:xfrm>
            <a:off x="0" y="4550"/>
            <a:ext cx="4572000" cy="34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Day 1</a:t>
            </a:r>
            <a:r>
              <a:rPr lang="en">
                <a:solidFill>
                  <a:srgbClr val="FFFFFF"/>
                </a:solidFill>
              </a:rPr>
              <a:t> - Wrap Up</a:t>
            </a:r>
            <a:endParaRPr>
              <a:solidFill>
                <a:srgbClr val="FFFFFF"/>
              </a:solidFill>
            </a:endParaRPr>
          </a:p>
        </p:txBody>
      </p:sp>
      <p:sp>
        <p:nvSpPr>
          <p:cNvPr id="322" name="Google Shape;322;p67"/>
          <p:cNvSpPr txBox="1"/>
          <p:nvPr/>
        </p:nvSpPr>
        <p:spPr>
          <a:xfrm>
            <a:off x="554850" y="734800"/>
            <a:ext cx="7932600" cy="352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latin typeface="Proxima Nova"/>
                <a:ea typeface="Proxima Nova"/>
                <a:cs typeface="Proxima Nova"/>
                <a:sym typeface="Proxima Nova"/>
              </a:rPr>
              <a:t>Do This: </a:t>
            </a:r>
            <a:endParaRPr b="1" sz="3000">
              <a:latin typeface="Proxima Nova"/>
              <a:ea typeface="Proxima Nova"/>
              <a:cs typeface="Proxima Nova"/>
              <a:sym typeface="Proxima Nova"/>
            </a:endParaRPr>
          </a:p>
          <a:p>
            <a:pPr indent="0" lvl="0" marL="0" rtl="0" algn="ctr">
              <a:spcBef>
                <a:spcPts val="0"/>
              </a:spcBef>
              <a:spcAft>
                <a:spcPts val="0"/>
              </a:spcAft>
              <a:buNone/>
            </a:pPr>
            <a:r>
              <a:t/>
            </a:r>
            <a:endParaRPr sz="3600">
              <a:solidFill>
                <a:schemeClr val="dk1"/>
              </a:solidFill>
              <a:latin typeface="Proxima Nova"/>
              <a:ea typeface="Proxima Nova"/>
              <a:cs typeface="Proxima Nova"/>
              <a:sym typeface="Proxima Nova"/>
            </a:endParaRPr>
          </a:p>
          <a:p>
            <a:pPr indent="0" lvl="0" marL="0" rtl="0" algn="ctr">
              <a:spcBef>
                <a:spcPts val="0"/>
              </a:spcBef>
              <a:spcAft>
                <a:spcPts val="0"/>
              </a:spcAft>
              <a:buNone/>
            </a:pPr>
            <a:r>
              <a:rPr lang="en" sz="3000">
                <a:latin typeface="Proxima Nova"/>
                <a:ea typeface="Proxima Nova"/>
                <a:cs typeface="Proxima Nova"/>
                <a:sym typeface="Proxima Nova"/>
              </a:rPr>
              <a:t>Put away your badges and nameplates</a:t>
            </a:r>
            <a:endParaRPr sz="3000">
              <a:latin typeface="Proxima Nova"/>
              <a:ea typeface="Proxima Nova"/>
              <a:cs typeface="Proxima Nova"/>
              <a:sym typeface="Proxima Nova"/>
            </a:endParaRPr>
          </a:p>
          <a:p>
            <a:pPr indent="0" lvl="0" marL="0" rtl="0" algn="l">
              <a:spcBef>
                <a:spcPts val="0"/>
              </a:spcBef>
              <a:spcAft>
                <a:spcPts val="0"/>
              </a:spcAft>
              <a:buNone/>
            </a:pPr>
            <a:r>
              <a:t/>
            </a:r>
            <a:endParaRPr sz="2400">
              <a:latin typeface="Proxima Nova"/>
              <a:ea typeface="Proxima Nova"/>
              <a:cs typeface="Proxima Nova"/>
              <a:sym typeface="Proxima Nova"/>
            </a:endParaRPr>
          </a:p>
        </p:txBody>
      </p:sp>
      <p:cxnSp>
        <p:nvCxnSpPr>
          <p:cNvPr id="323" name="Google Shape;323;p67"/>
          <p:cNvCxnSpPr/>
          <p:nvPr/>
        </p:nvCxnSpPr>
        <p:spPr>
          <a:xfrm rot="10800000">
            <a:off x="4939575" y="210125"/>
            <a:ext cx="1436700" cy="623700"/>
          </a:xfrm>
          <a:prstGeom prst="straightConnector1">
            <a:avLst/>
          </a:prstGeom>
          <a:noFill/>
          <a:ln cap="flat" cmpd="sng" w="19050">
            <a:solidFill>
              <a:srgbClr val="FF0000"/>
            </a:solidFill>
            <a:prstDash val="solid"/>
            <a:round/>
            <a:headEnd len="med" w="med" type="none"/>
            <a:tailEnd len="med" w="med" type="triangle"/>
          </a:ln>
        </p:spPr>
      </p:cxnSp>
      <p:sp>
        <p:nvSpPr>
          <p:cNvPr id="324" name="Google Shape;324;p67"/>
          <p:cNvSpPr txBox="1"/>
          <p:nvPr/>
        </p:nvSpPr>
        <p:spPr>
          <a:xfrm>
            <a:off x="6348250" y="693675"/>
            <a:ext cx="2578500" cy="99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0000"/>
                </a:solidFill>
                <a:latin typeface="Proxima Nova"/>
                <a:ea typeface="Proxima Nova"/>
                <a:cs typeface="Proxima Nova"/>
                <a:sym typeface="Proxima Nova"/>
              </a:rPr>
              <a:t>Notice the "Innovation Simulation" header is gone. That means it's time to return to your normal selves!</a:t>
            </a:r>
            <a:endParaRPr>
              <a:solidFill>
                <a:srgbClr val="FF0000"/>
              </a:solidFill>
              <a:latin typeface="Proxima Nova"/>
              <a:ea typeface="Proxima Nova"/>
              <a:cs typeface="Proxima Nova"/>
              <a:sym typeface="Proxima Nova"/>
            </a:endParaRPr>
          </a:p>
        </p:txBody>
      </p:sp>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21" name="Shape 1321"/>
        <p:cNvGrpSpPr/>
        <p:nvPr/>
      </p:nvGrpSpPr>
      <p:grpSpPr>
        <a:xfrm>
          <a:off x="0" y="0"/>
          <a:ext cx="0" cy="0"/>
          <a:chOff x="0" y="0"/>
          <a:chExt cx="0" cy="0"/>
        </a:xfrm>
      </p:grpSpPr>
      <p:sp>
        <p:nvSpPr>
          <p:cNvPr id="1322" name="Google Shape;1322;p193"/>
          <p:cNvSpPr txBox="1"/>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600">
                <a:solidFill>
                  <a:srgbClr val="FFFFFF"/>
                </a:solidFill>
                <a:latin typeface="Proxima Nova"/>
                <a:ea typeface="Proxima Nova"/>
                <a:cs typeface="Proxima Nova"/>
                <a:sym typeface="Proxima Nova"/>
              </a:rPr>
              <a:t>Unit 8 - Lesson 10</a:t>
            </a:r>
            <a:endParaRPr b="1" sz="3600">
              <a:solidFill>
                <a:srgbClr val="FFFFFF"/>
              </a:solidFill>
              <a:latin typeface="Proxima Nova"/>
              <a:ea typeface="Proxima Nova"/>
              <a:cs typeface="Proxima Nova"/>
              <a:sym typeface="Proxima Nova"/>
            </a:endParaRPr>
          </a:p>
          <a:p>
            <a:pPr indent="0" lvl="0" marL="0" rtl="0" algn="ctr">
              <a:spcBef>
                <a:spcPts val="0"/>
              </a:spcBef>
              <a:spcAft>
                <a:spcPts val="0"/>
              </a:spcAft>
              <a:buNone/>
            </a:pPr>
            <a:r>
              <a:rPr b="1" lang="en" sz="3600">
                <a:solidFill>
                  <a:schemeClr val="lt1"/>
                </a:solidFill>
                <a:latin typeface="Proxima Nova"/>
                <a:ea typeface="Proxima Nova"/>
                <a:cs typeface="Proxima Nova"/>
                <a:sym typeface="Proxima Nova"/>
              </a:rPr>
              <a:t>Project: Innovation Simulation</a:t>
            </a:r>
            <a:endParaRPr b="1" sz="3600">
              <a:solidFill>
                <a:schemeClr val="lt1"/>
              </a:solidFill>
              <a:latin typeface="Proxima Nova"/>
              <a:ea typeface="Proxima Nova"/>
              <a:cs typeface="Proxima Nova"/>
              <a:sym typeface="Proxima Nova"/>
            </a:endParaRPr>
          </a:p>
          <a:p>
            <a:pPr indent="0" lvl="0" marL="0" rtl="0" algn="ctr">
              <a:spcBef>
                <a:spcPts val="0"/>
              </a:spcBef>
              <a:spcAft>
                <a:spcPts val="0"/>
              </a:spcAft>
              <a:buNone/>
            </a:pPr>
            <a:r>
              <a:rPr b="1" lang="en" sz="3600">
                <a:solidFill>
                  <a:schemeClr val="lt1"/>
                </a:solidFill>
                <a:latin typeface="Proxima Nova"/>
                <a:ea typeface="Proxima Nova"/>
                <a:cs typeface="Proxima Nova"/>
                <a:sym typeface="Proxima Nova"/>
              </a:rPr>
              <a:t>Day 7</a:t>
            </a:r>
            <a:endParaRPr b="1" sz="3600">
              <a:solidFill>
                <a:schemeClr val="lt1"/>
              </a:solidFill>
              <a:latin typeface="Proxima Nova"/>
              <a:ea typeface="Proxima Nova"/>
              <a:cs typeface="Proxima Nova"/>
              <a:sym typeface="Proxima Nova"/>
            </a:endParaRPr>
          </a:p>
        </p:txBody>
      </p:sp>
      <p:pic>
        <p:nvPicPr>
          <p:cNvPr id="1323" name="Google Shape;1323;p193" title="Code.org Logo"/>
          <p:cNvPicPr preferRelativeResize="0"/>
          <p:nvPr/>
        </p:nvPicPr>
        <p:blipFill>
          <a:blip r:embed="rId4">
            <a:alphaModFix/>
          </a:blip>
          <a:stretch>
            <a:fillRect/>
          </a:stretch>
        </p:blipFill>
        <p:spPr>
          <a:xfrm>
            <a:off x="3205775" y="4357099"/>
            <a:ext cx="338325" cy="334099"/>
          </a:xfrm>
          <a:prstGeom prst="rect">
            <a:avLst/>
          </a:prstGeom>
          <a:noFill/>
          <a:ln>
            <a:noFill/>
          </a:ln>
        </p:spPr>
      </p:pic>
      <p:sp>
        <p:nvSpPr>
          <p:cNvPr id="1324" name="Google Shape;1324;p193"/>
          <p:cNvSpPr txBox="1"/>
          <p:nvPr/>
        </p:nvSpPr>
        <p:spPr>
          <a:xfrm>
            <a:off x="3625900" y="4324050"/>
            <a:ext cx="2626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FFFFFF"/>
                </a:solidFill>
                <a:latin typeface="Proxima Nova"/>
                <a:ea typeface="Proxima Nova"/>
                <a:cs typeface="Proxima Nova"/>
                <a:sym typeface="Proxima Nova"/>
              </a:rPr>
              <a:t>Computer Science Principles</a:t>
            </a:r>
            <a:endParaRPr b="1">
              <a:solidFill>
                <a:srgbClr val="FFFFFF"/>
              </a:solidFill>
              <a:latin typeface="Proxima Nova"/>
              <a:ea typeface="Proxima Nova"/>
              <a:cs typeface="Proxima Nova"/>
              <a:sym typeface="Proxima Nova"/>
            </a:endParaRPr>
          </a:p>
        </p:txBody>
      </p:sp>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28" name="Shape 1328"/>
        <p:cNvGrpSpPr/>
        <p:nvPr/>
      </p:nvGrpSpPr>
      <p:grpSpPr>
        <a:xfrm>
          <a:off x="0" y="0"/>
          <a:ext cx="0" cy="0"/>
          <a:chOff x="0" y="0"/>
          <a:chExt cx="0" cy="0"/>
        </a:xfrm>
      </p:grpSpPr>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32" name="Shape 1332"/>
        <p:cNvGrpSpPr/>
        <p:nvPr/>
      </p:nvGrpSpPr>
      <p:grpSpPr>
        <a:xfrm>
          <a:off x="0" y="0"/>
          <a:ext cx="0" cy="0"/>
          <a:chOff x="0" y="0"/>
          <a:chExt cx="0" cy="0"/>
        </a:xfrm>
      </p:grpSpPr>
      <p:sp>
        <p:nvSpPr>
          <p:cNvPr id="1333" name="Google Shape;1333;p195"/>
          <p:cNvSpPr txBox="1"/>
          <p:nvPr/>
        </p:nvSpPr>
        <p:spPr>
          <a:xfrm>
            <a:off x="0" y="0"/>
            <a:ext cx="4572000" cy="34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Day 7 - Warm Up</a:t>
            </a:r>
            <a:endParaRPr>
              <a:solidFill>
                <a:srgbClr val="FFFFFF"/>
              </a:solidFill>
            </a:endParaRPr>
          </a:p>
        </p:txBody>
      </p:sp>
      <p:sp>
        <p:nvSpPr>
          <p:cNvPr id="1334" name="Google Shape;1334;p195"/>
          <p:cNvSpPr/>
          <p:nvPr/>
        </p:nvSpPr>
        <p:spPr>
          <a:xfrm>
            <a:off x="392400" y="2743700"/>
            <a:ext cx="5178000" cy="1247100"/>
          </a:xfrm>
          <a:prstGeom prst="parallelogram">
            <a:avLst>
              <a:gd fmla="val 25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35" name="Google Shape;1335;p195"/>
          <p:cNvCxnSpPr/>
          <p:nvPr/>
        </p:nvCxnSpPr>
        <p:spPr>
          <a:xfrm>
            <a:off x="5577500" y="2757700"/>
            <a:ext cx="189300" cy="770700"/>
          </a:xfrm>
          <a:prstGeom prst="straightConnector1">
            <a:avLst/>
          </a:prstGeom>
          <a:noFill/>
          <a:ln cap="flat" cmpd="sng" w="9525">
            <a:solidFill>
              <a:schemeClr val="dk2"/>
            </a:solidFill>
            <a:prstDash val="solid"/>
            <a:round/>
            <a:headEnd len="med" w="med" type="none"/>
            <a:tailEnd len="med" w="med" type="none"/>
          </a:ln>
        </p:spPr>
      </p:cxnSp>
      <p:cxnSp>
        <p:nvCxnSpPr>
          <p:cNvPr id="1336" name="Google Shape;1336;p195"/>
          <p:cNvCxnSpPr/>
          <p:nvPr/>
        </p:nvCxnSpPr>
        <p:spPr>
          <a:xfrm flipH="1" rot="10800000">
            <a:off x="5248275" y="3528400"/>
            <a:ext cx="518400" cy="476400"/>
          </a:xfrm>
          <a:prstGeom prst="straightConnector1">
            <a:avLst/>
          </a:prstGeom>
          <a:noFill/>
          <a:ln cap="flat" cmpd="sng" w="9525">
            <a:solidFill>
              <a:schemeClr val="dk2"/>
            </a:solidFill>
            <a:prstDash val="solid"/>
            <a:round/>
            <a:headEnd len="med" w="med" type="none"/>
            <a:tailEnd len="med" w="med" type="none"/>
          </a:ln>
        </p:spPr>
      </p:cxnSp>
      <p:cxnSp>
        <p:nvCxnSpPr>
          <p:cNvPr id="1337" name="Google Shape;1337;p195"/>
          <p:cNvCxnSpPr/>
          <p:nvPr/>
        </p:nvCxnSpPr>
        <p:spPr>
          <a:xfrm rot="10800000">
            <a:off x="5381175" y="3528475"/>
            <a:ext cx="385500" cy="0"/>
          </a:xfrm>
          <a:prstGeom prst="straightConnector1">
            <a:avLst/>
          </a:prstGeom>
          <a:noFill/>
          <a:ln cap="flat" cmpd="sng" w="9525">
            <a:solidFill>
              <a:schemeClr val="dk2"/>
            </a:solidFill>
            <a:prstDash val="solid"/>
            <a:round/>
            <a:headEnd len="med" w="med" type="none"/>
            <a:tailEnd len="med" w="med" type="none"/>
          </a:ln>
        </p:spPr>
      </p:cxnSp>
      <p:sp>
        <p:nvSpPr>
          <p:cNvPr id="1338" name="Google Shape;1338;p195"/>
          <p:cNvSpPr txBox="1"/>
          <p:nvPr/>
        </p:nvSpPr>
        <p:spPr>
          <a:xfrm>
            <a:off x="910796" y="2867047"/>
            <a:ext cx="4659600" cy="960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200">
                <a:latin typeface="Trebuchet MS"/>
                <a:ea typeface="Trebuchet MS"/>
                <a:cs typeface="Trebuchet MS"/>
                <a:sym typeface="Trebuchet MS"/>
              </a:rPr>
              <a:t>Ryanne</a:t>
            </a:r>
            <a:endParaRPr sz="7200">
              <a:latin typeface="Trebuchet MS"/>
              <a:ea typeface="Trebuchet MS"/>
              <a:cs typeface="Trebuchet MS"/>
              <a:sym typeface="Trebuchet MS"/>
            </a:endParaRPr>
          </a:p>
        </p:txBody>
      </p:sp>
      <p:grpSp>
        <p:nvGrpSpPr>
          <p:cNvPr id="1339" name="Google Shape;1339;p195"/>
          <p:cNvGrpSpPr/>
          <p:nvPr/>
        </p:nvGrpSpPr>
        <p:grpSpPr>
          <a:xfrm>
            <a:off x="631772" y="2867053"/>
            <a:ext cx="1000200" cy="1000200"/>
            <a:chOff x="6325800" y="2229100"/>
            <a:chExt cx="1000200" cy="1000200"/>
          </a:xfrm>
        </p:grpSpPr>
        <p:grpSp>
          <p:nvGrpSpPr>
            <p:cNvPr id="1340" name="Google Shape;1340;p195"/>
            <p:cNvGrpSpPr/>
            <p:nvPr/>
          </p:nvGrpSpPr>
          <p:grpSpPr>
            <a:xfrm>
              <a:off x="6325800" y="2229100"/>
              <a:ext cx="1000200" cy="1000200"/>
              <a:chOff x="6325800" y="2229100"/>
              <a:chExt cx="1000200" cy="1000200"/>
            </a:xfrm>
          </p:grpSpPr>
          <p:sp>
            <p:nvSpPr>
              <p:cNvPr id="1341" name="Google Shape;1341;p195"/>
              <p:cNvSpPr/>
              <p:nvPr/>
            </p:nvSpPr>
            <p:spPr>
              <a:xfrm>
                <a:off x="6325800" y="2229100"/>
                <a:ext cx="1000200" cy="1000200"/>
              </a:xfrm>
              <a:prstGeom prst="ellipse">
                <a:avLst/>
              </a:prstGeom>
              <a:solidFill>
                <a:srgbClr val="FFFFFF"/>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195"/>
              <p:cNvSpPr/>
              <p:nvPr/>
            </p:nvSpPr>
            <p:spPr>
              <a:xfrm>
                <a:off x="6376050" y="2279350"/>
                <a:ext cx="899700" cy="899700"/>
              </a:xfrm>
              <a:prstGeom prst="ellipse">
                <a:avLst/>
              </a:prstGeom>
              <a:solidFill>
                <a:srgbClr val="1D8C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343" name="Google Shape;1343;p195"/>
            <p:cNvCxnSpPr>
              <a:stCxn id="1342" idx="0"/>
              <a:endCxn id="1342" idx="0"/>
            </p:cNvCxnSpPr>
            <p:nvPr/>
          </p:nvCxnSpPr>
          <p:spPr>
            <a:xfrm>
              <a:off x="6825900" y="2279350"/>
              <a:ext cx="0" cy="0"/>
            </a:xfrm>
            <a:prstGeom prst="straightConnector1">
              <a:avLst/>
            </a:prstGeom>
            <a:noFill/>
            <a:ln cap="flat" cmpd="sng" w="9525">
              <a:solidFill>
                <a:schemeClr val="dk2"/>
              </a:solidFill>
              <a:prstDash val="solid"/>
              <a:round/>
              <a:headEnd len="med" w="med" type="none"/>
              <a:tailEnd len="med" w="med" type="none"/>
            </a:ln>
          </p:spPr>
        </p:cxnSp>
        <p:cxnSp>
          <p:nvCxnSpPr>
            <p:cNvPr id="1344" name="Google Shape;1344;p195"/>
            <p:cNvCxnSpPr>
              <a:stCxn id="1342" idx="0"/>
              <a:endCxn id="1342" idx="0"/>
            </p:cNvCxnSpPr>
            <p:nvPr/>
          </p:nvCxnSpPr>
          <p:spPr>
            <a:xfrm>
              <a:off x="6825900" y="2279350"/>
              <a:ext cx="0" cy="0"/>
            </a:xfrm>
            <a:prstGeom prst="straightConnector1">
              <a:avLst/>
            </a:prstGeom>
            <a:noFill/>
            <a:ln cap="flat" cmpd="sng" w="9525">
              <a:solidFill>
                <a:srgbClr val="FF0000"/>
              </a:solidFill>
              <a:prstDash val="solid"/>
              <a:round/>
              <a:headEnd len="med" w="med" type="none"/>
              <a:tailEnd len="med" w="med" type="none"/>
            </a:ln>
          </p:spPr>
        </p:cxnSp>
        <p:sp>
          <p:nvSpPr>
            <p:cNvPr id="1345" name="Google Shape;1345;p195"/>
            <p:cNvSpPr txBox="1"/>
            <p:nvPr/>
          </p:nvSpPr>
          <p:spPr>
            <a:xfrm>
              <a:off x="6364050" y="2577313"/>
              <a:ext cx="923700" cy="295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Oswald"/>
                  <a:ea typeface="Oswald"/>
                  <a:cs typeface="Oswald"/>
                  <a:sym typeface="Oswald"/>
                </a:rPr>
                <a:t>TEACHER</a:t>
              </a:r>
              <a:endParaRPr>
                <a:latin typeface="Oswald"/>
                <a:ea typeface="Oswald"/>
                <a:cs typeface="Oswald"/>
                <a:sym typeface="Oswald"/>
              </a:endParaRPr>
            </a:p>
          </p:txBody>
        </p:sp>
        <p:cxnSp>
          <p:nvCxnSpPr>
            <p:cNvPr id="1346" name="Google Shape;1346;p195"/>
            <p:cNvCxnSpPr/>
            <p:nvPr/>
          </p:nvCxnSpPr>
          <p:spPr>
            <a:xfrm>
              <a:off x="6473952" y="2430483"/>
              <a:ext cx="713100" cy="7800"/>
            </a:xfrm>
            <a:prstGeom prst="straightConnector1">
              <a:avLst/>
            </a:prstGeom>
            <a:noFill/>
            <a:ln cap="flat" cmpd="sng" w="38100">
              <a:solidFill>
                <a:srgbClr val="FFFFFF"/>
              </a:solidFill>
              <a:prstDash val="solid"/>
              <a:round/>
              <a:headEnd len="med" w="med" type="none"/>
              <a:tailEnd len="med" w="med" type="none"/>
            </a:ln>
          </p:spPr>
        </p:cxnSp>
        <p:cxnSp>
          <p:nvCxnSpPr>
            <p:cNvPr id="1347" name="Google Shape;1347;p195"/>
            <p:cNvCxnSpPr/>
            <p:nvPr/>
          </p:nvCxnSpPr>
          <p:spPr>
            <a:xfrm>
              <a:off x="6477000" y="3026664"/>
              <a:ext cx="713100" cy="7800"/>
            </a:xfrm>
            <a:prstGeom prst="straightConnector1">
              <a:avLst/>
            </a:prstGeom>
            <a:noFill/>
            <a:ln cap="flat" cmpd="sng" w="38100">
              <a:solidFill>
                <a:srgbClr val="FFFFFF"/>
              </a:solidFill>
              <a:prstDash val="solid"/>
              <a:round/>
              <a:headEnd len="med" w="med" type="none"/>
              <a:tailEnd len="med" w="med" type="none"/>
            </a:ln>
          </p:spPr>
        </p:cxnSp>
      </p:grpSp>
      <p:sp>
        <p:nvSpPr>
          <p:cNvPr id="1348" name="Google Shape;1348;p195"/>
          <p:cNvSpPr txBox="1"/>
          <p:nvPr/>
        </p:nvSpPr>
        <p:spPr>
          <a:xfrm>
            <a:off x="2038950" y="3714800"/>
            <a:ext cx="4141200" cy="411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Montserrat SemiBold"/>
                <a:ea typeface="Montserrat SemiBold"/>
                <a:cs typeface="Montserrat SemiBold"/>
                <a:sym typeface="Montserrat SemiBold"/>
              </a:rPr>
              <a:t>High School Physical Education</a:t>
            </a:r>
            <a:endParaRPr sz="1000"/>
          </a:p>
        </p:txBody>
      </p:sp>
      <p:sp>
        <p:nvSpPr>
          <p:cNvPr id="1349" name="Google Shape;1349;p195"/>
          <p:cNvSpPr/>
          <p:nvPr/>
        </p:nvSpPr>
        <p:spPr>
          <a:xfrm>
            <a:off x="6376500" y="2396275"/>
            <a:ext cx="2767500" cy="4495500"/>
          </a:xfrm>
          <a:prstGeom prst="ellipse">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195"/>
          <p:cNvSpPr/>
          <p:nvPr/>
        </p:nvSpPr>
        <p:spPr>
          <a:xfrm>
            <a:off x="6782650" y="879800"/>
            <a:ext cx="1863900" cy="1863900"/>
          </a:xfrm>
          <a:prstGeom prst="ellipse">
            <a:avLst/>
          </a:prstGeom>
          <a:solidFill>
            <a:srgbClr val="999999"/>
          </a:solid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51" name="Google Shape;1351;p195"/>
          <p:cNvPicPr preferRelativeResize="0"/>
          <p:nvPr/>
        </p:nvPicPr>
        <p:blipFill>
          <a:blip r:embed="rId4">
            <a:alphaModFix/>
          </a:blip>
          <a:stretch>
            <a:fillRect/>
          </a:stretch>
        </p:blipFill>
        <p:spPr>
          <a:xfrm rot="899974">
            <a:off x="7715015" y="3274752"/>
            <a:ext cx="983200" cy="701723"/>
          </a:xfrm>
          <a:prstGeom prst="rect">
            <a:avLst/>
          </a:prstGeom>
          <a:noFill/>
          <a:ln>
            <a:noFill/>
          </a:ln>
        </p:spPr>
      </p:pic>
      <p:pic>
        <p:nvPicPr>
          <p:cNvPr id="1352" name="Google Shape;1352;p195"/>
          <p:cNvPicPr preferRelativeResize="0"/>
          <p:nvPr/>
        </p:nvPicPr>
        <p:blipFill>
          <a:blip r:embed="rId5">
            <a:alphaModFix/>
          </a:blip>
          <a:stretch>
            <a:fillRect/>
          </a:stretch>
        </p:blipFill>
        <p:spPr>
          <a:xfrm flipH="1" rot="-4499998">
            <a:off x="8226766" y="3012622"/>
            <a:ext cx="158598" cy="602967"/>
          </a:xfrm>
          <a:prstGeom prst="rect">
            <a:avLst/>
          </a:prstGeom>
          <a:noFill/>
          <a:ln>
            <a:noFill/>
          </a:ln>
        </p:spPr>
      </p:pic>
      <p:sp>
        <p:nvSpPr>
          <p:cNvPr id="1353" name="Google Shape;1353;p195"/>
          <p:cNvSpPr txBox="1"/>
          <p:nvPr/>
        </p:nvSpPr>
        <p:spPr>
          <a:xfrm>
            <a:off x="1891875" y="497500"/>
            <a:ext cx="5248200" cy="1373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latin typeface="Proxima Nova"/>
                <a:ea typeface="Proxima Nova"/>
                <a:cs typeface="Proxima Nova"/>
                <a:sym typeface="Proxima Nova"/>
              </a:rPr>
              <a:t>Distribute:</a:t>
            </a:r>
            <a:endParaRPr b="1" sz="3000">
              <a:latin typeface="Proxima Nova"/>
              <a:ea typeface="Proxima Nova"/>
              <a:cs typeface="Proxima Nova"/>
              <a:sym typeface="Proxima Nova"/>
            </a:endParaRPr>
          </a:p>
          <a:p>
            <a:pPr indent="0" lvl="0" marL="0" rtl="0" algn="ctr">
              <a:spcBef>
                <a:spcPts val="0"/>
              </a:spcBef>
              <a:spcAft>
                <a:spcPts val="0"/>
              </a:spcAft>
              <a:buNone/>
            </a:pPr>
            <a:r>
              <a:rPr lang="en" sz="3000">
                <a:latin typeface="Proxima Nova"/>
                <a:ea typeface="Proxima Nova"/>
                <a:cs typeface="Proxima Nova"/>
                <a:sym typeface="Proxima Nova"/>
              </a:rPr>
              <a:t>Badges &amp; Nameplates</a:t>
            </a:r>
            <a:endParaRPr sz="3000">
              <a:latin typeface="Proxima Nova"/>
              <a:ea typeface="Proxima Nova"/>
              <a:cs typeface="Proxima Nova"/>
              <a:sym typeface="Proxima Nova"/>
            </a:endParaRPr>
          </a:p>
        </p:txBody>
      </p:sp>
      <p:sp>
        <p:nvSpPr>
          <p:cNvPr id="1354" name="Google Shape;1354;p195"/>
          <p:cNvSpPr txBox="1"/>
          <p:nvPr/>
        </p:nvSpPr>
        <p:spPr>
          <a:xfrm>
            <a:off x="3559500" y="0"/>
            <a:ext cx="2025000" cy="348000"/>
          </a:xfrm>
          <a:prstGeom prst="rect">
            <a:avLst/>
          </a:prstGeom>
          <a:solidFill>
            <a:srgbClr val="DF544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Proxima Nova"/>
                <a:ea typeface="Proxima Nova"/>
                <a:cs typeface="Proxima Nova"/>
                <a:sym typeface="Proxima Nova"/>
              </a:rPr>
              <a:t>☁</a:t>
            </a:r>
            <a:r>
              <a:rPr lang="en">
                <a:solidFill>
                  <a:srgbClr val="FFFFFF"/>
                </a:solidFill>
              </a:rPr>
              <a:t> </a:t>
            </a:r>
            <a:r>
              <a:rPr lang="en" sz="1200">
                <a:solidFill>
                  <a:srgbClr val="FFFFFF"/>
                </a:solidFill>
                <a:latin typeface="Proxima Nova"/>
                <a:ea typeface="Proxima Nova"/>
                <a:cs typeface="Proxima Nova"/>
                <a:sym typeface="Proxima Nova"/>
              </a:rPr>
              <a:t>Innovation Simulation ☁</a:t>
            </a:r>
            <a:endParaRPr sz="1200">
              <a:solidFill>
                <a:srgbClr val="FFFFFF"/>
              </a:solidFill>
              <a:latin typeface="Proxima Nova"/>
              <a:ea typeface="Proxima Nova"/>
              <a:cs typeface="Proxima Nova"/>
              <a:sym typeface="Proxima Nova"/>
            </a:endParaRPr>
          </a:p>
        </p:txBody>
      </p:sp>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58" name="Shape 1358"/>
        <p:cNvGrpSpPr/>
        <p:nvPr/>
      </p:nvGrpSpPr>
      <p:grpSpPr>
        <a:xfrm>
          <a:off x="0" y="0"/>
          <a:ext cx="0" cy="0"/>
          <a:chOff x="0" y="0"/>
          <a:chExt cx="0" cy="0"/>
        </a:xfrm>
      </p:grpSpPr>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62" name="Shape 1362"/>
        <p:cNvGrpSpPr/>
        <p:nvPr/>
      </p:nvGrpSpPr>
      <p:grpSpPr>
        <a:xfrm>
          <a:off x="0" y="0"/>
          <a:ext cx="0" cy="0"/>
          <a:chOff x="0" y="0"/>
          <a:chExt cx="0" cy="0"/>
        </a:xfrm>
      </p:grpSpPr>
      <p:sp>
        <p:nvSpPr>
          <p:cNvPr id="1363" name="Google Shape;1363;p197"/>
          <p:cNvSpPr txBox="1"/>
          <p:nvPr/>
        </p:nvSpPr>
        <p:spPr>
          <a:xfrm>
            <a:off x="246350" y="456625"/>
            <a:ext cx="8546400" cy="427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latin typeface="Proxima Nova"/>
                <a:ea typeface="Proxima Nova"/>
                <a:cs typeface="Proxima Nova"/>
                <a:sym typeface="Proxima Nova"/>
              </a:rPr>
              <a:t>Presentations!</a:t>
            </a:r>
            <a:endParaRPr b="1" sz="2400">
              <a:latin typeface="Proxima Nova"/>
              <a:ea typeface="Proxima Nova"/>
              <a:cs typeface="Proxima Nova"/>
              <a:sym typeface="Proxima Nova"/>
            </a:endParaRPr>
          </a:p>
          <a:p>
            <a:pPr indent="0" lvl="0" marL="0" rtl="0" algn="l">
              <a:spcBef>
                <a:spcPts val="0"/>
              </a:spcBef>
              <a:spcAft>
                <a:spcPts val="0"/>
              </a:spcAft>
              <a:buNone/>
            </a:pPr>
            <a:r>
              <a:t/>
            </a:r>
            <a:endParaRPr b="1" sz="2400">
              <a:latin typeface="Proxima Nova"/>
              <a:ea typeface="Proxima Nova"/>
              <a:cs typeface="Proxima Nova"/>
              <a:sym typeface="Proxima Nova"/>
            </a:endParaRPr>
          </a:p>
          <a:p>
            <a:pPr indent="-381000" lvl="0" marL="457200" rtl="0" algn="l">
              <a:spcBef>
                <a:spcPts val="0"/>
              </a:spcBef>
              <a:spcAft>
                <a:spcPts val="0"/>
              </a:spcAft>
              <a:buSzPts val="2400"/>
              <a:buFont typeface="Proxima Nova"/>
              <a:buChar char="●"/>
            </a:pPr>
            <a:r>
              <a:rPr lang="en" sz="2400">
                <a:latin typeface="Proxima Nova"/>
                <a:ea typeface="Proxima Nova"/>
                <a:cs typeface="Proxima Nova"/>
                <a:sym typeface="Proxima Nova"/>
              </a:rPr>
              <a:t>Each group gets 2 - 4 minutes</a:t>
            </a:r>
            <a:endParaRPr sz="2400">
              <a:latin typeface="Proxima Nova"/>
              <a:ea typeface="Proxima Nova"/>
              <a:cs typeface="Proxima Nova"/>
              <a:sym typeface="Proxima Nova"/>
            </a:endParaRPr>
          </a:p>
          <a:p>
            <a:pPr indent="-381000" lvl="0" marL="457200" rtl="0" algn="l">
              <a:spcBef>
                <a:spcPts val="0"/>
              </a:spcBef>
              <a:spcAft>
                <a:spcPts val="0"/>
              </a:spcAft>
              <a:buSzPts val="2400"/>
              <a:buFont typeface="Proxima Nova"/>
              <a:buChar char="●"/>
            </a:pPr>
            <a:r>
              <a:rPr lang="en" sz="2400">
                <a:latin typeface="Proxima Nova"/>
                <a:ea typeface="Proxima Nova"/>
                <a:cs typeface="Proxima Nova"/>
                <a:sym typeface="Proxima Nova"/>
              </a:rPr>
              <a:t>Take notes on groups and innovations you want to review during the Gallery Walk</a:t>
            </a:r>
            <a:endParaRPr sz="2400">
              <a:latin typeface="Proxima Nova"/>
              <a:ea typeface="Proxima Nova"/>
              <a:cs typeface="Proxima Nova"/>
              <a:sym typeface="Proxima Nova"/>
            </a:endParaRPr>
          </a:p>
        </p:txBody>
      </p:sp>
      <p:sp>
        <p:nvSpPr>
          <p:cNvPr id="1364" name="Google Shape;1364;p197"/>
          <p:cNvSpPr txBox="1"/>
          <p:nvPr/>
        </p:nvSpPr>
        <p:spPr>
          <a:xfrm>
            <a:off x="0" y="4550"/>
            <a:ext cx="4572000" cy="34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Day 7 - Activity</a:t>
            </a:r>
            <a:endParaRPr>
              <a:solidFill>
                <a:srgbClr val="FFFFFF"/>
              </a:solidFill>
            </a:endParaRPr>
          </a:p>
        </p:txBody>
      </p:sp>
      <p:sp>
        <p:nvSpPr>
          <p:cNvPr id="1365" name="Google Shape;1365;p197"/>
          <p:cNvSpPr txBox="1"/>
          <p:nvPr/>
        </p:nvSpPr>
        <p:spPr>
          <a:xfrm>
            <a:off x="3559500" y="0"/>
            <a:ext cx="2025000" cy="348000"/>
          </a:xfrm>
          <a:prstGeom prst="rect">
            <a:avLst/>
          </a:prstGeom>
          <a:solidFill>
            <a:srgbClr val="DF544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Proxima Nova"/>
                <a:ea typeface="Proxima Nova"/>
                <a:cs typeface="Proxima Nova"/>
                <a:sym typeface="Proxima Nova"/>
              </a:rPr>
              <a:t>☁</a:t>
            </a:r>
            <a:r>
              <a:rPr lang="en">
                <a:solidFill>
                  <a:srgbClr val="FFFFFF"/>
                </a:solidFill>
              </a:rPr>
              <a:t> </a:t>
            </a:r>
            <a:r>
              <a:rPr lang="en" sz="1200">
                <a:solidFill>
                  <a:srgbClr val="FFFFFF"/>
                </a:solidFill>
                <a:latin typeface="Proxima Nova"/>
                <a:ea typeface="Proxima Nova"/>
                <a:cs typeface="Proxima Nova"/>
                <a:sym typeface="Proxima Nova"/>
              </a:rPr>
              <a:t>Innovation Simulation ☁</a:t>
            </a:r>
            <a:endParaRPr sz="1200">
              <a:solidFill>
                <a:srgbClr val="FFFFFF"/>
              </a:solidFill>
              <a:latin typeface="Proxima Nova"/>
              <a:ea typeface="Proxima Nova"/>
              <a:cs typeface="Proxima Nova"/>
              <a:sym typeface="Proxima Nova"/>
            </a:endParaRPr>
          </a:p>
        </p:txBody>
      </p:sp>
    </p:spTree>
  </p:cSld>
  <p:clrMapOvr>
    <a:masterClrMapping/>
  </p:clrMapOvr>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69" name="Shape 1369"/>
        <p:cNvGrpSpPr/>
        <p:nvPr/>
      </p:nvGrpSpPr>
      <p:grpSpPr>
        <a:xfrm>
          <a:off x="0" y="0"/>
          <a:ext cx="0" cy="0"/>
          <a:chOff x="0" y="0"/>
          <a:chExt cx="0" cy="0"/>
        </a:xfrm>
      </p:grpSpPr>
      <p:sp>
        <p:nvSpPr>
          <p:cNvPr id="1370" name="Google Shape;1370;p198"/>
          <p:cNvSpPr txBox="1"/>
          <p:nvPr/>
        </p:nvSpPr>
        <p:spPr>
          <a:xfrm>
            <a:off x="246350" y="456625"/>
            <a:ext cx="8546400" cy="427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latin typeface="Proxima Nova"/>
                <a:ea typeface="Proxima Nova"/>
                <a:cs typeface="Proxima Nova"/>
                <a:sym typeface="Proxima Nova"/>
              </a:rPr>
              <a:t>Gallery Walk</a:t>
            </a:r>
            <a:endParaRPr b="1" sz="2400">
              <a:latin typeface="Proxima Nova"/>
              <a:ea typeface="Proxima Nova"/>
              <a:cs typeface="Proxima Nova"/>
              <a:sym typeface="Proxima Nova"/>
            </a:endParaRPr>
          </a:p>
          <a:p>
            <a:pPr indent="0" lvl="0" marL="0" rtl="0" algn="l">
              <a:spcBef>
                <a:spcPts val="0"/>
              </a:spcBef>
              <a:spcAft>
                <a:spcPts val="0"/>
              </a:spcAft>
              <a:buNone/>
            </a:pPr>
            <a:r>
              <a:t/>
            </a:r>
            <a:endParaRPr b="1" sz="2400">
              <a:latin typeface="Proxima Nova"/>
              <a:ea typeface="Proxima Nova"/>
              <a:cs typeface="Proxima Nova"/>
              <a:sym typeface="Proxima Nova"/>
            </a:endParaRPr>
          </a:p>
          <a:p>
            <a:pPr indent="-381000" lvl="0" marL="457200" rtl="0" algn="l">
              <a:spcBef>
                <a:spcPts val="0"/>
              </a:spcBef>
              <a:spcAft>
                <a:spcPts val="0"/>
              </a:spcAft>
              <a:buSzPts val="2400"/>
              <a:buFont typeface="Proxima Nova"/>
              <a:buChar char="●"/>
            </a:pPr>
            <a:r>
              <a:rPr lang="en" sz="2400">
                <a:latin typeface="Proxima Nova"/>
                <a:ea typeface="Proxima Nova"/>
                <a:cs typeface="Proxima Nova"/>
                <a:sym typeface="Proxima Nova"/>
              </a:rPr>
              <a:t>Review one-pagers for the specific innovations you marked in your notes, plus any others you have time for</a:t>
            </a:r>
            <a:endParaRPr sz="2400">
              <a:latin typeface="Proxima Nova"/>
              <a:ea typeface="Proxima Nova"/>
              <a:cs typeface="Proxima Nova"/>
              <a:sym typeface="Proxima Nova"/>
            </a:endParaRPr>
          </a:p>
          <a:p>
            <a:pPr indent="-381000" lvl="0" marL="457200" rtl="0" algn="l">
              <a:spcBef>
                <a:spcPts val="0"/>
              </a:spcBef>
              <a:spcAft>
                <a:spcPts val="0"/>
              </a:spcAft>
              <a:buSzPts val="2400"/>
              <a:buFont typeface="Proxima Nova"/>
              <a:buChar char="●"/>
            </a:pPr>
            <a:r>
              <a:rPr lang="en" sz="2400">
                <a:latin typeface="Proxima Nova"/>
                <a:ea typeface="Proxima Nova"/>
                <a:cs typeface="Proxima Nova"/>
                <a:sym typeface="Proxima Nova"/>
              </a:rPr>
              <a:t>Be ready to vote on an innovation and overall project you believe is best. Consider:</a:t>
            </a:r>
            <a:endParaRPr sz="2400">
              <a:latin typeface="Proxima Nova"/>
              <a:ea typeface="Proxima Nova"/>
              <a:cs typeface="Proxima Nova"/>
              <a:sym typeface="Proxima Nova"/>
            </a:endParaRPr>
          </a:p>
          <a:p>
            <a:pPr indent="-381000" lvl="1" marL="914400" rtl="0" algn="l">
              <a:spcBef>
                <a:spcPts val="0"/>
              </a:spcBef>
              <a:spcAft>
                <a:spcPts val="0"/>
              </a:spcAft>
              <a:buSzPts val="2400"/>
              <a:buFont typeface="Proxima Nova"/>
              <a:buChar char="○"/>
            </a:pPr>
            <a:r>
              <a:rPr lang="en" sz="2400">
                <a:latin typeface="Proxima Nova"/>
                <a:ea typeface="Proxima Nova"/>
                <a:cs typeface="Proxima Nova"/>
                <a:sym typeface="Proxima Nova"/>
              </a:rPr>
              <a:t>Meeting your character’s needs</a:t>
            </a:r>
            <a:endParaRPr sz="2400">
              <a:latin typeface="Proxima Nova"/>
              <a:ea typeface="Proxima Nova"/>
              <a:cs typeface="Proxima Nova"/>
              <a:sym typeface="Proxima Nova"/>
            </a:endParaRPr>
          </a:p>
          <a:p>
            <a:pPr indent="-381000" lvl="1" marL="914400" rtl="0" algn="l">
              <a:spcBef>
                <a:spcPts val="0"/>
              </a:spcBef>
              <a:spcAft>
                <a:spcPts val="0"/>
              </a:spcAft>
              <a:buSzPts val="2400"/>
              <a:buFont typeface="Proxima Nova"/>
              <a:buChar char="○"/>
            </a:pPr>
            <a:r>
              <a:rPr lang="en" sz="2400">
                <a:latin typeface="Proxima Nova"/>
                <a:ea typeface="Proxima Nova"/>
                <a:cs typeface="Proxima Nova"/>
                <a:sym typeface="Proxima Nova"/>
              </a:rPr>
              <a:t>Overall cohesion of group project</a:t>
            </a:r>
            <a:endParaRPr sz="2400">
              <a:latin typeface="Proxima Nova"/>
              <a:ea typeface="Proxima Nova"/>
              <a:cs typeface="Proxima Nova"/>
              <a:sym typeface="Proxima Nova"/>
            </a:endParaRPr>
          </a:p>
          <a:p>
            <a:pPr indent="-381000" lvl="1" marL="914400" rtl="0" algn="l">
              <a:spcBef>
                <a:spcPts val="0"/>
              </a:spcBef>
              <a:spcAft>
                <a:spcPts val="0"/>
              </a:spcAft>
              <a:buSzPts val="2400"/>
              <a:buFont typeface="Proxima Nova"/>
              <a:buChar char="○"/>
            </a:pPr>
            <a:r>
              <a:rPr lang="en" sz="2400">
                <a:latin typeface="Proxima Nova"/>
                <a:ea typeface="Proxima Nova"/>
                <a:cs typeface="Proxima Nova"/>
                <a:sym typeface="Proxima Nova"/>
              </a:rPr>
              <a:t>Clarity on how the innovation(s) work</a:t>
            </a:r>
            <a:endParaRPr sz="2400">
              <a:latin typeface="Proxima Nova"/>
              <a:ea typeface="Proxima Nova"/>
              <a:cs typeface="Proxima Nova"/>
              <a:sym typeface="Proxima Nova"/>
            </a:endParaRPr>
          </a:p>
          <a:p>
            <a:pPr indent="-381000" lvl="1" marL="914400" rtl="0" algn="l">
              <a:spcBef>
                <a:spcPts val="0"/>
              </a:spcBef>
              <a:spcAft>
                <a:spcPts val="0"/>
              </a:spcAft>
              <a:buSzPts val="2400"/>
              <a:buFont typeface="Proxima Nova"/>
              <a:buChar char="○"/>
            </a:pPr>
            <a:r>
              <a:rPr lang="en" sz="2400">
                <a:latin typeface="Proxima Nova"/>
                <a:ea typeface="Proxima Nova"/>
                <a:cs typeface="Proxima Nova"/>
                <a:sym typeface="Proxima Nova"/>
              </a:rPr>
              <a:t>Thoughtful approach to balancing benefits, harms, risks, and ways to address them</a:t>
            </a:r>
            <a:endParaRPr sz="2400">
              <a:latin typeface="Proxima Nova"/>
              <a:ea typeface="Proxima Nova"/>
              <a:cs typeface="Proxima Nova"/>
              <a:sym typeface="Proxima Nova"/>
            </a:endParaRPr>
          </a:p>
        </p:txBody>
      </p:sp>
      <p:sp>
        <p:nvSpPr>
          <p:cNvPr id="1371" name="Google Shape;1371;p198"/>
          <p:cNvSpPr txBox="1"/>
          <p:nvPr/>
        </p:nvSpPr>
        <p:spPr>
          <a:xfrm>
            <a:off x="0" y="4550"/>
            <a:ext cx="4572000" cy="34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Day 7 - Activity</a:t>
            </a:r>
            <a:endParaRPr>
              <a:solidFill>
                <a:srgbClr val="FFFFFF"/>
              </a:solidFill>
            </a:endParaRPr>
          </a:p>
        </p:txBody>
      </p:sp>
      <p:sp>
        <p:nvSpPr>
          <p:cNvPr id="1372" name="Google Shape;1372;p198"/>
          <p:cNvSpPr txBox="1"/>
          <p:nvPr/>
        </p:nvSpPr>
        <p:spPr>
          <a:xfrm>
            <a:off x="3559500" y="0"/>
            <a:ext cx="2025000" cy="348000"/>
          </a:xfrm>
          <a:prstGeom prst="rect">
            <a:avLst/>
          </a:prstGeom>
          <a:solidFill>
            <a:srgbClr val="DF544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Proxima Nova"/>
                <a:ea typeface="Proxima Nova"/>
                <a:cs typeface="Proxima Nova"/>
                <a:sym typeface="Proxima Nova"/>
              </a:rPr>
              <a:t>☁</a:t>
            </a:r>
            <a:r>
              <a:rPr lang="en">
                <a:solidFill>
                  <a:srgbClr val="FFFFFF"/>
                </a:solidFill>
              </a:rPr>
              <a:t> </a:t>
            </a:r>
            <a:r>
              <a:rPr lang="en" sz="1200">
                <a:solidFill>
                  <a:srgbClr val="FFFFFF"/>
                </a:solidFill>
                <a:latin typeface="Proxima Nova"/>
                <a:ea typeface="Proxima Nova"/>
                <a:cs typeface="Proxima Nova"/>
                <a:sym typeface="Proxima Nova"/>
              </a:rPr>
              <a:t>Innovation Simulation ☁</a:t>
            </a:r>
            <a:endParaRPr sz="1200">
              <a:solidFill>
                <a:srgbClr val="FFFFFF"/>
              </a:solidFill>
              <a:latin typeface="Proxima Nova"/>
              <a:ea typeface="Proxima Nova"/>
              <a:cs typeface="Proxima Nova"/>
              <a:sym typeface="Proxima Nova"/>
            </a:endParaRPr>
          </a:p>
        </p:txBody>
      </p:sp>
    </p:spTree>
  </p:cSld>
  <p:clrMapOvr>
    <a:masterClrMapping/>
  </p:clrMapOvr>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76" name="Shape 1376"/>
        <p:cNvGrpSpPr/>
        <p:nvPr/>
      </p:nvGrpSpPr>
      <p:grpSpPr>
        <a:xfrm>
          <a:off x="0" y="0"/>
          <a:ext cx="0" cy="0"/>
          <a:chOff x="0" y="0"/>
          <a:chExt cx="0" cy="0"/>
        </a:xfrm>
      </p:grpSpPr>
    </p:spTree>
  </p:cSld>
  <p:clrMapOvr>
    <a:masterClrMapping/>
  </p:clrMapOvr>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80" name="Shape 1380"/>
        <p:cNvGrpSpPr/>
        <p:nvPr/>
      </p:nvGrpSpPr>
      <p:grpSpPr>
        <a:xfrm>
          <a:off x="0" y="0"/>
          <a:ext cx="0" cy="0"/>
          <a:chOff x="0" y="0"/>
          <a:chExt cx="0" cy="0"/>
        </a:xfrm>
      </p:grpSpPr>
      <p:sp>
        <p:nvSpPr>
          <p:cNvPr id="1381" name="Google Shape;1381;p200"/>
          <p:cNvSpPr txBox="1"/>
          <p:nvPr/>
        </p:nvSpPr>
        <p:spPr>
          <a:xfrm>
            <a:off x="0" y="4550"/>
            <a:ext cx="4572000" cy="34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Day 7 - Wrap Up</a:t>
            </a:r>
            <a:endParaRPr>
              <a:solidFill>
                <a:srgbClr val="FFFFFF"/>
              </a:solidFill>
            </a:endParaRPr>
          </a:p>
        </p:txBody>
      </p:sp>
      <p:sp>
        <p:nvSpPr>
          <p:cNvPr id="1382" name="Google Shape;1382;p200"/>
          <p:cNvSpPr txBox="1"/>
          <p:nvPr/>
        </p:nvSpPr>
        <p:spPr>
          <a:xfrm>
            <a:off x="554850" y="734800"/>
            <a:ext cx="7932600" cy="352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latin typeface="Proxima Nova"/>
                <a:ea typeface="Proxima Nova"/>
                <a:cs typeface="Proxima Nova"/>
                <a:sym typeface="Proxima Nova"/>
              </a:rPr>
              <a:t>Vote and Submit! </a:t>
            </a:r>
            <a:endParaRPr b="1" sz="2400">
              <a:latin typeface="Proxima Nova"/>
              <a:ea typeface="Proxima Nova"/>
              <a:cs typeface="Proxima Nova"/>
              <a:sym typeface="Proxima Nova"/>
            </a:endParaRPr>
          </a:p>
          <a:p>
            <a:pPr indent="0" lvl="0" marL="0" rtl="0" algn="l">
              <a:spcBef>
                <a:spcPts val="0"/>
              </a:spcBef>
              <a:spcAft>
                <a:spcPts val="0"/>
              </a:spcAft>
              <a:buNone/>
            </a:pPr>
            <a:r>
              <a:t/>
            </a:r>
            <a:endParaRPr sz="2400">
              <a:solidFill>
                <a:schemeClr val="dk1"/>
              </a:solidFill>
              <a:latin typeface="Proxima Nova"/>
              <a:ea typeface="Proxima Nova"/>
              <a:cs typeface="Proxima Nova"/>
              <a:sym typeface="Proxima Nova"/>
            </a:endParaRPr>
          </a:p>
          <a:p>
            <a:pPr indent="-381000" lvl="0" marL="457200" rtl="0" algn="l">
              <a:spcBef>
                <a:spcPts val="0"/>
              </a:spcBef>
              <a:spcAft>
                <a:spcPts val="0"/>
              </a:spcAft>
              <a:buClr>
                <a:schemeClr val="dk1"/>
              </a:buClr>
              <a:buSzPts val="2400"/>
              <a:buFont typeface="Proxima Nova"/>
              <a:buChar char="●"/>
            </a:pPr>
            <a:r>
              <a:rPr lang="en" sz="2400">
                <a:solidFill>
                  <a:schemeClr val="dk1"/>
                </a:solidFill>
                <a:latin typeface="Proxima Nova"/>
                <a:ea typeface="Proxima Nova"/>
                <a:cs typeface="Proxima Nova"/>
                <a:sym typeface="Proxima Nova"/>
              </a:rPr>
              <a:t>Fill in Part 7 by voting for the best project and innovation</a:t>
            </a:r>
            <a:endParaRPr sz="2400">
              <a:solidFill>
                <a:schemeClr val="dk1"/>
              </a:solidFill>
              <a:latin typeface="Proxima Nova"/>
              <a:ea typeface="Proxima Nova"/>
              <a:cs typeface="Proxima Nova"/>
              <a:sym typeface="Proxima Nova"/>
            </a:endParaRPr>
          </a:p>
          <a:p>
            <a:pPr indent="-381000" lvl="0" marL="457200" rtl="0" algn="l">
              <a:spcBef>
                <a:spcPts val="0"/>
              </a:spcBef>
              <a:spcAft>
                <a:spcPts val="0"/>
              </a:spcAft>
              <a:buClr>
                <a:schemeClr val="dk1"/>
              </a:buClr>
              <a:buSzPts val="2400"/>
              <a:buFont typeface="Proxima Nova"/>
              <a:buChar char="●"/>
            </a:pPr>
            <a:r>
              <a:rPr lang="en" sz="2400">
                <a:solidFill>
                  <a:schemeClr val="dk1"/>
                </a:solidFill>
                <a:latin typeface="Proxima Nova"/>
                <a:ea typeface="Proxima Nova"/>
                <a:cs typeface="Proxima Nova"/>
                <a:sym typeface="Proxima Nova"/>
              </a:rPr>
              <a:t>Submit your project guide, one-pager, and any materials related to your presentation</a:t>
            </a:r>
            <a:endParaRPr sz="2400">
              <a:solidFill>
                <a:schemeClr val="dk1"/>
              </a:solidFill>
              <a:latin typeface="Proxima Nova"/>
              <a:ea typeface="Proxima Nova"/>
              <a:cs typeface="Proxima Nova"/>
              <a:sym typeface="Proxima Nova"/>
            </a:endParaRPr>
          </a:p>
          <a:p>
            <a:pPr indent="0" lvl="0" marL="0" rtl="0" algn="l">
              <a:spcBef>
                <a:spcPts val="0"/>
              </a:spcBef>
              <a:spcAft>
                <a:spcPts val="0"/>
              </a:spcAft>
              <a:buNone/>
            </a:pPr>
            <a:r>
              <a:t/>
            </a:r>
            <a:endParaRPr sz="2400">
              <a:latin typeface="Proxima Nova"/>
              <a:ea typeface="Proxima Nova"/>
              <a:cs typeface="Proxima Nova"/>
              <a:sym typeface="Proxima Nova"/>
            </a:endParaRPr>
          </a:p>
          <a:p>
            <a:pPr indent="0" lvl="0" marL="0" rtl="0" algn="l">
              <a:spcBef>
                <a:spcPts val="0"/>
              </a:spcBef>
              <a:spcAft>
                <a:spcPts val="0"/>
              </a:spcAft>
              <a:buNone/>
            </a:pPr>
            <a:r>
              <a:t/>
            </a:r>
            <a:endParaRPr sz="2400">
              <a:latin typeface="Proxima Nova"/>
              <a:ea typeface="Proxima Nova"/>
              <a:cs typeface="Proxima Nova"/>
              <a:sym typeface="Proxima Nova"/>
            </a:endParaRPr>
          </a:p>
        </p:txBody>
      </p:sp>
      <p:sp>
        <p:nvSpPr>
          <p:cNvPr id="1383" name="Google Shape;1383;p200"/>
          <p:cNvSpPr txBox="1"/>
          <p:nvPr/>
        </p:nvSpPr>
        <p:spPr>
          <a:xfrm>
            <a:off x="3559500" y="0"/>
            <a:ext cx="2025000" cy="348000"/>
          </a:xfrm>
          <a:prstGeom prst="rect">
            <a:avLst/>
          </a:prstGeom>
          <a:solidFill>
            <a:srgbClr val="DF544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Proxima Nova"/>
                <a:ea typeface="Proxima Nova"/>
                <a:cs typeface="Proxima Nova"/>
                <a:sym typeface="Proxima Nova"/>
              </a:rPr>
              <a:t>☁</a:t>
            </a:r>
            <a:r>
              <a:rPr lang="en">
                <a:solidFill>
                  <a:srgbClr val="FFFFFF"/>
                </a:solidFill>
              </a:rPr>
              <a:t> </a:t>
            </a:r>
            <a:r>
              <a:rPr lang="en" sz="1200">
                <a:solidFill>
                  <a:srgbClr val="FFFFFF"/>
                </a:solidFill>
                <a:latin typeface="Proxima Nova"/>
                <a:ea typeface="Proxima Nova"/>
                <a:cs typeface="Proxima Nova"/>
                <a:sym typeface="Proxima Nova"/>
              </a:rPr>
              <a:t>Innovation Simulation ☁</a:t>
            </a:r>
            <a:endParaRPr sz="1200">
              <a:solidFill>
                <a:srgbClr val="FFFFFF"/>
              </a:solidFill>
              <a:latin typeface="Proxima Nova"/>
              <a:ea typeface="Proxima Nova"/>
              <a:cs typeface="Proxima Nova"/>
              <a:sym typeface="Proxima Nova"/>
            </a:endParaRPr>
          </a:p>
        </p:txBody>
      </p:sp>
    </p:spTree>
  </p:cSld>
  <p:clrMapOvr>
    <a:masterClrMapping/>
  </p:clrMapOvr>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7" name="Shape 1387"/>
        <p:cNvGrpSpPr/>
        <p:nvPr/>
      </p:nvGrpSpPr>
      <p:grpSpPr>
        <a:xfrm>
          <a:off x="0" y="0"/>
          <a:ext cx="0" cy="0"/>
          <a:chOff x="0" y="0"/>
          <a:chExt cx="0" cy="0"/>
        </a:xfrm>
      </p:grpSpPr>
      <p:sp>
        <p:nvSpPr>
          <p:cNvPr id="1388" name="Google Shape;1388;p201"/>
          <p:cNvSpPr txBox="1"/>
          <p:nvPr/>
        </p:nvSpPr>
        <p:spPr>
          <a:xfrm>
            <a:off x="1005840" y="0"/>
            <a:ext cx="4572000" cy="320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rPr>
              <a:t>Unit 1 Lesson 8 - Warm Up</a:t>
            </a:r>
            <a:endParaRPr>
              <a:solidFill>
                <a:srgbClr val="FFFFFF"/>
              </a:solidFill>
            </a:endParaRPr>
          </a:p>
        </p:txBody>
      </p:sp>
      <p:sp>
        <p:nvSpPr>
          <p:cNvPr id="1389" name="Google Shape;1389;p201"/>
          <p:cNvSpPr txBox="1"/>
          <p:nvPr>
            <p:ph idx="4294967295" type="title"/>
          </p:nvPr>
        </p:nvSpPr>
        <p:spPr>
          <a:xfrm>
            <a:off x="1729800" y="685800"/>
            <a:ext cx="4213800" cy="687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b="1" lang="en" sz="2700">
                <a:latin typeface="Montserrat"/>
                <a:ea typeface="Montserrat"/>
                <a:cs typeface="Montserrat"/>
                <a:sym typeface="Montserrat"/>
              </a:rPr>
              <a:t>CSP Bingo!</a:t>
            </a:r>
            <a:endParaRPr/>
          </a:p>
        </p:txBody>
      </p:sp>
      <p:sp>
        <p:nvSpPr>
          <p:cNvPr id="1390" name="Google Shape;1390;p201"/>
          <p:cNvSpPr txBox="1"/>
          <p:nvPr>
            <p:ph idx="1" type="body"/>
          </p:nvPr>
        </p:nvSpPr>
        <p:spPr>
          <a:xfrm>
            <a:off x="909250" y="1386850"/>
            <a:ext cx="5486400" cy="14025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en" sz="2900"/>
              <a:t>You should have:</a:t>
            </a:r>
            <a:endParaRPr sz="2900"/>
          </a:p>
          <a:p>
            <a:pPr indent="-398938" lvl="0" marL="457200" rtl="0" algn="l">
              <a:spcBef>
                <a:spcPts val="0"/>
              </a:spcBef>
              <a:spcAft>
                <a:spcPts val="0"/>
              </a:spcAft>
              <a:buSzPct val="100000"/>
              <a:buChar char="●"/>
            </a:pPr>
            <a:r>
              <a:rPr lang="en" sz="2900"/>
              <a:t>a CSP </a:t>
            </a:r>
            <a:r>
              <a:rPr b="1" lang="en" sz="2900">
                <a:solidFill>
                  <a:srgbClr val="00ADBC"/>
                </a:solidFill>
              </a:rPr>
              <a:t>Bingo card</a:t>
            </a:r>
            <a:endParaRPr b="1" sz="2900">
              <a:solidFill>
                <a:srgbClr val="00ADBC"/>
              </a:solidFill>
            </a:endParaRPr>
          </a:p>
          <a:p>
            <a:pPr indent="-398938" lvl="0" marL="457200" rtl="0" algn="l">
              <a:spcBef>
                <a:spcPts val="0"/>
              </a:spcBef>
              <a:spcAft>
                <a:spcPts val="0"/>
              </a:spcAft>
              <a:buSzPct val="100000"/>
              <a:buChar char="●"/>
            </a:pPr>
            <a:r>
              <a:rPr b="1" lang="en" sz="2900">
                <a:solidFill>
                  <a:srgbClr val="B9BF15"/>
                </a:solidFill>
              </a:rPr>
              <a:t>pen </a:t>
            </a:r>
            <a:r>
              <a:rPr lang="en" sz="2900"/>
              <a:t>/ </a:t>
            </a:r>
            <a:r>
              <a:rPr b="1" lang="en" sz="2900">
                <a:solidFill>
                  <a:srgbClr val="B9BF15"/>
                </a:solidFill>
              </a:rPr>
              <a:t>pencil </a:t>
            </a:r>
            <a:r>
              <a:rPr lang="en" sz="2900"/>
              <a:t>/ </a:t>
            </a:r>
            <a:r>
              <a:rPr b="1" lang="en" sz="2900">
                <a:solidFill>
                  <a:srgbClr val="B9BF15"/>
                </a:solidFill>
              </a:rPr>
              <a:t>marker</a:t>
            </a:r>
            <a:endParaRPr b="1" sz="2900">
              <a:solidFill>
                <a:srgbClr val="B9BF15"/>
              </a:solidFill>
            </a:endParaRPr>
          </a:p>
        </p:txBody>
      </p:sp>
      <p:grpSp>
        <p:nvGrpSpPr>
          <p:cNvPr id="1391" name="Google Shape;1391;p201"/>
          <p:cNvGrpSpPr/>
          <p:nvPr/>
        </p:nvGrpSpPr>
        <p:grpSpPr>
          <a:xfrm>
            <a:off x="-68075" y="-7912"/>
            <a:ext cx="9212075" cy="352900"/>
            <a:chOff x="-68075" y="-7912"/>
            <a:chExt cx="9212075" cy="352900"/>
          </a:xfrm>
        </p:grpSpPr>
        <p:pic>
          <p:nvPicPr>
            <p:cNvPr id="1392" name="Google Shape;1392;p201"/>
            <p:cNvPicPr preferRelativeResize="0"/>
            <p:nvPr/>
          </p:nvPicPr>
          <p:blipFill>
            <a:blip r:embed="rId3">
              <a:alphaModFix/>
            </a:blip>
            <a:stretch>
              <a:fillRect/>
            </a:stretch>
          </p:blipFill>
          <p:spPr>
            <a:xfrm>
              <a:off x="-68075" y="-7900"/>
              <a:ext cx="9212075" cy="352875"/>
            </a:xfrm>
            <a:prstGeom prst="rect">
              <a:avLst/>
            </a:prstGeom>
            <a:noFill/>
            <a:ln>
              <a:noFill/>
            </a:ln>
          </p:spPr>
        </p:pic>
        <p:pic>
          <p:nvPicPr>
            <p:cNvPr id="1393" name="Google Shape;1393;p201"/>
            <p:cNvPicPr preferRelativeResize="0"/>
            <p:nvPr/>
          </p:nvPicPr>
          <p:blipFill rotWithShape="1">
            <a:blip r:embed="rId3">
              <a:alphaModFix/>
            </a:blip>
            <a:srcRect b="0" l="26598" r="32367" t="0"/>
            <a:stretch/>
          </p:blipFill>
          <p:spPr>
            <a:xfrm>
              <a:off x="-20500" y="-7912"/>
              <a:ext cx="3752075" cy="352900"/>
            </a:xfrm>
            <a:prstGeom prst="rect">
              <a:avLst/>
            </a:prstGeom>
            <a:noFill/>
            <a:ln>
              <a:noFill/>
            </a:ln>
          </p:spPr>
        </p:pic>
      </p:grpSp>
      <p:sp>
        <p:nvSpPr>
          <p:cNvPr id="1394" name="Google Shape;1394;p201"/>
          <p:cNvSpPr txBox="1"/>
          <p:nvPr/>
        </p:nvSpPr>
        <p:spPr>
          <a:xfrm>
            <a:off x="2000" y="-32006"/>
            <a:ext cx="2661000" cy="34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Day 7 - Wrap Up</a:t>
            </a:r>
            <a:endParaRPr>
              <a:solidFill>
                <a:srgbClr val="FFFFFF"/>
              </a:solidFill>
            </a:endParaRPr>
          </a:p>
        </p:txBody>
      </p:sp>
      <p:pic>
        <p:nvPicPr>
          <p:cNvPr id="1395" name="Google Shape;1395;p201"/>
          <p:cNvPicPr preferRelativeResize="0"/>
          <p:nvPr/>
        </p:nvPicPr>
        <p:blipFill>
          <a:blip r:embed="rId4">
            <a:alphaModFix/>
          </a:blip>
          <a:stretch>
            <a:fillRect/>
          </a:stretch>
        </p:blipFill>
        <p:spPr>
          <a:xfrm>
            <a:off x="5663275" y="497375"/>
            <a:ext cx="3328325" cy="4152025"/>
          </a:xfrm>
          <a:prstGeom prst="rect">
            <a:avLst/>
          </a:prstGeom>
          <a:noFill/>
          <a:ln cap="flat" cmpd="sng" w="9525">
            <a:solidFill>
              <a:schemeClr val="dk2"/>
            </a:solidFill>
            <a:prstDash val="solid"/>
            <a:round/>
            <a:headEnd len="sm" w="sm" type="none"/>
            <a:tailEnd len="sm" w="sm" type="none"/>
          </a:ln>
        </p:spPr>
      </p:pic>
      <p:pic>
        <p:nvPicPr>
          <p:cNvPr id="1396" name="Google Shape;1396;p201"/>
          <p:cNvPicPr preferRelativeResize="0"/>
          <p:nvPr/>
        </p:nvPicPr>
        <p:blipFill rotWithShape="1">
          <a:blip r:embed="rId5">
            <a:alphaModFix/>
          </a:blip>
          <a:srcRect b="0" l="18580" r="20640" t="0"/>
          <a:stretch/>
        </p:blipFill>
        <p:spPr>
          <a:xfrm>
            <a:off x="4946325" y="2865550"/>
            <a:ext cx="1351974" cy="2224524"/>
          </a:xfrm>
          <a:prstGeom prst="rect">
            <a:avLst/>
          </a:prstGeom>
          <a:noFill/>
          <a:ln>
            <a:noFill/>
          </a:ln>
        </p:spPr>
      </p:pic>
    </p:spTree>
  </p:cSld>
  <p:clrMapOvr>
    <a:masterClrMapping/>
  </p:clrMapOvr>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0" name="Shape 1400"/>
        <p:cNvGrpSpPr/>
        <p:nvPr/>
      </p:nvGrpSpPr>
      <p:grpSpPr>
        <a:xfrm>
          <a:off x="0" y="0"/>
          <a:ext cx="0" cy="0"/>
          <a:chOff x="0" y="0"/>
          <a:chExt cx="0" cy="0"/>
        </a:xfrm>
      </p:grpSpPr>
      <p:sp>
        <p:nvSpPr>
          <p:cNvPr id="1401" name="Google Shape;1401;p202"/>
          <p:cNvSpPr txBox="1"/>
          <p:nvPr/>
        </p:nvSpPr>
        <p:spPr>
          <a:xfrm>
            <a:off x="1005840" y="0"/>
            <a:ext cx="4572000" cy="320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rPr>
              <a:t>Unit 1 Lesson 8 - Warm Up</a:t>
            </a:r>
            <a:endParaRPr>
              <a:solidFill>
                <a:srgbClr val="FFFFFF"/>
              </a:solidFill>
            </a:endParaRPr>
          </a:p>
        </p:txBody>
      </p:sp>
      <p:sp>
        <p:nvSpPr>
          <p:cNvPr id="1402" name="Google Shape;1402;p202"/>
          <p:cNvSpPr txBox="1"/>
          <p:nvPr>
            <p:ph idx="4294967295" type="title"/>
          </p:nvPr>
        </p:nvSpPr>
        <p:spPr>
          <a:xfrm>
            <a:off x="1729800" y="685800"/>
            <a:ext cx="4213800" cy="687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2700">
                <a:latin typeface="Montserrat"/>
                <a:ea typeface="Montserrat"/>
                <a:cs typeface="Montserrat"/>
                <a:sym typeface="Montserrat"/>
              </a:rPr>
              <a:t>CSP Bingo!</a:t>
            </a:r>
            <a:endParaRPr/>
          </a:p>
        </p:txBody>
      </p:sp>
      <p:sp>
        <p:nvSpPr>
          <p:cNvPr id="1403" name="Google Shape;1403;p202"/>
          <p:cNvSpPr txBox="1"/>
          <p:nvPr>
            <p:ph idx="1" type="body"/>
          </p:nvPr>
        </p:nvSpPr>
        <p:spPr>
          <a:xfrm>
            <a:off x="381000" y="1296900"/>
            <a:ext cx="4873500" cy="1638600"/>
          </a:xfrm>
          <a:prstGeom prst="rect">
            <a:avLst/>
          </a:prstGeom>
        </p:spPr>
        <p:txBody>
          <a:bodyPr anchorCtr="0" anchor="t" bIns="91425" lIns="91425" spcFirstLastPara="1" rIns="91425" wrap="square" tIns="91425">
            <a:normAutofit fontScale="62500"/>
          </a:bodyPr>
          <a:lstStyle/>
          <a:p>
            <a:pPr indent="0" lvl="0" marL="0" rtl="0" algn="l">
              <a:lnSpc>
                <a:spcPct val="100000"/>
              </a:lnSpc>
              <a:spcBef>
                <a:spcPts val="0"/>
              </a:spcBef>
              <a:spcAft>
                <a:spcPts val="0"/>
              </a:spcAft>
              <a:buNone/>
            </a:pPr>
            <a:r>
              <a:rPr b="1" lang="en" sz="2900">
                <a:solidFill>
                  <a:srgbClr val="00ADBC"/>
                </a:solidFill>
              </a:rPr>
              <a:t>Do This: </a:t>
            </a:r>
            <a:r>
              <a:rPr lang="en" sz="2900"/>
              <a:t>As the definitions are read, color in the correct word on your CSP Bingo card.</a:t>
            </a:r>
            <a:endParaRPr sz="2900"/>
          </a:p>
          <a:p>
            <a:pPr indent="0" lvl="0" marL="0" rtl="0" algn="l">
              <a:lnSpc>
                <a:spcPct val="100000"/>
              </a:lnSpc>
              <a:spcBef>
                <a:spcPts val="0"/>
              </a:spcBef>
              <a:spcAft>
                <a:spcPts val="0"/>
              </a:spcAft>
              <a:buNone/>
            </a:pPr>
            <a:r>
              <a:t/>
            </a:r>
            <a:endParaRPr sz="2900"/>
          </a:p>
          <a:p>
            <a:pPr indent="0" lvl="0" marL="0" rtl="0" algn="l">
              <a:lnSpc>
                <a:spcPct val="100000"/>
              </a:lnSpc>
              <a:spcBef>
                <a:spcPts val="0"/>
              </a:spcBef>
              <a:spcAft>
                <a:spcPts val="0"/>
              </a:spcAft>
              <a:buNone/>
            </a:pPr>
            <a:r>
              <a:rPr lang="en" sz="2900"/>
              <a:t>Once you have formed a line</a:t>
            </a:r>
            <a:br>
              <a:rPr lang="en" sz="2900"/>
            </a:br>
            <a:r>
              <a:rPr lang="en" sz="2900"/>
              <a:t>on your card, yell out </a:t>
            </a:r>
            <a:r>
              <a:rPr b="1" lang="en" sz="2900">
                <a:solidFill>
                  <a:srgbClr val="00ADBC"/>
                </a:solidFill>
              </a:rPr>
              <a:t>"Bingo!"</a:t>
            </a:r>
            <a:endParaRPr sz="2000"/>
          </a:p>
        </p:txBody>
      </p:sp>
      <p:grpSp>
        <p:nvGrpSpPr>
          <p:cNvPr id="1404" name="Google Shape;1404;p202"/>
          <p:cNvGrpSpPr/>
          <p:nvPr/>
        </p:nvGrpSpPr>
        <p:grpSpPr>
          <a:xfrm>
            <a:off x="-68075" y="-7912"/>
            <a:ext cx="9212075" cy="352900"/>
            <a:chOff x="-68075" y="-7912"/>
            <a:chExt cx="9212075" cy="352900"/>
          </a:xfrm>
        </p:grpSpPr>
        <p:pic>
          <p:nvPicPr>
            <p:cNvPr id="1405" name="Google Shape;1405;p202"/>
            <p:cNvPicPr preferRelativeResize="0"/>
            <p:nvPr/>
          </p:nvPicPr>
          <p:blipFill>
            <a:blip r:embed="rId3">
              <a:alphaModFix/>
            </a:blip>
            <a:stretch>
              <a:fillRect/>
            </a:stretch>
          </p:blipFill>
          <p:spPr>
            <a:xfrm>
              <a:off x="-68075" y="-7900"/>
              <a:ext cx="9212075" cy="352875"/>
            </a:xfrm>
            <a:prstGeom prst="rect">
              <a:avLst/>
            </a:prstGeom>
            <a:noFill/>
            <a:ln>
              <a:noFill/>
            </a:ln>
          </p:spPr>
        </p:pic>
        <p:pic>
          <p:nvPicPr>
            <p:cNvPr id="1406" name="Google Shape;1406;p202"/>
            <p:cNvPicPr preferRelativeResize="0"/>
            <p:nvPr/>
          </p:nvPicPr>
          <p:blipFill rotWithShape="1">
            <a:blip r:embed="rId3">
              <a:alphaModFix/>
            </a:blip>
            <a:srcRect b="0" l="26598" r="32367" t="0"/>
            <a:stretch/>
          </p:blipFill>
          <p:spPr>
            <a:xfrm>
              <a:off x="-20500" y="-7912"/>
              <a:ext cx="3752075" cy="352900"/>
            </a:xfrm>
            <a:prstGeom prst="rect">
              <a:avLst/>
            </a:prstGeom>
            <a:noFill/>
            <a:ln>
              <a:noFill/>
            </a:ln>
          </p:spPr>
        </p:pic>
      </p:grpSp>
      <p:sp>
        <p:nvSpPr>
          <p:cNvPr id="1407" name="Google Shape;1407;p202"/>
          <p:cNvSpPr txBox="1"/>
          <p:nvPr/>
        </p:nvSpPr>
        <p:spPr>
          <a:xfrm>
            <a:off x="2000" y="-32006"/>
            <a:ext cx="2661000" cy="34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Day 7 - Wrap Up</a:t>
            </a:r>
            <a:endParaRPr>
              <a:solidFill>
                <a:srgbClr val="FFFFFF"/>
              </a:solidFill>
            </a:endParaRPr>
          </a:p>
        </p:txBody>
      </p:sp>
      <p:pic>
        <p:nvPicPr>
          <p:cNvPr id="1408" name="Google Shape;1408;p202"/>
          <p:cNvPicPr preferRelativeResize="0"/>
          <p:nvPr/>
        </p:nvPicPr>
        <p:blipFill>
          <a:blip r:embed="rId4">
            <a:alphaModFix/>
          </a:blip>
          <a:stretch>
            <a:fillRect/>
          </a:stretch>
        </p:blipFill>
        <p:spPr>
          <a:xfrm>
            <a:off x="5377075" y="528313"/>
            <a:ext cx="3614524" cy="4440375"/>
          </a:xfrm>
          <a:prstGeom prst="rect">
            <a:avLst/>
          </a:prstGeom>
          <a:noFill/>
          <a:ln cap="flat" cmpd="sng" w="9525">
            <a:solidFill>
              <a:schemeClr val="dk2"/>
            </a:solidFill>
            <a:prstDash val="solid"/>
            <a:round/>
            <a:headEnd len="sm" w="sm" type="none"/>
            <a:tailEnd len="sm" w="sm" type="none"/>
          </a:ln>
        </p:spPr>
      </p:pic>
      <p:cxnSp>
        <p:nvCxnSpPr>
          <p:cNvPr id="1409" name="Google Shape;1409;p202"/>
          <p:cNvCxnSpPr/>
          <p:nvPr/>
        </p:nvCxnSpPr>
        <p:spPr>
          <a:xfrm>
            <a:off x="5834331" y="1791879"/>
            <a:ext cx="2889900" cy="0"/>
          </a:xfrm>
          <a:prstGeom prst="straightConnector1">
            <a:avLst/>
          </a:prstGeom>
          <a:noFill/>
          <a:ln cap="flat" cmpd="sng" w="76200">
            <a:solidFill>
              <a:srgbClr val="00ADBC"/>
            </a:solidFill>
            <a:prstDash val="solid"/>
            <a:round/>
            <a:headEnd len="med" w="med" type="none"/>
            <a:tailEnd len="med" w="med" type="none"/>
          </a:ln>
        </p:spPr>
      </p:cxnSp>
      <p:cxnSp>
        <p:nvCxnSpPr>
          <p:cNvPr id="1410" name="Google Shape;1410;p202"/>
          <p:cNvCxnSpPr/>
          <p:nvPr/>
        </p:nvCxnSpPr>
        <p:spPr>
          <a:xfrm flipH="1">
            <a:off x="6768940" y="1758840"/>
            <a:ext cx="8100" cy="2940000"/>
          </a:xfrm>
          <a:prstGeom prst="straightConnector1">
            <a:avLst/>
          </a:prstGeom>
          <a:noFill/>
          <a:ln cap="flat" cmpd="sng" w="76200">
            <a:solidFill>
              <a:schemeClr val="accent2"/>
            </a:solidFill>
            <a:prstDash val="solid"/>
            <a:round/>
            <a:headEnd len="med" w="med" type="none"/>
            <a:tailEnd len="med" w="med" type="none"/>
          </a:ln>
        </p:spPr>
      </p:cxnSp>
      <p:cxnSp>
        <p:nvCxnSpPr>
          <p:cNvPr id="1411" name="Google Shape;1411;p202"/>
          <p:cNvCxnSpPr/>
          <p:nvPr/>
        </p:nvCxnSpPr>
        <p:spPr>
          <a:xfrm>
            <a:off x="5834331" y="1768675"/>
            <a:ext cx="2706300" cy="2720400"/>
          </a:xfrm>
          <a:prstGeom prst="straightConnector1">
            <a:avLst/>
          </a:prstGeom>
          <a:noFill/>
          <a:ln cap="flat" cmpd="sng" w="76200">
            <a:solidFill>
              <a:schemeClr val="accent1"/>
            </a:solidFill>
            <a:prstDash val="solid"/>
            <a:round/>
            <a:headEnd len="med" w="med" type="none"/>
            <a:tailEnd len="med" w="med" type="none"/>
          </a:ln>
        </p:spPr>
      </p:cxn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pic>
        <p:nvPicPr>
          <p:cNvPr id="329" name="Google Shape;329;p68"/>
          <p:cNvPicPr preferRelativeResize="0"/>
          <p:nvPr/>
        </p:nvPicPr>
        <p:blipFill>
          <a:blip r:embed="rId3">
            <a:alphaModFix/>
          </a:blip>
          <a:stretch>
            <a:fillRect/>
          </a:stretch>
        </p:blipFill>
        <p:spPr>
          <a:xfrm>
            <a:off x="2182818" y="2783632"/>
            <a:ext cx="2035200" cy="2035200"/>
          </a:xfrm>
          <a:prstGeom prst="star16">
            <a:avLst>
              <a:gd fmla="val 39699" name="adj"/>
            </a:avLst>
          </a:prstGeom>
          <a:noFill/>
          <a:ln>
            <a:noFill/>
          </a:ln>
        </p:spPr>
      </p:pic>
      <p:sp>
        <p:nvSpPr>
          <p:cNvPr id="330" name="Google Shape;330;p68"/>
          <p:cNvSpPr txBox="1"/>
          <p:nvPr/>
        </p:nvSpPr>
        <p:spPr>
          <a:xfrm>
            <a:off x="2994365" y="3377810"/>
            <a:ext cx="6258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000">
                <a:solidFill>
                  <a:srgbClr val="D9EAD3"/>
                </a:solidFill>
                <a:latin typeface="Proxima Nova"/>
                <a:ea typeface="Proxima Nova"/>
                <a:cs typeface="Proxima Nova"/>
                <a:sym typeface="Proxima Nova"/>
              </a:rPr>
              <a:t>AP CSP</a:t>
            </a:r>
            <a:endParaRPr b="1" sz="1000">
              <a:solidFill>
                <a:srgbClr val="D9EAD3"/>
              </a:solidFill>
              <a:latin typeface="Proxima Nova"/>
              <a:ea typeface="Proxima Nova"/>
              <a:cs typeface="Proxima Nova"/>
              <a:sym typeface="Proxima Nova"/>
            </a:endParaRPr>
          </a:p>
          <a:p>
            <a:pPr indent="0" lvl="0" marL="0" rtl="0" algn="ctr">
              <a:spcBef>
                <a:spcPts val="0"/>
              </a:spcBef>
              <a:spcAft>
                <a:spcPts val="0"/>
              </a:spcAft>
              <a:buNone/>
            </a:pPr>
            <a:r>
              <a:rPr b="1" lang="en" sz="1000">
                <a:solidFill>
                  <a:srgbClr val="D9EAD3"/>
                </a:solidFill>
                <a:latin typeface="Proxima Nova"/>
                <a:ea typeface="Proxima Nova"/>
                <a:cs typeface="Proxima Nova"/>
                <a:sym typeface="Proxima Nova"/>
              </a:rPr>
              <a:t>Unit Journal</a:t>
            </a:r>
            <a:endParaRPr b="1" sz="1000">
              <a:solidFill>
                <a:srgbClr val="D9EAD3"/>
              </a:solidFill>
              <a:latin typeface="Proxima Nova"/>
              <a:ea typeface="Proxima Nova"/>
              <a:cs typeface="Proxima Nova"/>
              <a:sym typeface="Proxima Nova"/>
            </a:endParaRPr>
          </a:p>
        </p:txBody>
      </p:sp>
      <p:sp>
        <p:nvSpPr>
          <p:cNvPr id="331" name="Google Shape;331;p68"/>
          <p:cNvSpPr txBox="1"/>
          <p:nvPr/>
        </p:nvSpPr>
        <p:spPr>
          <a:xfrm>
            <a:off x="2922900" y="370600"/>
            <a:ext cx="32982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700">
                <a:solidFill>
                  <a:schemeClr val="dk1"/>
                </a:solidFill>
                <a:latin typeface="Montserrat"/>
                <a:ea typeface="Montserrat"/>
                <a:cs typeface="Montserrat"/>
                <a:sym typeface="Montserrat"/>
              </a:rPr>
              <a:t>Create a Cluster!</a:t>
            </a:r>
            <a:endParaRPr sz="3600">
              <a:solidFill>
                <a:schemeClr val="dk1"/>
              </a:solidFill>
              <a:latin typeface="Caveat Brush"/>
              <a:ea typeface="Caveat Brush"/>
              <a:cs typeface="Caveat Brush"/>
              <a:sym typeface="Caveat Brush"/>
            </a:endParaRPr>
          </a:p>
        </p:txBody>
      </p:sp>
      <p:sp>
        <p:nvSpPr>
          <p:cNvPr id="332" name="Google Shape;332;p68"/>
          <p:cNvSpPr txBox="1"/>
          <p:nvPr/>
        </p:nvSpPr>
        <p:spPr>
          <a:xfrm>
            <a:off x="4608425" y="2685275"/>
            <a:ext cx="3558000" cy="692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300">
                <a:solidFill>
                  <a:schemeClr val="dk1"/>
                </a:solidFill>
                <a:latin typeface="Caveat Brush"/>
                <a:ea typeface="Caveat Brush"/>
                <a:cs typeface="Caveat Brush"/>
                <a:sym typeface="Caveat Brush"/>
              </a:rPr>
              <a:t>Computing Innovation</a:t>
            </a:r>
            <a:endParaRPr/>
          </a:p>
        </p:txBody>
      </p:sp>
      <p:sp>
        <p:nvSpPr>
          <p:cNvPr id="333" name="Google Shape;333;p68"/>
          <p:cNvSpPr txBox="1"/>
          <p:nvPr/>
        </p:nvSpPr>
        <p:spPr>
          <a:xfrm>
            <a:off x="890550" y="1157350"/>
            <a:ext cx="7362900" cy="149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solidFill>
                  <a:schemeClr val="dk1"/>
                </a:solidFill>
                <a:latin typeface="Proxima Nova"/>
                <a:ea typeface="Proxima Nova"/>
                <a:cs typeface="Proxima Nova"/>
                <a:sym typeface="Proxima Nova"/>
              </a:rPr>
              <a:t>Let’s add the following </a:t>
            </a:r>
            <a:r>
              <a:rPr i="1" lang="en" sz="1700">
                <a:solidFill>
                  <a:schemeClr val="dk1"/>
                </a:solidFill>
                <a:latin typeface="Proxima Nova"/>
                <a:ea typeface="Proxima Nova"/>
                <a:cs typeface="Proxima Nova"/>
                <a:sym typeface="Proxima Nova"/>
              </a:rPr>
              <a:t>word </a:t>
            </a:r>
            <a:r>
              <a:rPr lang="en" sz="1700">
                <a:solidFill>
                  <a:schemeClr val="dk1"/>
                </a:solidFill>
                <a:latin typeface="Proxima Nova"/>
                <a:ea typeface="Proxima Nova"/>
                <a:cs typeface="Proxima Nova"/>
                <a:sym typeface="Proxima Nova"/>
              </a:rPr>
              <a:t>into our </a:t>
            </a:r>
            <a:r>
              <a:rPr lang="en" sz="1700">
                <a:solidFill>
                  <a:srgbClr val="7665A0"/>
                </a:solidFill>
                <a:latin typeface="Proxima Nova"/>
                <a:ea typeface="Proxima Nova"/>
                <a:cs typeface="Proxima Nova"/>
                <a:sym typeface="Proxima Nova"/>
              </a:rPr>
              <a:t>AP CS Principles Unit Journal</a:t>
            </a:r>
            <a:r>
              <a:rPr lang="en" sz="1700">
                <a:solidFill>
                  <a:schemeClr val="dk1"/>
                </a:solidFill>
                <a:latin typeface="Proxima Nova"/>
                <a:ea typeface="Proxima Nova"/>
                <a:cs typeface="Proxima Nova"/>
                <a:sym typeface="Proxima Nova"/>
              </a:rPr>
              <a:t>. Create a vocabulary page within your journal, or use our digital template.</a:t>
            </a:r>
            <a:endParaRPr sz="1700">
              <a:solidFill>
                <a:schemeClr val="dk1"/>
              </a:solidFill>
              <a:latin typeface="Proxima Nova"/>
              <a:ea typeface="Proxima Nova"/>
              <a:cs typeface="Proxima Nova"/>
              <a:sym typeface="Proxima Nova"/>
            </a:endParaRPr>
          </a:p>
          <a:p>
            <a:pPr indent="0" lvl="0" marL="0" rtl="0" algn="l">
              <a:spcBef>
                <a:spcPts val="0"/>
              </a:spcBef>
              <a:spcAft>
                <a:spcPts val="0"/>
              </a:spcAft>
              <a:buNone/>
            </a:pPr>
            <a:r>
              <a:t/>
            </a:r>
            <a:endParaRPr sz="1700">
              <a:solidFill>
                <a:schemeClr val="dk1"/>
              </a:solidFill>
              <a:latin typeface="Proxima Nova"/>
              <a:ea typeface="Proxima Nova"/>
              <a:cs typeface="Proxima Nova"/>
              <a:sym typeface="Proxima Nova"/>
            </a:endParaRPr>
          </a:p>
          <a:p>
            <a:pPr indent="0" lvl="0" marL="0" rtl="0" algn="l">
              <a:spcBef>
                <a:spcPts val="0"/>
              </a:spcBef>
              <a:spcAft>
                <a:spcPts val="0"/>
              </a:spcAft>
              <a:buNone/>
            </a:pPr>
            <a:r>
              <a:rPr lang="en" sz="1700">
                <a:solidFill>
                  <a:schemeClr val="dk1"/>
                </a:solidFill>
                <a:latin typeface="Proxima Nova"/>
                <a:ea typeface="Proxima Nova"/>
                <a:cs typeface="Proxima Nova"/>
                <a:sym typeface="Proxima Nova"/>
              </a:rPr>
              <a:t>Start with the </a:t>
            </a:r>
            <a:r>
              <a:rPr b="1" i="1" lang="en" sz="1700">
                <a:solidFill>
                  <a:srgbClr val="7665A0"/>
                </a:solidFill>
                <a:latin typeface="Proxima Nova"/>
                <a:ea typeface="Proxima Nova"/>
                <a:cs typeface="Proxima Nova"/>
                <a:sym typeface="Proxima Nova"/>
              </a:rPr>
              <a:t>word</a:t>
            </a:r>
            <a:r>
              <a:rPr lang="en" sz="1700">
                <a:solidFill>
                  <a:schemeClr val="dk1"/>
                </a:solidFill>
                <a:latin typeface="Proxima Nova"/>
                <a:ea typeface="Proxima Nova"/>
                <a:cs typeface="Proxima Nova"/>
                <a:sym typeface="Proxima Nova"/>
              </a:rPr>
              <a:t>, your </a:t>
            </a:r>
            <a:r>
              <a:rPr b="1" i="1" lang="en" sz="1700">
                <a:solidFill>
                  <a:srgbClr val="7665A0"/>
                </a:solidFill>
                <a:latin typeface="Proxima Nova"/>
                <a:ea typeface="Proxima Nova"/>
                <a:cs typeface="Proxima Nova"/>
                <a:sym typeface="Proxima Nova"/>
              </a:rPr>
              <a:t>initial definition</a:t>
            </a:r>
            <a:r>
              <a:rPr lang="en" sz="1700">
                <a:solidFill>
                  <a:schemeClr val="dk1"/>
                </a:solidFill>
                <a:latin typeface="Proxima Nova"/>
                <a:ea typeface="Proxima Nova"/>
                <a:cs typeface="Proxima Nova"/>
                <a:sym typeface="Proxima Nova"/>
              </a:rPr>
              <a:t>, and a </a:t>
            </a:r>
            <a:r>
              <a:rPr b="1" i="1" lang="en" sz="1700">
                <a:solidFill>
                  <a:srgbClr val="7665A0"/>
                </a:solidFill>
                <a:latin typeface="Proxima Nova"/>
                <a:ea typeface="Proxima Nova"/>
                <a:cs typeface="Proxima Nova"/>
                <a:sym typeface="Proxima Nova"/>
              </a:rPr>
              <a:t>visual representation</a:t>
            </a:r>
            <a:r>
              <a:rPr lang="en" sz="1700">
                <a:solidFill>
                  <a:schemeClr val="dk1"/>
                </a:solidFill>
                <a:latin typeface="Proxima Nova"/>
                <a:ea typeface="Proxima Nova"/>
                <a:cs typeface="Proxima Nova"/>
                <a:sym typeface="Proxima Nova"/>
              </a:rPr>
              <a:t> of the word.</a:t>
            </a:r>
            <a:endParaRPr sz="1700">
              <a:solidFill>
                <a:schemeClr val="dk1"/>
              </a:solidFill>
              <a:latin typeface="Proxima Nova"/>
              <a:ea typeface="Proxima Nova"/>
              <a:cs typeface="Proxima Nova"/>
              <a:sym typeface="Proxima Nova"/>
            </a:endParaRPr>
          </a:p>
        </p:txBody>
      </p:sp>
      <p:pic>
        <p:nvPicPr>
          <p:cNvPr id="334" name="Google Shape;334;p68"/>
          <p:cNvPicPr preferRelativeResize="0"/>
          <p:nvPr/>
        </p:nvPicPr>
        <p:blipFill>
          <a:blip r:embed="rId4">
            <a:alphaModFix/>
          </a:blip>
          <a:stretch>
            <a:fillRect/>
          </a:stretch>
        </p:blipFill>
        <p:spPr>
          <a:xfrm>
            <a:off x="0" y="1235"/>
            <a:ext cx="9144001" cy="337930"/>
          </a:xfrm>
          <a:prstGeom prst="rect">
            <a:avLst/>
          </a:prstGeom>
          <a:noFill/>
          <a:ln>
            <a:noFill/>
          </a:ln>
        </p:spPr>
      </p:pic>
      <p:pic>
        <p:nvPicPr>
          <p:cNvPr id="335" name="Google Shape;335;p68"/>
          <p:cNvPicPr preferRelativeResize="0"/>
          <p:nvPr/>
        </p:nvPicPr>
        <p:blipFill>
          <a:blip r:embed="rId5">
            <a:alphaModFix/>
          </a:blip>
          <a:stretch>
            <a:fillRect/>
          </a:stretch>
        </p:blipFill>
        <p:spPr>
          <a:xfrm>
            <a:off x="21675" y="20375"/>
            <a:ext cx="3558125" cy="304275"/>
          </a:xfrm>
          <a:prstGeom prst="rect">
            <a:avLst/>
          </a:prstGeom>
          <a:noFill/>
          <a:ln>
            <a:noFill/>
          </a:ln>
        </p:spPr>
      </p:pic>
      <p:sp>
        <p:nvSpPr>
          <p:cNvPr id="336" name="Google Shape;336;p68"/>
          <p:cNvSpPr txBox="1"/>
          <p:nvPr/>
        </p:nvSpPr>
        <p:spPr>
          <a:xfrm>
            <a:off x="21675" y="-22169"/>
            <a:ext cx="2661000" cy="34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Day 1</a:t>
            </a:r>
            <a:r>
              <a:rPr lang="en">
                <a:solidFill>
                  <a:srgbClr val="FFFFFF"/>
                </a:solidFill>
              </a:rPr>
              <a:t> - Wrap Up</a:t>
            </a:r>
            <a:endParaRPr>
              <a:solidFill>
                <a:srgbClr val="FFFFFF"/>
              </a:solidFill>
            </a:endParaRPr>
          </a:p>
        </p:txBody>
      </p:sp>
      <p:pic>
        <p:nvPicPr>
          <p:cNvPr id="337" name="Google Shape;337;p68"/>
          <p:cNvPicPr preferRelativeResize="0"/>
          <p:nvPr/>
        </p:nvPicPr>
        <p:blipFill>
          <a:blip r:embed="rId6">
            <a:alphaModFix/>
          </a:blip>
          <a:stretch>
            <a:fillRect/>
          </a:stretch>
        </p:blipFill>
        <p:spPr>
          <a:xfrm flipH="1">
            <a:off x="4458375" y="3336588"/>
            <a:ext cx="2443650" cy="1209625"/>
          </a:xfrm>
          <a:prstGeom prst="rect">
            <a:avLst/>
          </a:prstGeom>
          <a:noFill/>
          <a:ln>
            <a:noFill/>
          </a:ln>
        </p:spPr>
      </p:pic>
    </p:spTree>
  </p:cSld>
  <p:clrMapOvr>
    <a:masterClrMapping/>
  </p:clrMapOvr>
</p:sld>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15" name="Shape 1415"/>
        <p:cNvGrpSpPr/>
        <p:nvPr/>
      </p:nvGrpSpPr>
      <p:grpSpPr>
        <a:xfrm>
          <a:off x="0" y="0"/>
          <a:ext cx="0" cy="0"/>
          <a:chOff x="0" y="0"/>
          <a:chExt cx="0" cy="0"/>
        </a:xfrm>
      </p:grpSpPr>
      <p:sp>
        <p:nvSpPr>
          <p:cNvPr id="1416" name="Google Shape;1416;p203"/>
          <p:cNvSpPr txBox="1"/>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600">
                <a:solidFill>
                  <a:srgbClr val="FFFFFF"/>
                </a:solidFill>
                <a:latin typeface="Proxima Nova"/>
                <a:ea typeface="Proxima Nova"/>
                <a:cs typeface="Proxima Nova"/>
                <a:sym typeface="Proxima Nova"/>
              </a:rPr>
              <a:t>Unit 8</a:t>
            </a:r>
            <a:r>
              <a:rPr b="1" lang="en" sz="3600">
                <a:solidFill>
                  <a:srgbClr val="FFFFFF"/>
                </a:solidFill>
                <a:latin typeface="Proxima Nova"/>
                <a:ea typeface="Proxima Nova"/>
                <a:cs typeface="Proxima Nova"/>
                <a:sym typeface="Proxima Nova"/>
              </a:rPr>
              <a:t> - Lesson 11</a:t>
            </a:r>
            <a:endParaRPr b="1" sz="3600">
              <a:solidFill>
                <a:srgbClr val="FFFFFF"/>
              </a:solidFill>
              <a:latin typeface="Proxima Nova"/>
              <a:ea typeface="Proxima Nova"/>
              <a:cs typeface="Proxima Nova"/>
              <a:sym typeface="Proxima Nova"/>
            </a:endParaRPr>
          </a:p>
          <a:p>
            <a:pPr indent="0" lvl="0" marL="0" rtl="0" algn="ctr">
              <a:spcBef>
                <a:spcPts val="0"/>
              </a:spcBef>
              <a:spcAft>
                <a:spcPts val="0"/>
              </a:spcAft>
              <a:buNone/>
            </a:pPr>
            <a:r>
              <a:rPr b="1" lang="en" sz="3600">
                <a:solidFill>
                  <a:srgbClr val="FFFFFF"/>
                </a:solidFill>
                <a:latin typeface="Proxima Nova"/>
                <a:ea typeface="Proxima Nova"/>
                <a:cs typeface="Proxima Nova"/>
                <a:sym typeface="Proxima Nova"/>
              </a:rPr>
              <a:t>Assessment Day</a:t>
            </a:r>
            <a:endParaRPr b="1" sz="3600">
              <a:solidFill>
                <a:srgbClr val="FFFFFF"/>
              </a:solidFill>
              <a:latin typeface="Proxima Nova"/>
              <a:ea typeface="Proxima Nova"/>
              <a:cs typeface="Proxima Nova"/>
              <a:sym typeface="Proxima Nova"/>
            </a:endParaRPr>
          </a:p>
        </p:txBody>
      </p:sp>
    </p:spTree>
  </p:cSld>
  <p:clrMapOvr>
    <a:masterClrMapping/>
  </p:clrMapOvr>
</p:sld>
</file>

<file path=ppt/slides/slide1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20" name="Shape 1420"/>
        <p:cNvGrpSpPr/>
        <p:nvPr/>
      </p:nvGrpSpPr>
      <p:grpSpPr>
        <a:xfrm>
          <a:off x="0" y="0"/>
          <a:ext cx="0" cy="0"/>
          <a:chOff x="0" y="0"/>
          <a:chExt cx="0" cy="0"/>
        </a:xfrm>
      </p:grpSpPr>
    </p:spTree>
  </p:cSld>
  <p:clrMapOvr>
    <a:masterClrMapping/>
  </p:clrMapOvr>
</p:sld>
</file>

<file path=ppt/slides/slide1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24" name="Shape 1424"/>
        <p:cNvGrpSpPr/>
        <p:nvPr/>
      </p:nvGrpSpPr>
      <p:grpSpPr>
        <a:xfrm>
          <a:off x="0" y="0"/>
          <a:ext cx="0" cy="0"/>
          <a:chOff x="0" y="0"/>
          <a:chExt cx="0" cy="0"/>
        </a:xfrm>
      </p:grpSpPr>
      <p:sp>
        <p:nvSpPr>
          <p:cNvPr id="1425" name="Google Shape;1425;p205"/>
          <p:cNvSpPr txBox="1"/>
          <p:nvPr/>
        </p:nvSpPr>
        <p:spPr>
          <a:xfrm>
            <a:off x="597575" y="306100"/>
            <a:ext cx="7864500" cy="75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600">
                <a:latin typeface="Proxima Nova"/>
                <a:ea typeface="Proxima Nova"/>
                <a:cs typeface="Proxima Nova"/>
                <a:sym typeface="Proxima Nova"/>
              </a:rPr>
              <a:t>Unit Assessment</a:t>
            </a:r>
            <a:endParaRPr b="1" sz="3600">
              <a:latin typeface="Proxima Nova"/>
              <a:ea typeface="Proxima Nova"/>
              <a:cs typeface="Proxima Nova"/>
              <a:sym typeface="Proxima Nova"/>
            </a:endParaRPr>
          </a:p>
        </p:txBody>
      </p:sp>
      <p:sp>
        <p:nvSpPr>
          <p:cNvPr id="1426" name="Google Shape;1426;p205"/>
          <p:cNvSpPr txBox="1"/>
          <p:nvPr/>
        </p:nvSpPr>
        <p:spPr>
          <a:xfrm>
            <a:off x="0" y="4550"/>
            <a:ext cx="4572000" cy="34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Unit 8</a:t>
            </a:r>
            <a:r>
              <a:rPr lang="en">
                <a:solidFill>
                  <a:srgbClr val="FFFFFF"/>
                </a:solidFill>
              </a:rPr>
              <a:t> Lesson 11 - Activity</a:t>
            </a:r>
            <a:endParaRPr>
              <a:solidFill>
                <a:srgbClr val="FFFFFF"/>
              </a:solidFill>
            </a:endParaRPr>
          </a:p>
        </p:txBody>
      </p:sp>
      <p:pic>
        <p:nvPicPr>
          <p:cNvPr id="1427" name="Google Shape;1427;p205"/>
          <p:cNvPicPr preferRelativeResize="0"/>
          <p:nvPr/>
        </p:nvPicPr>
        <p:blipFill>
          <a:blip r:embed="rId4">
            <a:alphaModFix/>
          </a:blip>
          <a:stretch>
            <a:fillRect/>
          </a:stretch>
        </p:blipFill>
        <p:spPr>
          <a:xfrm>
            <a:off x="623888" y="1765350"/>
            <a:ext cx="7896225" cy="14382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41" name="Shape 341"/>
        <p:cNvGrpSpPr/>
        <p:nvPr/>
      </p:nvGrpSpPr>
      <p:grpSpPr>
        <a:xfrm>
          <a:off x="0" y="0"/>
          <a:ext cx="0" cy="0"/>
          <a:chOff x="0" y="0"/>
          <a:chExt cx="0" cy="0"/>
        </a:xfrm>
      </p:grpSpPr>
      <p:sp>
        <p:nvSpPr>
          <p:cNvPr id="342" name="Google Shape;342;p69"/>
          <p:cNvSpPr txBox="1"/>
          <p:nvPr/>
        </p:nvSpPr>
        <p:spPr>
          <a:xfrm>
            <a:off x="0" y="4550"/>
            <a:ext cx="4572000" cy="34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Unit 8 Lesson 1 - Wrap Up</a:t>
            </a:r>
            <a:endParaRPr>
              <a:solidFill>
                <a:srgbClr val="FFFFFF"/>
              </a:solidFill>
            </a:endParaRPr>
          </a:p>
        </p:txBody>
      </p:sp>
      <p:sp>
        <p:nvSpPr>
          <p:cNvPr id="343" name="Google Shape;343;p69"/>
          <p:cNvSpPr txBox="1"/>
          <p:nvPr/>
        </p:nvSpPr>
        <p:spPr>
          <a:xfrm>
            <a:off x="616600" y="2102775"/>
            <a:ext cx="7973700" cy="233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latin typeface="Proxima Nova"/>
                <a:ea typeface="Proxima Nova"/>
                <a:cs typeface="Proxima Nova"/>
                <a:sym typeface="Proxima Nova"/>
              </a:rPr>
              <a:t>Computing Innovation:</a:t>
            </a:r>
            <a:r>
              <a:rPr lang="en" sz="2400">
                <a:latin typeface="Proxima Nova"/>
                <a:ea typeface="Proxima Nova"/>
                <a:cs typeface="Proxima Nova"/>
                <a:sym typeface="Proxima Nova"/>
              </a:rPr>
              <a:t> includes a program as an integral part of its function. Can be physical (e.g. self-driving car), non-physical computing software (e.g. picture editing software), or non-physical computing concepts (e.g., e-commerce). </a:t>
            </a:r>
            <a:endParaRPr b="1" sz="2400">
              <a:solidFill>
                <a:srgbClr val="000000"/>
              </a:solidFill>
              <a:latin typeface="Proxima Nova"/>
              <a:ea typeface="Proxima Nova"/>
              <a:cs typeface="Proxima Nova"/>
              <a:sym typeface="Proxima Nova"/>
            </a:endParaRPr>
          </a:p>
          <a:p>
            <a:pPr indent="0" lvl="0" marL="0" rtl="0" algn="l">
              <a:spcBef>
                <a:spcPts val="0"/>
              </a:spcBef>
              <a:spcAft>
                <a:spcPts val="0"/>
              </a:spcAft>
              <a:buNone/>
            </a:pPr>
            <a:r>
              <a:t/>
            </a:r>
            <a:endParaRPr b="1" sz="2400">
              <a:solidFill>
                <a:srgbClr val="000000"/>
              </a:solidFill>
              <a:latin typeface="Proxima Nova"/>
              <a:ea typeface="Proxima Nova"/>
              <a:cs typeface="Proxima Nova"/>
              <a:sym typeface="Proxima Nova"/>
            </a:endParaRPr>
          </a:p>
          <a:p>
            <a:pPr indent="0" lvl="0" marL="0" rtl="0" algn="l">
              <a:spcBef>
                <a:spcPts val="0"/>
              </a:spcBef>
              <a:spcAft>
                <a:spcPts val="0"/>
              </a:spcAft>
              <a:buNone/>
            </a:pPr>
            <a:r>
              <a:t/>
            </a:r>
            <a:endParaRPr sz="2400">
              <a:latin typeface="Proxima Nova"/>
              <a:ea typeface="Proxima Nova"/>
              <a:cs typeface="Proxima Nova"/>
              <a:sym typeface="Proxima Nova"/>
            </a:endParaRPr>
          </a:p>
          <a:p>
            <a:pPr indent="0" lvl="0" marL="0" rtl="0" algn="l">
              <a:spcBef>
                <a:spcPts val="0"/>
              </a:spcBef>
              <a:spcAft>
                <a:spcPts val="0"/>
              </a:spcAft>
              <a:buNone/>
            </a:pPr>
            <a:r>
              <a:t/>
            </a:r>
            <a:endParaRPr b="1" sz="3600">
              <a:latin typeface="Proxima Nova"/>
              <a:ea typeface="Proxima Nova"/>
              <a:cs typeface="Proxima Nova"/>
              <a:sym typeface="Proxima Nova"/>
            </a:endParaRPr>
          </a:p>
        </p:txBody>
      </p:sp>
      <p:sp>
        <p:nvSpPr>
          <p:cNvPr id="344" name="Google Shape;344;p69"/>
          <p:cNvSpPr txBox="1"/>
          <p:nvPr/>
        </p:nvSpPr>
        <p:spPr>
          <a:xfrm>
            <a:off x="616600" y="837675"/>
            <a:ext cx="8047500" cy="126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latin typeface="Proxima Nova"/>
                <a:ea typeface="Proxima Nova"/>
                <a:cs typeface="Proxima Nova"/>
                <a:sym typeface="Proxima Nova"/>
              </a:rPr>
              <a:t>Prompt: </a:t>
            </a:r>
            <a:r>
              <a:rPr lang="en" sz="2400">
                <a:latin typeface="Proxima Nova"/>
                <a:ea typeface="Proxima Nova"/>
                <a:cs typeface="Proxima Nova"/>
                <a:sym typeface="Proxima Nova"/>
              </a:rPr>
              <a:t>What is the purpose of a computing innovation?</a:t>
            </a:r>
            <a:endParaRPr sz="2400">
              <a:latin typeface="Proxima Nova"/>
              <a:ea typeface="Proxima Nova"/>
              <a:cs typeface="Proxima Nova"/>
              <a:sym typeface="Proxima Nova"/>
            </a:endParaRPr>
          </a:p>
        </p:txBody>
      </p:sp>
      <p:grpSp>
        <p:nvGrpSpPr>
          <p:cNvPr id="345" name="Google Shape;345;p69"/>
          <p:cNvGrpSpPr/>
          <p:nvPr/>
        </p:nvGrpSpPr>
        <p:grpSpPr>
          <a:xfrm>
            <a:off x="89100" y="4739882"/>
            <a:ext cx="324008" cy="322851"/>
            <a:chOff x="0" y="3867912"/>
            <a:chExt cx="1280160" cy="1275588"/>
          </a:xfrm>
        </p:grpSpPr>
        <p:sp>
          <p:nvSpPr>
            <p:cNvPr id="346" name="Google Shape;346;p69"/>
            <p:cNvSpPr/>
            <p:nvPr/>
          </p:nvSpPr>
          <p:spPr>
            <a:xfrm>
              <a:off x="0" y="4229100"/>
              <a:ext cx="914400" cy="914400"/>
            </a:xfrm>
            <a:prstGeom prst="ellipse">
              <a:avLst/>
            </a:prstGeom>
            <a:solidFill>
              <a:srgbClr val="FFFFFF"/>
            </a:solidFill>
            <a:ln cap="flat" cmpd="sng" w="19050">
              <a:solidFill>
                <a:srgbClr val="FFA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69"/>
            <p:cNvSpPr/>
            <p:nvPr/>
          </p:nvSpPr>
          <p:spPr>
            <a:xfrm>
              <a:off x="182880" y="4050792"/>
              <a:ext cx="914400" cy="914400"/>
            </a:xfrm>
            <a:prstGeom prst="ellipse">
              <a:avLst/>
            </a:prstGeom>
            <a:solidFill>
              <a:srgbClr val="FFFFFF"/>
            </a:solidFill>
            <a:ln cap="flat" cmpd="sng" w="19050">
              <a:solidFill>
                <a:srgbClr val="FFA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69"/>
            <p:cNvSpPr/>
            <p:nvPr/>
          </p:nvSpPr>
          <p:spPr>
            <a:xfrm>
              <a:off x="365760" y="3867912"/>
              <a:ext cx="914400" cy="914400"/>
            </a:xfrm>
            <a:prstGeom prst="ellipse">
              <a:avLst/>
            </a:prstGeom>
            <a:solidFill>
              <a:srgbClr val="FFFFFF"/>
            </a:solidFill>
            <a:ln cap="flat" cmpd="sng" w="19050">
              <a:solidFill>
                <a:srgbClr val="FFA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3"/>
                                        </p:tgtEl>
                                        <p:attrNameLst>
                                          <p:attrName>style.visibility</p:attrName>
                                        </p:attrNameLst>
                                      </p:cBhvr>
                                      <p:to>
                                        <p:strVal val="visible"/>
                                      </p:to>
                                    </p:set>
                                    <p:animEffect filter="fade" transition="in">
                                      <p:cBhvr>
                                        <p:cTn dur="1000"/>
                                        <p:tgtEl>
                                          <p:spTgt spid="34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52" name="Shape 352"/>
        <p:cNvGrpSpPr/>
        <p:nvPr/>
      </p:nvGrpSpPr>
      <p:grpSpPr>
        <a:xfrm>
          <a:off x="0" y="0"/>
          <a:ext cx="0" cy="0"/>
          <a:chOff x="0" y="0"/>
          <a:chExt cx="0" cy="0"/>
        </a:xfrm>
      </p:grpSpPr>
      <p:sp>
        <p:nvSpPr>
          <p:cNvPr id="353" name="Google Shape;353;p70"/>
          <p:cNvSpPr txBox="1"/>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600">
                <a:solidFill>
                  <a:srgbClr val="FFFFFF"/>
                </a:solidFill>
                <a:latin typeface="Proxima Nova"/>
                <a:ea typeface="Proxima Nova"/>
                <a:cs typeface="Proxima Nova"/>
                <a:sym typeface="Proxima Nova"/>
              </a:rPr>
              <a:t>Unit 8 - Lesson 1</a:t>
            </a:r>
            <a:endParaRPr b="1" sz="3600">
              <a:solidFill>
                <a:srgbClr val="FFFFFF"/>
              </a:solidFill>
              <a:latin typeface="Proxima Nova"/>
              <a:ea typeface="Proxima Nova"/>
              <a:cs typeface="Proxima Nova"/>
              <a:sym typeface="Proxima Nova"/>
            </a:endParaRPr>
          </a:p>
          <a:p>
            <a:pPr indent="0" lvl="0" marL="0" rtl="0" algn="ctr">
              <a:spcBef>
                <a:spcPts val="0"/>
              </a:spcBef>
              <a:spcAft>
                <a:spcPts val="0"/>
              </a:spcAft>
              <a:buNone/>
            </a:pPr>
            <a:r>
              <a:rPr b="1" lang="en" sz="3600">
                <a:solidFill>
                  <a:srgbClr val="FFFFFF"/>
                </a:solidFill>
                <a:latin typeface="Proxima Nova"/>
                <a:ea typeface="Proxima Nova"/>
                <a:cs typeface="Proxima Nova"/>
                <a:sym typeface="Proxima Nova"/>
              </a:rPr>
              <a:t>Project: Innovation Simulation</a:t>
            </a:r>
            <a:endParaRPr b="1" sz="3600">
              <a:solidFill>
                <a:srgbClr val="FFFFFF"/>
              </a:solidFill>
              <a:latin typeface="Proxima Nova"/>
              <a:ea typeface="Proxima Nova"/>
              <a:cs typeface="Proxima Nova"/>
              <a:sym typeface="Proxima Nova"/>
            </a:endParaRPr>
          </a:p>
          <a:p>
            <a:pPr indent="0" lvl="0" marL="0" rtl="0" algn="ctr">
              <a:spcBef>
                <a:spcPts val="0"/>
              </a:spcBef>
              <a:spcAft>
                <a:spcPts val="0"/>
              </a:spcAft>
              <a:buNone/>
            </a:pPr>
            <a:r>
              <a:rPr b="1" lang="en" sz="3600">
                <a:solidFill>
                  <a:srgbClr val="FFFFFF"/>
                </a:solidFill>
                <a:latin typeface="Proxima Nova"/>
                <a:ea typeface="Proxima Nova"/>
                <a:cs typeface="Proxima Nova"/>
                <a:sym typeface="Proxima Nova"/>
              </a:rPr>
              <a:t>Day 2</a:t>
            </a:r>
            <a:endParaRPr b="1" sz="3600">
              <a:solidFill>
                <a:srgbClr val="FFFFFF"/>
              </a:solidFill>
              <a:latin typeface="Proxima Nova"/>
              <a:ea typeface="Proxima Nova"/>
              <a:cs typeface="Proxima Nova"/>
              <a:sym typeface="Proxima Nova"/>
            </a:endParaRPr>
          </a:p>
        </p:txBody>
      </p:sp>
      <p:pic>
        <p:nvPicPr>
          <p:cNvPr id="354" name="Google Shape;354;p70" title="Code.org Logo"/>
          <p:cNvPicPr preferRelativeResize="0"/>
          <p:nvPr/>
        </p:nvPicPr>
        <p:blipFill>
          <a:blip r:embed="rId4">
            <a:alphaModFix/>
          </a:blip>
          <a:stretch>
            <a:fillRect/>
          </a:stretch>
        </p:blipFill>
        <p:spPr>
          <a:xfrm>
            <a:off x="3205775" y="4357099"/>
            <a:ext cx="338325" cy="334099"/>
          </a:xfrm>
          <a:prstGeom prst="rect">
            <a:avLst/>
          </a:prstGeom>
          <a:noFill/>
          <a:ln>
            <a:noFill/>
          </a:ln>
        </p:spPr>
      </p:pic>
      <p:sp>
        <p:nvSpPr>
          <p:cNvPr id="355" name="Google Shape;355;p70"/>
          <p:cNvSpPr txBox="1"/>
          <p:nvPr/>
        </p:nvSpPr>
        <p:spPr>
          <a:xfrm>
            <a:off x="3625900" y="4324050"/>
            <a:ext cx="2626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FFFFFF"/>
                </a:solidFill>
                <a:latin typeface="Proxima Nova"/>
                <a:ea typeface="Proxima Nova"/>
                <a:cs typeface="Proxima Nova"/>
                <a:sym typeface="Proxima Nova"/>
              </a:rPr>
              <a:t>Computer Science Principles</a:t>
            </a:r>
            <a:endParaRPr b="1">
              <a:solidFill>
                <a:srgbClr val="FFFFFF"/>
              </a:solidFill>
              <a:latin typeface="Proxima Nova"/>
              <a:ea typeface="Proxima Nova"/>
              <a:cs typeface="Proxima Nova"/>
              <a:sym typeface="Proxima Nova"/>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59" name="Shape 359"/>
        <p:cNvGrpSpPr/>
        <p:nvPr/>
      </p:nvGrpSpPr>
      <p:grpSpPr>
        <a:xfrm>
          <a:off x="0" y="0"/>
          <a:ext cx="0" cy="0"/>
          <a:chOff x="0" y="0"/>
          <a:chExt cx="0" cy="0"/>
        </a:xfrm>
      </p:grpSpPr>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63" name="Shape 363"/>
        <p:cNvGrpSpPr/>
        <p:nvPr/>
      </p:nvGrpSpPr>
      <p:grpSpPr>
        <a:xfrm>
          <a:off x="0" y="0"/>
          <a:ext cx="0" cy="0"/>
          <a:chOff x="0" y="0"/>
          <a:chExt cx="0" cy="0"/>
        </a:xfrm>
      </p:grpSpPr>
      <p:sp>
        <p:nvSpPr>
          <p:cNvPr id="364" name="Google Shape;364;p72"/>
          <p:cNvSpPr txBox="1"/>
          <p:nvPr/>
        </p:nvSpPr>
        <p:spPr>
          <a:xfrm>
            <a:off x="0" y="0"/>
            <a:ext cx="4572000" cy="34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Day 2</a:t>
            </a:r>
            <a:r>
              <a:rPr lang="en">
                <a:solidFill>
                  <a:srgbClr val="FFFFFF"/>
                </a:solidFill>
              </a:rPr>
              <a:t> - Warm Up</a:t>
            </a:r>
            <a:endParaRPr>
              <a:solidFill>
                <a:srgbClr val="FFFFFF"/>
              </a:solidFill>
            </a:endParaRPr>
          </a:p>
        </p:txBody>
      </p:sp>
      <p:sp>
        <p:nvSpPr>
          <p:cNvPr id="365" name="Google Shape;365;p72"/>
          <p:cNvSpPr/>
          <p:nvPr/>
        </p:nvSpPr>
        <p:spPr>
          <a:xfrm>
            <a:off x="392400" y="2743700"/>
            <a:ext cx="5178000" cy="1247100"/>
          </a:xfrm>
          <a:prstGeom prst="parallelogram">
            <a:avLst>
              <a:gd fmla="val 25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66" name="Google Shape;366;p72"/>
          <p:cNvCxnSpPr/>
          <p:nvPr/>
        </p:nvCxnSpPr>
        <p:spPr>
          <a:xfrm>
            <a:off x="5577500" y="2757700"/>
            <a:ext cx="189300" cy="770700"/>
          </a:xfrm>
          <a:prstGeom prst="straightConnector1">
            <a:avLst/>
          </a:prstGeom>
          <a:noFill/>
          <a:ln cap="flat" cmpd="sng" w="9525">
            <a:solidFill>
              <a:schemeClr val="dk2"/>
            </a:solidFill>
            <a:prstDash val="solid"/>
            <a:round/>
            <a:headEnd len="med" w="med" type="none"/>
            <a:tailEnd len="med" w="med" type="none"/>
          </a:ln>
        </p:spPr>
      </p:cxnSp>
      <p:cxnSp>
        <p:nvCxnSpPr>
          <p:cNvPr id="367" name="Google Shape;367;p72"/>
          <p:cNvCxnSpPr/>
          <p:nvPr/>
        </p:nvCxnSpPr>
        <p:spPr>
          <a:xfrm flipH="1" rot="10800000">
            <a:off x="5248275" y="3528400"/>
            <a:ext cx="518400" cy="476400"/>
          </a:xfrm>
          <a:prstGeom prst="straightConnector1">
            <a:avLst/>
          </a:prstGeom>
          <a:noFill/>
          <a:ln cap="flat" cmpd="sng" w="9525">
            <a:solidFill>
              <a:schemeClr val="dk2"/>
            </a:solidFill>
            <a:prstDash val="solid"/>
            <a:round/>
            <a:headEnd len="med" w="med" type="none"/>
            <a:tailEnd len="med" w="med" type="none"/>
          </a:ln>
        </p:spPr>
      </p:cxnSp>
      <p:cxnSp>
        <p:nvCxnSpPr>
          <p:cNvPr id="368" name="Google Shape;368;p72"/>
          <p:cNvCxnSpPr/>
          <p:nvPr/>
        </p:nvCxnSpPr>
        <p:spPr>
          <a:xfrm rot="10800000">
            <a:off x="5381175" y="3528475"/>
            <a:ext cx="385500" cy="0"/>
          </a:xfrm>
          <a:prstGeom prst="straightConnector1">
            <a:avLst/>
          </a:prstGeom>
          <a:noFill/>
          <a:ln cap="flat" cmpd="sng" w="9525">
            <a:solidFill>
              <a:schemeClr val="dk2"/>
            </a:solidFill>
            <a:prstDash val="solid"/>
            <a:round/>
            <a:headEnd len="med" w="med" type="none"/>
            <a:tailEnd len="med" w="med" type="none"/>
          </a:ln>
        </p:spPr>
      </p:cxnSp>
      <p:sp>
        <p:nvSpPr>
          <p:cNvPr id="369" name="Google Shape;369;p72"/>
          <p:cNvSpPr txBox="1"/>
          <p:nvPr/>
        </p:nvSpPr>
        <p:spPr>
          <a:xfrm>
            <a:off x="910796" y="2867047"/>
            <a:ext cx="4659600" cy="960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200">
                <a:latin typeface="Trebuchet MS"/>
                <a:ea typeface="Trebuchet MS"/>
                <a:cs typeface="Trebuchet MS"/>
                <a:sym typeface="Trebuchet MS"/>
              </a:rPr>
              <a:t>Ryanne</a:t>
            </a:r>
            <a:endParaRPr sz="7200">
              <a:latin typeface="Trebuchet MS"/>
              <a:ea typeface="Trebuchet MS"/>
              <a:cs typeface="Trebuchet MS"/>
              <a:sym typeface="Trebuchet MS"/>
            </a:endParaRPr>
          </a:p>
        </p:txBody>
      </p:sp>
      <p:grpSp>
        <p:nvGrpSpPr>
          <p:cNvPr id="370" name="Google Shape;370;p72"/>
          <p:cNvGrpSpPr/>
          <p:nvPr/>
        </p:nvGrpSpPr>
        <p:grpSpPr>
          <a:xfrm>
            <a:off x="631772" y="2867053"/>
            <a:ext cx="1000200" cy="1000200"/>
            <a:chOff x="6325800" y="2229100"/>
            <a:chExt cx="1000200" cy="1000200"/>
          </a:xfrm>
        </p:grpSpPr>
        <p:grpSp>
          <p:nvGrpSpPr>
            <p:cNvPr id="371" name="Google Shape;371;p72"/>
            <p:cNvGrpSpPr/>
            <p:nvPr/>
          </p:nvGrpSpPr>
          <p:grpSpPr>
            <a:xfrm>
              <a:off x="6325800" y="2229100"/>
              <a:ext cx="1000200" cy="1000200"/>
              <a:chOff x="6325800" y="2229100"/>
              <a:chExt cx="1000200" cy="1000200"/>
            </a:xfrm>
          </p:grpSpPr>
          <p:sp>
            <p:nvSpPr>
              <p:cNvPr id="372" name="Google Shape;372;p72"/>
              <p:cNvSpPr/>
              <p:nvPr/>
            </p:nvSpPr>
            <p:spPr>
              <a:xfrm>
                <a:off x="6325800" y="2229100"/>
                <a:ext cx="1000200" cy="1000200"/>
              </a:xfrm>
              <a:prstGeom prst="ellipse">
                <a:avLst/>
              </a:prstGeom>
              <a:solidFill>
                <a:srgbClr val="FFFFFF"/>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72"/>
              <p:cNvSpPr/>
              <p:nvPr/>
            </p:nvSpPr>
            <p:spPr>
              <a:xfrm>
                <a:off x="6376050" y="2279350"/>
                <a:ext cx="899700" cy="899700"/>
              </a:xfrm>
              <a:prstGeom prst="ellipse">
                <a:avLst/>
              </a:prstGeom>
              <a:solidFill>
                <a:srgbClr val="1D8C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374" name="Google Shape;374;p72"/>
            <p:cNvCxnSpPr>
              <a:stCxn id="373" idx="0"/>
              <a:endCxn id="373" idx="0"/>
            </p:cNvCxnSpPr>
            <p:nvPr/>
          </p:nvCxnSpPr>
          <p:spPr>
            <a:xfrm>
              <a:off x="6825900" y="2279350"/>
              <a:ext cx="0" cy="0"/>
            </a:xfrm>
            <a:prstGeom prst="straightConnector1">
              <a:avLst/>
            </a:prstGeom>
            <a:noFill/>
            <a:ln cap="flat" cmpd="sng" w="9525">
              <a:solidFill>
                <a:schemeClr val="dk2"/>
              </a:solidFill>
              <a:prstDash val="solid"/>
              <a:round/>
              <a:headEnd len="med" w="med" type="none"/>
              <a:tailEnd len="med" w="med" type="none"/>
            </a:ln>
          </p:spPr>
        </p:cxnSp>
        <p:cxnSp>
          <p:nvCxnSpPr>
            <p:cNvPr id="375" name="Google Shape;375;p72"/>
            <p:cNvCxnSpPr>
              <a:stCxn id="373" idx="0"/>
              <a:endCxn id="373" idx="0"/>
            </p:cNvCxnSpPr>
            <p:nvPr/>
          </p:nvCxnSpPr>
          <p:spPr>
            <a:xfrm>
              <a:off x="6825900" y="2279350"/>
              <a:ext cx="0" cy="0"/>
            </a:xfrm>
            <a:prstGeom prst="straightConnector1">
              <a:avLst/>
            </a:prstGeom>
            <a:noFill/>
            <a:ln cap="flat" cmpd="sng" w="9525">
              <a:solidFill>
                <a:srgbClr val="FF0000"/>
              </a:solidFill>
              <a:prstDash val="solid"/>
              <a:round/>
              <a:headEnd len="med" w="med" type="none"/>
              <a:tailEnd len="med" w="med" type="none"/>
            </a:ln>
          </p:spPr>
        </p:cxnSp>
        <p:sp>
          <p:nvSpPr>
            <p:cNvPr id="376" name="Google Shape;376;p72"/>
            <p:cNvSpPr txBox="1"/>
            <p:nvPr/>
          </p:nvSpPr>
          <p:spPr>
            <a:xfrm>
              <a:off x="6364050" y="2577313"/>
              <a:ext cx="923700" cy="295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Oswald"/>
                  <a:ea typeface="Oswald"/>
                  <a:cs typeface="Oswald"/>
                  <a:sym typeface="Oswald"/>
                </a:rPr>
                <a:t>TEACHER</a:t>
              </a:r>
              <a:endParaRPr>
                <a:latin typeface="Oswald"/>
                <a:ea typeface="Oswald"/>
                <a:cs typeface="Oswald"/>
                <a:sym typeface="Oswald"/>
              </a:endParaRPr>
            </a:p>
          </p:txBody>
        </p:sp>
        <p:cxnSp>
          <p:nvCxnSpPr>
            <p:cNvPr id="377" name="Google Shape;377;p72"/>
            <p:cNvCxnSpPr/>
            <p:nvPr/>
          </p:nvCxnSpPr>
          <p:spPr>
            <a:xfrm>
              <a:off x="6473952" y="2430483"/>
              <a:ext cx="713100" cy="7800"/>
            </a:xfrm>
            <a:prstGeom prst="straightConnector1">
              <a:avLst/>
            </a:prstGeom>
            <a:noFill/>
            <a:ln cap="flat" cmpd="sng" w="38100">
              <a:solidFill>
                <a:srgbClr val="FFFFFF"/>
              </a:solidFill>
              <a:prstDash val="solid"/>
              <a:round/>
              <a:headEnd len="med" w="med" type="none"/>
              <a:tailEnd len="med" w="med" type="none"/>
            </a:ln>
          </p:spPr>
        </p:cxnSp>
        <p:cxnSp>
          <p:nvCxnSpPr>
            <p:cNvPr id="378" name="Google Shape;378;p72"/>
            <p:cNvCxnSpPr/>
            <p:nvPr/>
          </p:nvCxnSpPr>
          <p:spPr>
            <a:xfrm>
              <a:off x="6477000" y="3026664"/>
              <a:ext cx="713100" cy="7800"/>
            </a:xfrm>
            <a:prstGeom prst="straightConnector1">
              <a:avLst/>
            </a:prstGeom>
            <a:noFill/>
            <a:ln cap="flat" cmpd="sng" w="38100">
              <a:solidFill>
                <a:srgbClr val="FFFFFF"/>
              </a:solidFill>
              <a:prstDash val="solid"/>
              <a:round/>
              <a:headEnd len="med" w="med" type="none"/>
              <a:tailEnd len="med" w="med" type="none"/>
            </a:ln>
          </p:spPr>
        </p:cxnSp>
      </p:grpSp>
      <p:sp>
        <p:nvSpPr>
          <p:cNvPr id="379" name="Google Shape;379;p72"/>
          <p:cNvSpPr txBox="1"/>
          <p:nvPr/>
        </p:nvSpPr>
        <p:spPr>
          <a:xfrm>
            <a:off x="2038950" y="3714800"/>
            <a:ext cx="4141200" cy="411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Montserrat SemiBold"/>
                <a:ea typeface="Montserrat SemiBold"/>
                <a:cs typeface="Montserrat SemiBold"/>
                <a:sym typeface="Montserrat SemiBold"/>
              </a:rPr>
              <a:t>High School Physical Education</a:t>
            </a:r>
            <a:endParaRPr sz="1000"/>
          </a:p>
        </p:txBody>
      </p:sp>
      <p:sp>
        <p:nvSpPr>
          <p:cNvPr id="380" name="Google Shape;380;p72"/>
          <p:cNvSpPr/>
          <p:nvPr/>
        </p:nvSpPr>
        <p:spPr>
          <a:xfrm>
            <a:off x="6376500" y="2396275"/>
            <a:ext cx="2767500" cy="4495500"/>
          </a:xfrm>
          <a:prstGeom prst="ellipse">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72"/>
          <p:cNvSpPr/>
          <p:nvPr/>
        </p:nvSpPr>
        <p:spPr>
          <a:xfrm>
            <a:off x="6782650" y="879800"/>
            <a:ext cx="1863900" cy="1863900"/>
          </a:xfrm>
          <a:prstGeom prst="ellipse">
            <a:avLst/>
          </a:prstGeom>
          <a:solidFill>
            <a:srgbClr val="999999"/>
          </a:solid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82" name="Google Shape;382;p72"/>
          <p:cNvPicPr preferRelativeResize="0"/>
          <p:nvPr/>
        </p:nvPicPr>
        <p:blipFill>
          <a:blip r:embed="rId4">
            <a:alphaModFix/>
          </a:blip>
          <a:stretch>
            <a:fillRect/>
          </a:stretch>
        </p:blipFill>
        <p:spPr>
          <a:xfrm rot="899974">
            <a:off x="7715015" y="3274752"/>
            <a:ext cx="983200" cy="701723"/>
          </a:xfrm>
          <a:prstGeom prst="rect">
            <a:avLst/>
          </a:prstGeom>
          <a:noFill/>
          <a:ln>
            <a:noFill/>
          </a:ln>
        </p:spPr>
      </p:pic>
      <p:pic>
        <p:nvPicPr>
          <p:cNvPr id="383" name="Google Shape;383;p72"/>
          <p:cNvPicPr preferRelativeResize="0"/>
          <p:nvPr/>
        </p:nvPicPr>
        <p:blipFill>
          <a:blip r:embed="rId5">
            <a:alphaModFix/>
          </a:blip>
          <a:stretch>
            <a:fillRect/>
          </a:stretch>
        </p:blipFill>
        <p:spPr>
          <a:xfrm flipH="1" rot="-4499998">
            <a:off x="8226766" y="3012622"/>
            <a:ext cx="158598" cy="602967"/>
          </a:xfrm>
          <a:prstGeom prst="rect">
            <a:avLst/>
          </a:prstGeom>
          <a:noFill/>
          <a:ln>
            <a:noFill/>
          </a:ln>
        </p:spPr>
      </p:pic>
      <p:sp>
        <p:nvSpPr>
          <p:cNvPr id="384" name="Google Shape;384;p72"/>
          <p:cNvSpPr txBox="1"/>
          <p:nvPr/>
        </p:nvSpPr>
        <p:spPr>
          <a:xfrm>
            <a:off x="1891875" y="497500"/>
            <a:ext cx="5248200" cy="1373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latin typeface="Proxima Nova"/>
                <a:ea typeface="Proxima Nova"/>
                <a:cs typeface="Proxima Nova"/>
                <a:sym typeface="Proxima Nova"/>
              </a:rPr>
              <a:t>Distribute:</a:t>
            </a:r>
            <a:endParaRPr b="1" sz="3000">
              <a:latin typeface="Proxima Nova"/>
              <a:ea typeface="Proxima Nova"/>
              <a:cs typeface="Proxima Nova"/>
              <a:sym typeface="Proxima Nova"/>
            </a:endParaRPr>
          </a:p>
          <a:p>
            <a:pPr indent="0" lvl="0" marL="0" rtl="0" algn="ctr">
              <a:spcBef>
                <a:spcPts val="0"/>
              </a:spcBef>
              <a:spcAft>
                <a:spcPts val="0"/>
              </a:spcAft>
              <a:buNone/>
            </a:pPr>
            <a:r>
              <a:rPr lang="en" sz="3000">
                <a:latin typeface="Proxima Nova"/>
                <a:ea typeface="Proxima Nova"/>
                <a:cs typeface="Proxima Nova"/>
                <a:sym typeface="Proxima Nova"/>
              </a:rPr>
              <a:t>Badges &amp; Nameplates</a:t>
            </a:r>
            <a:endParaRPr sz="3000">
              <a:latin typeface="Proxima Nova"/>
              <a:ea typeface="Proxima Nova"/>
              <a:cs typeface="Proxima Nova"/>
              <a:sym typeface="Proxima Nova"/>
            </a:endParaRPr>
          </a:p>
        </p:txBody>
      </p:sp>
      <p:sp>
        <p:nvSpPr>
          <p:cNvPr id="385" name="Google Shape;385;p72"/>
          <p:cNvSpPr txBox="1"/>
          <p:nvPr/>
        </p:nvSpPr>
        <p:spPr>
          <a:xfrm>
            <a:off x="3559500" y="0"/>
            <a:ext cx="2025000" cy="348000"/>
          </a:xfrm>
          <a:prstGeom prst="rect">
            <a:avLst/>
          </a:prstGeom>
          <a:solidFill>
            <a:srgbClr val="DF544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Proxima Nova"/>
                <a:ea typeface="Proxima Nova"/>
                <a:cs typeface="Proxima Nova"/>
                <a:sym typeface="Proxima Nova"/>
              </a:rPr>
              <a:t>☁</a:t>
            </a:r>
            <a:r>
              <a:rPr lang="en">
                <a:solidFill>
                  <a:srgbClr val="FFFFFF"/>
                </a:solidFill>
              </a:rPr>
              <a:t> </a:t>
            </a:r>
            <a:r>
              <a:rPr lang="en" sz="1200">
                <a:solidFill>
                  <a:srgbClr val="FFFFFF"/>
                </a:solidFill>
                <a:latin typeface="Proxima Nova"/>
                <a:ea typeface="Proxima Nova"/>
                <a:cs typeface="Proxima Nova"/>
                <a:sym typeface="Proxima Nova"/>
              </a:rPr>
              <a:t>Innovation Simulation ☁</a:t>
            </a:r>
            <a:endParaRPr sz="1200">
              <a:solidFill>
                <a:srgbClr val="FFFFFF"/>
              </a:solidFill>
              <a:latin typeface="Proxima Nova"/>
              <a:ea typeface="Proxima Nova"/>
              <a:cs typeface="Proxima Nova"/>
              <a:sym typeface="Proxima Nova"/>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13" name="Shape 213"/>
        <p:cNvGrpSpPr/>
        <p:nvPr/>
      </p:nvGrpSpPr>
      <p:grpSpPr>
        <a:xfrm>
          <a:off x="0" y="0"/>
          <a:ext cx="0" cy="0"/>
          <a:chOff x="0" y="0"/>
          <a:chExt cx="0" cy="0"/>
        </a:xfrm>
      </p:grpSpPr>
      <p:sp>
        <p:nvSpPr>
          <p:cNvPr id="214" name="Google Shape;214;p55"/>
          <p:cNvSpPr txBox="1"/>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600">
                <a:solidFill>
                  <a:srgbClr val="FFFFFF"/>
                </a:solidFill>
                <a:latin typeface="Proxima Nova"/>
                <a:ea typeface="Proxima Nova"/>
                <a:cs typeface="Proxima Nova"/>
                <a:sym typeface="Proxima Nova"/>
              </a:rPr>
              <a:t>Unit 8 - Lesson 1</a:t>
            </a:r>
            <a:endParaRPr b="1" sz="3600">
              <a:solidFill>
                <a:srgbClr val="FFFFFF"/>
              </a:solidFill>
              <a:latin typeface="Proxima Nova"/>
              <a:ea typeface="Proxima Nova"/>
              <a:cs typeface="Proxima Nova"/>
              <a:sym typeface="Proxima Nova"/>
            </a:endParaRPr>
          </a:p>
          <a:p>
            <a:pPr indent="0" lvl="0" marL="0" rtl="0" algn="ctr">
              <a:spcBef>
                <a:spcPts val="0"/>
              </a:spcBef>
              <a:spcAft>
                <a:spcPts val="0"/>
              </a:spcAft>
              <a:buNone/>
            </a:pPr>
            <a:r>
              <a:rPr b="1" lang="en" sz="3600">
                <a:solidFill>
                  <a:srgbClr val="FFFFFF"/>
                </a:solidFill>
                <a:latin typeface="Proxima Nova"/>
                <a:ea typeface="Proxima Nova"/>
                <a:cs typeface="Proxima Nova"/>
                <a:sym typeface="Proxima Nova"/>
              </a:rPr>
              <a:t>Project: Innovation Simulation</a:t>
            </a:r>
            <a:endParaRPr b="1" sz="3600">
              <a:solidFill>
                <a:srgbClr val="FFFFFF"/>
              </a:solidFill>
              <a:latin typeface="Proxima Nova"/>
              <a:ea typeface="Proxima Nova"/>
              <a:cs typeface="Proxima Nova"/>
              <a:sym typeface="Proxima Nova"/>
            </a:endParaRPr>
          </a:p>
          <a:p>
            <a:pPr indent="0" lvl="0" marL="0" rtl="0" algn="ctr">
              <a:spcBef>
                <a:spcPts val="0"/>
              </a:spcBef>
              <a:spcAft>
                <a:spcPts val="0"/>
              </a:spcAft>
              <a:buNone/>
            </a:pPr>
            <a:r>
              <a:rPr b="1" lang="en" sz="3600">
                <a:solidFill>
                  <a:srgbClr val="FFFFFF"/>
                </a:solidFill>
                <a:latin typeface="Proxima Nova"/>
                <a:ea typeface="Proxima Nova"/>
                <a:cs typeface="Proxima Nova"/>
                <a:sym typeface="Proxima Nova"/>
              </a:rPr>
              <a:t>Day 1</a:t>
            </a:r>
            <a:endParaRPr b="1" sz="3600">
              <a:solidFill>
                <a:srgbClr val="FFFFFF"/>
              </a:solidFill>
              <a:latin typeface="Proxima Nova"/>
              <a:ea typeface="Proxima Nova"/>
              <a:cs typeface="Proxima Nova"/>
              <a:sym typeface="Proxima Nova"/>
            </a:endParaRPr>
          </a:p>
        </p:txBody>
      </p:sp>
      <p:pic>
        <p:nvPicPr>
          <p:cNvPr id="215" name="Google Shape;215;p55" title="Code.org Logo"/>
          <p:cNvPicPr preferRelativeResize="0"/>
          <p:nvPr/>
        </p:nvPicPr>
        <p:blipFill>
          <a:blip r:embed="rId4">
            <a:alphaModFix/>
          </a:blip>
          <a:stretch>
            <a:fillRect/>
          </a:stretch>
        </p:blipFill>
        <p:spPr>
          <a:xfrm>
            <a:off x="3205775" y="4357099"/>
            <a:ext cx="338325" cy="334099"/>
          </a:xfrm>
          <a:prstGeom prst="rect">
            <a:avLst/>
          </a:prstGeom>
          <a:noFill/>
          <a:ln>
            <a:noFill/>
          </a:ln>
        </p:spPr>
      </p:pic>
      <p:sp>
        <p:nvSpPr>
          <p:cNvPr id="216" name="Google Shape;216;p55"/>
          <p:cNvSpPr txBox="1"/>
          <p:nvPr/>
        </p:nvSpPr>
        <p:spPr>
          <a:xfrm>
            <a:off x="3625900" y="4324050"/>
            <a:ext cx="2626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FFFFFF"/>
                </a:solidFill>
                <a:latin typeface="Proxima Nova"/>
                <a:ea typeface="Proxima Nova"/>
                <a:cs typeface="Proxima Nova"/>
                <a:sym typeface="Proxima Nova"/>
              </a:rPr>
              <a:t>Computer Science Principles</a:t>
            </a:r>
            <a:endParaRPr b="1">
              <a:solidFill>
                <a:srgbClr val="FFFFFF"/>
              </a:solidFill>
              <a:latin typeface="Proxima Nova"/>
              <a:ea typeface="Proxima Nova"/>
              <a:cs typeface="Proxima Nova"/>
              <a:sym typeface="Proxima Nova"/>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89" name="Shape 389"/>
        <p:cNvGrpSpPr/>
        <p:nvPr/>
      </p:nvGrpSpPr>
      <p:grpSpPr>
        <a:xfrm>
          <a:off x="0" y="0"/>
          <a:ext cx="0" cy="0"/>
          <a:chOff x="0" y="0"/>
          <a:chExt cx="0" cy="0"/>
        </a:xfrm>
      </p:grpSpPr>
      <p:sp>
        <p:nvSpPr>
          <p:cNvPr id="390" name="Google Shape;390;p73"/>
          <p:cNvSpPr txBox="1"/>
          <p:nvPr/>
        </p:nvSpPr>
        <p:spPr>
          <a:xfrm>
            <a:off x="523500" y="684400"/>
            <a:ext cx="8097000" cy="4227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latin typeface="Proxima Nova"/>
                <a:ea typeface="Proxima Nova"/>
                <a:cs typeface="Proxima Nova"/>
                <a:sym typeface="Proxima Nova"/>
              </a:rPr>
              <a:t>Prompt:</a:t>
            </a:r>
            <a:r>
              <a:rPr lang="en" sz="3000">
                <a:latin typeface="Proxima Nova"/>
                <a:ea typeface="Proxima Nova"/>
                <a:cs typeface="Proxima Nova"/>
                <a:sym typeface="Proxima Nova"/>
              </a:rPr>
              <a:t> </a:t>
            </a:r>
            <a:endParaRPr sz="3000">
              <a:latin typeface="Proxima Nova"/>
              <a:ea typeface="Proxima Nova"/>
              <a:cs typeface="Proxima Nova"/>
              <a:sym typeface="Proxima Nova"/>
            </a:endParaRPr>
          </a:p>
          <a:p>
            <a:pPr indent="0" lvl="0" marL="0" rtl="0" algn="ctr">
              <a:spcBef>
                <a:spcPts val="0"/>
              </a:spcBef>
              <a:spcAft>
                <a:spcPts val="0"/>
              </a:spcAft>
              <a:buNone/>
            </a:pPr>
            <a:r>
              <a:t/>
            </a:r>
            <a:endParaRPr sz="3000">
              <a:solidFill>
                <a:schemeClr val="dk1"/>
              </a:solidFill>
              <a:latin typeface="Proxima Nova"/>
              <a:ea typeface="Proxima Nova"/>
              <a:cs typeface="Proxima Nova"/>
              <a:sym typeface="Proxima Nova"/>
            </a:endParaRPr>
          </a:p>
          <a:p>
            <a:pPr indent="0" lvl="0" marL="0" rtl="0" algn="ctr">
              <a:spcBef>
                <a:spcPts val="0"/>
              </a:spcBef>
              <a:spcAft>
                <a:spcPts val="0"/>
              </a:spcAft>
              <a:buNone/>
            </a:pPr>
            <a:r>
              <a:rPr lang="en" sz="3600">
                <a:solidFill>
                  <a:schemeClr val="dk1"/>
                </a:solidFill>
                <a:latin typeface="Proxima Nova"/>
                <a:ea typeface="Proxima Nova"/>
                <a:cs typeface="Proxima Nova"/>
                <a:sym typeface="Proxima Nova"/>
              </a:rPr>
              <a:t>Why do you believe the Future School is in need of computing innovations?</a:t>
            </a:r>
            <a:endParaRPr sz="3600">
              <a:solidFill>
                <a:schemeClr val="dk1"/>
              </a:solidFill>
              <a:latin typeface="Proxima Nova"/>
              <a:ea typeface="Proxima Nova"/>
              <a:cs typeface="Proxima Nova"/>
              <a:sym typeface="Proxima Nova"/>
            </a:endParaRPr>
          </a:p>
          <a:p>
            <a:pPr indent="0" lvl="0" marL="0" rtl="0" algn="ctr">
              <a:spcBef>
                <a:spcPts val="0"/>
              </a:spcBef>
              <a:spcAft>
                <a:spcPts val="0"/>
              </a:spcAft>
              <a:buNone/>
            </a:pPr>
            <a:r>
              <a:t/>
            </a:r>
            <a:endParaRPr sz="3600">
              <a:solidFill>
                <a:schemeClr val="dk1"/>
              </a:solidFill>
              <a:latin typeface="Proxima Nova"/>
              <a:ea typeface="Proxima Nova"/>
              <a:cs typeface="Proxima Nova"/>
              <a:sym typeface="Proxima Nova"/>
            </a:endParaRPr>
          </a:p>
          <a:p>
            <a:pPr indent="0" lvl="0" marL="0" rtl="0" algn="ctr">
              <a:spcBef>
                <a:spcPts val="0"/>
              </a:spcBef>
              <a:spcAft>
                <a:spcPts val="0"/>
              </a:spcAft>
              <a:buNone/>
            </a:pPr>
            <a:r>
              <a:rPr lang="en" sz="3600">
                <a:solidFill>
                  <a:schemeClr val="dk1"/>
                </a:solidFill>
                <a:latin typeface="Proxima Nova"/>
                <a:ea typeface="Proxima Nova"/>
                <a:cs typeface="Proxima Nova"/>
                <a:sym typeface="Proxima Nova"/>
              </a:rPr>
              <a:t>What can computing innovations provide to a community?</a:t>
            </a:r>
            <a:endParaRPr sz="3600">
              <a:solidFill>
                <a:schemeClr val="dk1"/>
              </a:solidFill>
              <a:latin typeface="Proxima Nova"/>
              <a:ea typeface="Proxima Nova"/>
              <a:cs typeface="Proxima Nova"/>
              <a:sym typeface="Proxima Nova"/>
            </a:endParaRPr>
          </a:p>
          <a:p>
            <a:pPr indent="0" lvl="0" marL="0" rtl="0" algn="ctr">
              <a:spcBef>
                <a:spcPts val="0"/>
              </a:spcBef>
              <a:spcAft>
                <a:spcPts val="0"/>
              </a:spcAft>
              <a:buNone/>
            </a:pPr>
            <a:r>
              <a:t/>
            </a:r>
            <a:endParaRPr sz="3600">
              <a:solidFill>
                <a:schemeClr val="dk1"/>
              </a:solidFill>
              <a:latin typeface="Proxima Nova"/>
              <a:ea typeface="Proxima Nova"/>
              <a:cs typeface="Proxima Nova"/>
              <a:sym typeface="Proxima Nova"/>
            </a:endParaRPr>
          </a:p>
        </p:txBody>
      </p:sp>
      <p:sp>
        <p:nvSpPr>
          <p:cNvPr id="391" name="Google Shape;391;p73"/>
          <p:cNvSpPr txBox="1"/>
          <p:nvPr/>
        </p:nvSpPr>
        <p:spPr>
          <a:xfrm>
            <a:off x="0" y="0"/>
            <a:ext cx="4572000" cy="34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lt1"/>
                </a:solidFill>
              </a:rPr>
              <a:t>Day 2 - Warm Up</a:t>
            </a:r>
            <a:endParaRPr>
              <a:solidFill>
                <a:srgbClr val="FFFFFF"/>
              </a:solidFill>
            </a:endParaRPr>
          </a:p>
        </p:txBody>
      </p:sp>
      <p:sp>
        <p:nvSpPr>
          <p:cNvPr id="392" name="Google Shape;392;p73"/>
          <p:cNvSpPr txBox="1"/>
          <p:nvPr/>
        </p:nvSpPr>
        <p:spPr>
          <a:xfrm>
            <a:off x="3559500" y="0"/>
            <a:ext cx="2025000" cy="348000"/>
          </a:xfrm>
          <a:prstGeom prst="rect">
            <a:avLst/>
          </a:prstGeom>
          <a:solidFill>
            <a:srgbClr val="DF544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Proxima Nova"/>
                <a:ea typeface="Proxima Nova"/>
                <a:cs typeface="Proxima Nova"/>
                <a:sym typeface="Proxima Nova"/>
              </a:rPr>
              <a:t>☁</a:t>
            </a:r>
            <a:r>
              <a:rPr lang="en">
                <a:solidFill>
                  <a:srgbClr val="FFFFFF"/>
                </a:solidFill>
              </a:rPr>
              <a:t> </a:t>
            </a:r>
            <a:r>
              <a:rPr lang="en" sz="1200">
                <a:solidFill>
                  <a:srgbClr val="FFFFFF"/>
                </a:solidFill>
                <a:latin typeface="Proxima Nova"/>
                <a:ea typeface="Proxima Nova"/>
                <a:cs typeface="Proxima Nova"/>
                <a:sym typeface="Proxima Nova"/>
              </a:rPr>
              <a:t>Innovation Simulation ☁</a:t>
            </a:r>
            <a:endParaRPr sz="1200">
              <a:solidFill>
                <a:srgbClr val="FFFFFF"/>
              </a:solidFill>
              <a:latin typeface="Proxima Nova"/>
              <a:ea typeface="Proxima Nova"/>
              <a:cs typeface="Proxima Nova"/>
              <a:sym typeface="Proxima Nova"/>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96" name="Shape 396"/>
        <p:cNvGrpSpPr/>
        <p:nvPr/>
      </p:nvGrpSpPr>
      <p:grpSpPr>
        <a:xfrm>
          <a:off x="0" y="0"/>
          <a:ext cx="0" cy="0"/>
          <a:chOff x="0" y="0"/>
          <a:chExt cx="0" cy="0"/>
        </a:xfrm>
      </p:grpSpPr>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00" name="Shape 400"/>
        <p:cNvGrpSpPr/>
        <p:nvPr/>
      </p:nvGrpSpPr>
      <p:grpSpPr>
        <a:xfrm>
          <a:off x="0" y="0"/>
          <a:ext cx="0" cy="0"/>
          <a:chOff x="0" y="0"/>
          <a:chExt cx="0" cy="0"/>
        </a:xfrm>
      </p:grpSpPr>
      <p:sp>
        <p:nvSpPr>
          <p:cNvPr id="401" name="Google Shape;401;p75"/>
          <p:cNvSpPr txBox="1"/>
          <p:nvPr/>
        </p:nvSpPr>
        <p:spPr>
          <a:xfrm>
            <a:off x="597575" y="306100"/>
            <a:ext cx="7864500" cy="75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600">
                <a:latin typeface="Proxima Nova"/>
                <a:ea typeface="Proxima Nova"/>
                <a:cs typeface="Proxima Nova"/>
                <a:sym typeface="Proxima Nova"/>
              </a:rPr>
              <a:t>Research</a:t>
            </a:r>
            <a:endParaRPr b="1" sz="3600">
              <a:latin typeface="Proxima Nova"/>
              <a:ea typeface="Proxima Nova"/>
              <a:cs typeface="Proxima Nova"/>
              <a:sym typeface="Proxima Nova"/>
            </a:endParaRPr>
          </a:p>
        </p:txBody>
      </p:sp>
      <p:sp>
        <p:nvSpPr>
          <p:cNvPr id="402" name="Google Shape;402;p75"/>
          <p:cNvSpPr txBox="1"/>
          <p:nvPr/>
        </p:nvSpPr>
        <p:spPr>
          <a:xfrm>
            <a:off x="0" y="4550"/>
            <a:ext cx="4572000" cy="34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Day 2</a:t>
            </a:r>
            <a:r>
              <a:rPr lang="en">
                <a:solidFill>
                  <a:srgbClr val="FFFFFF"/>
                </a:solidFill>
              </a:rPr>
              <a:t> - Activity</a:t>
            </a:r>
            <a:endParaRPr>
              <a:solidFill>
                <a:srgbClr val="FFFFFF"/>
              </a:solidFill>
            </a:endParaRPr>
          </a:p>
        </p:txBody>
      </p:sp>
      <p:sp>
        <p:nvSpPr>
          <p:cNvPr id="403" name="Google Shape;403;p75"/>
          <p:cNvSpPr txBox="1"/>
          <p:nvPr/>
        </p:nvSpPr>
        <p:spPr>
          <a:xfrm>
            <a:off x="5231800" y="1498263"/>
            <a:ext cx="3708600" cy="295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Proxima Nova"/>
                <a:ea typeface="Proxima Nova"/>
                <a:cs typeface="Proxima Nova"/>
                <a:sym typeface="Proxima Nova"/>
              </a:rPr>
              <a:t>Do This:</a:t>
            </a:r>
            <a:endParaRPr b="1" sz="1800">
              <a:latin typeface="Proxima Nova"/>
              <a:ea typeface="Proxima Nova"/>
              <a:cs typeface="Proxima Nova"/>
              <a:sym typeface="Proxima Nova"/>
            </a:endParaRPr>
          </a:p>
          <a:p>
            <a:pPr indent="-342900" lvl="0" marL="457200" rtl="0" algn="l">
              <a:spcBef>
                <a:spcPts val="0"/>
              </a:spcBef>
              <a:spcAft>
                <a:spcPts val="0"/>
              </a:spcAft>
              <a:buSzPts val="1800"/>
              <a:buFont typeface="Proxima Nova"/>
              <a:buChar char="●"/>
            </a:pPr>
            <a:r>
              <a:rPr lang="en" sz="1800">
                <a:latin typeface="Proxima Nova"/>
                <a:ea typeface="Proxima Nova"/>
                <a:cs typeface="Proxima Nova"/>
                <a:sym typeface="Proxima Nova"/>
              </a:rPr>
              <a:t>Research three different innovations that you (your character) believe would be beneficial to the Future School.</a:t>
            </a:r>
            <a:endParaRPr sz="1800">
              <a:latin typeface="Proxima Nova"/>
              <a:ea typeface="Proxima Nova"/>
              <a:cs typeface="Proxima Nova"/>
              <a:sym typeface="Proxima Nova"/>
            </a:endParaRPr>
          </a:p>
          <a:p>
            <a:pPr indent="-342900" lvl="0" marL="457200" rtl="0" algn="l">
              <a:spcBef>
                <a:spcPts val="0"/>
              </a:spcBef>
              <a:spcAft>
                <a:spcPts val="0"/>
              </a:spcAft>
              <a:buSzPts val="1800"/>
              <a:buFont typeface="Proxima Nova"/>
              <a:buChar char="●"/>
            </a:pPr>
            <a:r>
              <a:rPr lang="en" sz="1800">
                <a:latin typeface="Proxima Nova"/>
                <a:ea typeface="Proxima Nova"/>
                <a:cs typeface="Proxima Nova"/>
                <a:sym typeface="Proxima Nova"/>
              </a:rPr>
              <a:t>Fill out the </a:t>
            </a:r>
            <a:r>
              <a:rPr i="1" lang="en" sz="1800">
                <a:latin typeface="Proxima Nova"/>
                <a:ea typeface="Proxima Nova"/>
                <a:cs typeface="Proxima Nova"/>
                <a:sym typeface="Proxima Nova"/>
              </a:rPr>
              <a:t>Research </a:t>
            </a:r>
            <a:r>
              <a:rPr lang="en" sz="1800">
                <a:latin typeface="Proxima Nova"/>
                <a:ea typeface="Proxima Nova"/>
                <a:cs typeface="Proxima Nova"/>
                <a:sym typeface="Proxima Nova"/>
              </a:rPr>
              <a:t>section in the Project Guide. </a:t>
            </a:r>
            <a:endParaRPr sz="1800">
              <a:latin typeface="Proxima Nova"/>
              <a:ea typeface="Proxima Nova"/>
              <a:cs typeface="Proxima Nova"/>
              <a:sym typeface="Proxima Nova"/>
            </a:endParaRPr>
          </a:p>
        </p:txBody>
      </p:sp>
      <p:pic>
        <p:nvPicPr>
          <p:cNvPr id="404" name="Google Shape;404;p75"/>
          <p:cNvPicPr preferRelativeResize="0"/>
          <p:nvPr/>
        </p:nvPicPr>
        <p:blipFill>
          <a:blip r:embed="rId4">
            <a:alphaModFix/>
          </a:blip>
          <a:stretch>
            <a:fillRect/>
          </a:stretch>
        </p:blipFill>
        <p:spPr>
          <a:xfrm>
            <a:off x="152400" y="1208500"/>
            <a:ext cx="4927000" cy="3332568"/>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08" name="Shape 408"/>
        <p:cNvGrpSpPr/>
        <p:nvPr/>
      </p:nvGrpSpPr>
      <p:grpSpPr>
        <a:xfrm>
          <a:off x="0" y="0"/>
          <a:ext cx="0" cy="0"/>
          <a:chOff x="0" y="0"/>
          <a:chExt cx="0" cy="0"/>
        </a:xfrm>
      </p:grpSpPr>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12" name="Shape 412"/>
        <p:cNvGrpSpPr/>
        <p:nvPr/>
      </p:nvGrpSpPr>
      <p:grpSpPr>
        <a:xfrm>
          <a:off x="0" y="0"/>
          <a:ext cx="0" cy="0"/>
          <a:chOff x="0" y="0"/>
          <a:chExt cx="0" cy="0"/>
        </a:xfrm>
      </p:grpSpPr>
      <p:sp>
        <p:nvSpPr>
          <p:cNvPr id="413" name="Google Shape;413;p77"/>
          <p:cNvSpPr txBox="1"/>
          <p:nvPr/>
        </p:nvSpPr>
        <p:spPr>
          <a:xfrm>
            <a:off x="0" y="4550"/>
            <a:ext cx="4572000" cy="34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Day 2</a:t>
            </a:r>
            <a:r>
              <a:rPr lang="en">
                <a:solidFill>
                  <a:srgbClr val="FFFFFF"/>
                </a:solidFill>
              </a:rPr>
              <a:t> - Wrap Up</a:t>
            </a:r>
            <a:endParaRPr>
              <a:solidFill>
                <a:srgbClr val="FFFFFF"/>
              </a:solidFill>
            </a:endParaRPr>
          </a:p>
        </p:txBody>
      </p:sp>
      <p:sp>
        <p:nvSpPr>
          <p:cNvPr id="414" name="Google Shape;414;p77"/>
          <p:cNvSpPr txBox="1"/>
          <p:nvPr/>
        </p:nvSpPr>
        <p:spPr>
          <a:xfrm>
            <a:off x="554850" y="734800"/>
            <a:ext cx="7932600" cy="352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latin typeface="Proxima Nova"/>
                <a:ea typeface="Proxima Nova"/>
                <a:cs typeface="Proxima Nova"/>
                <a:sym typeface="Proxima Nova"/>
              </a:rPr>
              <a:t>Prompt: </a:t>
            </a:r>
            <a:endParaRPr b="1" sz="3000">
              <a:latin typeface="Proxima Nova"/>
              <a:ea typeface="Proxima Nova"/>
              <a:cs typeface="Proxima Nova"/>
              <a:sym typeface="Proxima Nova"/>
            </a:endParaRPr>
          </a:p>
          <a:p>
            <a:pPr indent="0" lvl="0" marL="0" rtl="0" algn="ctr">
              <a:spcBef>
                <a:spcPts val="0"/>
              </a:spcBef>
              <a:spcAft>
                <a:spcPts val="0"/>
              </a:spcAft>
              <a:buNone/>
            </a:pPr>
            <a:r>
              <a:t/>
            </a:r>
            <a:endParaRPr sz="3600">
              <a:solidFill>
                <a:schemeClr val="dk1"/>
              </a:solidFill>
              <a:latin typeface="Proxima Nova"/>
              <a:ea typeface="Proxima Nova"/>
              <a:cs typeface="Proxima Nova"/>
              <a:sym typeface="Proxima Nova"/>
            </a:endParaRPr>
          </a:p>
          <a:p>
            <a:pPr indent="0" lvl="0" marL="0" rtl="0" algn="ctr">
              <a:spcBef>
                <a:spcPts val="0"/>
              </a:spcBef>
              <a:spcAft>
                <a:spcPts val="0"/>
              </a:spcAft>
              <a:buNone/>
            </a:pPr>
            <a:r>
              <a:rPr lang="en" sz="3600">
                <a:solidFill>
                  <a:schemeClr val="dk1"/>
                </a:solidFill>
                <a:latin typeface="Proxima Nova"/>
                <a:ea typeface="Proxima Nova"/>
                <a:cs typeface="Proxima Nova"/>
                <a:sym typeface="Proxima Nova"/>
              </a:rPr>
              <a:t>Which of your computing innovations would bring the most positive change to the school community?</a:t>
            </a:r>
            <a:endParaRPr sz="3600">
              <a:solidFill>
                <a:schemeClr val="dk1"/>
              </a:solidFill>
              <a:latin typeface="Proxima Nova"/>
              <a:ea typeface="Proxima Nova"/>
              <a:cs typeface="Proxima Nova"/>
              <a:sym typeface="Proxima Nova"/>
            </a:endParaRPr>
          </a:p>
          <a:p>
            <a:pPr indent="0" lvl="0" marL="0" rtl="0" algn="ctr">
              <a:spcBef>
                <a:spcPts val="0"/>
              </a:spcBef>
              <a:spcAft>
                <a:spcPts val="0"/>
              </a:spcAft>
              <a:buNone/>
            </a:pPr>
            <a:r>
              <a:t/>
            </a:r>
            <a:endParaRPr sz="3000">
              <a:latin typeface="Proxima Nova"/>
              <a:ea typeface="Proxima Nova"/>
              <a:cs typeface="Proxima Nova"/>
              <a:sym typeface="Proxima Nova"/>
            </a:endParaRPr>
          </a:p>
          <a:p>
            <a:pPr indent="0" lvl="0" marL="0" rtl="0" algn="l">
              <a:spcBef>
                <a:spcPts val="0"/>
              </a:spcBef>
              <a:spcAft>
                <a:spcPts val="0"/>
              </a:spcAft>
              <a:buNone/>
            </a:pPr>
            <a:r>
              <a:t/>
            </a:r>
            <a:endParaRPr sz="2400">
              <a:latin typeface="Proxima Nova"/>
              <a:ea typeface="Proxima Nova"/>
              <a:cs typeface="Proxima Nova"/>
              <a:sym typeface="Proxima Nova"/>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18" name="Shape 418"/>
        <p:cNvGrpSpPr/>
        <p:nvPr/>
      </p:nvGrpSpPr>
      <p:grpSpPr>
        <a:xfrm>
          <a:off x="0" y="0"/>
          <a:ext cx="0" cy="0"/>
          <a:chOff x="0" y="0"/>
          <a:chExt cx="0" cy="0"/>
        </a:xfrm>
      </p:grpSpPr>
      <p:sp>
        <p:nvSpPr>
          <p:cNvPr id="419" name="Google Shape;419;p78"/>
          <p:cNvSpPr txBox="1"/>
          <p:nvPr/>
        </p:nvSpPr>
        <p:spPr>
          <a:xfrm>
            <a:off x="0" y="4550"/>
            <a:ext cx="4572000" cy="34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lt1"/>
                </a:solidFill>
              </a:rPr>
              <a:t>Day 2 - Wrap Up</a:t>
            </a:r>
            <a:endParaRPr>
              <a:solidFill>
                <a:srgbClr val="FFFFFF"/>
              </a:solidFill>
            </a:endParaRPr>
          </a:p>
        </p:txBody>
      </p:sp>
      <p:sp>
        <p:nvSpPr>
          <p:cNvPr id="420" name="Google Shape;420;p78"/>
          <p:cNvSpPr txBox="1"/>
          <p:nvPr/>
        </p:nvSpPr>
        <p:spPr>
          <a:xfrm>
            <a:off x="941875" y="734800"/>
            <a:ext cx="7248000" cy="352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600">
                <a:solidFill>
                  <a:schemeClr val="dk1"/>
                </a:solidFill>
                <a:latin typeface="Proxima Nova"/>
                <a:ea typeface="Proxima Nova"/>
                <a:cs typeface="Proxima Nova"/>
                <a:sym typeface="Proxima Nova"/>
              </a:rPr>
              <a:t>With your group and then the whole class discuss:</a:t>
            </a:r>
            <a:endParaRPr b="1" sz="3600">
              <a:solidFill>
                <a:schemeClr val="dk1"/>
              </a:solidFill>
              <a:latin typeface="Proxima Nova"/>
              <a:ea typeface="Proxima Nova"/>
              <a:cs typeface="Proxima Nova"/>
              <a:sym typeface="Proxima Nova"/>
            </a:endParaRPr>
          </a:p>
          <a:p>
            <a:pPr indent="0" lvl="0" marL="0" rtl="0" algn="ctr">
              <a:spcBef>
                <a:spcPts val="0"/>
              </a:spcBef>
              <a:spcAft>
                <a:spcPts val="0"/>
              </a:spcAft>
              <a:buNone/>
            </a:pPr>
            <a:r>
              <a:t/>
            </a:r>
            <a:endParaRPr sz="3600">
              <a:solidFill>
                <a:schemeClr val="dk1"/>
              </a:solidFill>
              <a:latin typeface="Proxima Nova"/>
              <a:ea typeface="Proxima Nova"/>
              <a:cs typeface="Proxima Nova"/>
              <a:sym typeface="Proxima Nova"/>
            </a:endParaRPr>
          </a:p>
          <a:p>
            <a:pPr indent="0" lvl="0" marL="0" rtl="0" algn="ctr">
              <a:spcBef>
                <a:spcPts val="0"/>
              </a:spcBef>
              <a:spcAft>
                <a:spcPts val="0"/>
              </a:spcAft>
              <a:buNone/>
            </a:pPr>
            <a:r>
              <a:rPr lang="en" sz="3600">
                <a:solidFill>
                  <a:schemeClr val="dk1"/>
                </a:solidFill>
                <a:latin typeface="Proxima Nova"/>
                <a:ea typeface="Proxima Nova"/>
                <a:cs typeface="Proxima Nova"/>
                <a:sym typeface="Proxima Nova"/>
              </a:rPr>
              <a:t>Common characteristics of these computing innovations that would bring the most positive change.</a:t>
            </a:r>
            <a:endParaRPr sz="3600">
              <a:solidFill>
                <a:schemeClr val="dk1"/>
              </a:solidFill>
              <a:latin typeface="Proxima Nova"/>
              <a:ea typeface="Proxima Nova"/>
              <a:cs typeface="Proxima Nova"/>
              <a:sym typeface="Proxima Nova"/>
            </a:endParaRPr>
          </a:p>
          <a:p>
            <a:pPr indent="0" lvl="0" marL="0" rtl="0" algn="ctr">
              <a:spcBef>
                <a:spcPts val="0"/>
              </a:spcBef>
              <a:spcAft>
                <a:spcPts val="0"/>
              </a:spcAft>
              <a:buNone/>
            </a:pPr>
            <a:r>
              <a:t/>
            </a:r>
            <a:endParaRPr sz="3000">
              <a:latin typeface="Proxima Nova"/>
              <a:ea typeface="Proxima Nova"/>
              <a:cs typeface="Proxima Nova"/>
              <a:sym typeface="Proxima Nova"/>
            </a:endParaRPr>
          </a:p>
          <a:p>
            <a:pPr indent="0" lvl="0" marL="0" rtl="0" algn="l">
              <a:spcBef>
                <a:spcPts val="0"/>
              </a:spcBef>
              <a:spcAft>
                <a:spcPts val="0"/>
              </a:spcAft>
              <a:buNone/>
            </a:pPr>
            <a:r>
              <a:t/>
            </a:r>
            <a:endParaRPr sz="2400">
              <a:latin typeface="Proxima Nova"/>
              <a:ea typeface="Proxima Nova"/>
              <a:cs typeface="Proxima Nova"/>
              <a:sym typeface="Proxima Nova"/>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24" name="Shape 424"/>
        <p:cNvGrpSpPr/>
        <p:nvPr/>
      </p:nvGrpSpPr>
      <p:grpSpPr>
        <a:xfrm>
          <a:off x="0" y="0"/>
          <a:ext cx="0" cy="0"/>
          <a:chOff x="0" y="0"/>
          <a:chExt cx="0" cy="0"/>
        </a:xfrm>
      </p:grpSpPr>
      <p:sp>
        <p:nvSpPr>
          <p:cNvPr id="425" name="Google Shape;425;p79"/>
          <p:cNvSpPr txBox="1"/>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600">
                <a:solidFill>
                  <a:srgbClr val="FFFFFF"/>
                </a:solidFill>
                <a:latin typeface="Proxima Nova"/>
                <a:ea typeface="Proxima Nova"/>
                <a:cs typeface="Proxima Nova"/>
                <a:sym typeface="Proxima Nova"/>
              </a:rPr>
              <a:t>Unit 8 - Lesson 2</a:t>
            </a:r>
            <a:endParaRPr b="1" sz="3600">
              <a:solidFill>
                <a:srgbClr val="FFFFFF"/>
              </a:solidFill>
              <a:latin typeface="Proxima Nova"/>
              <a:ea typeface="Proxima Nova"/>
              <a:cs typeface="Proxima Nova"/>
              <a:sym typeface="Proxima Nova"/>
            </a:endParaRPr>
          </a:p>
          <a:p>
            <a:pPr indent="0" lvl="0" marL="0" rtl="0" algn="ctr">
              <a:spcBef>
                <a:spcPts val="0"/>
              </a:spcBef>
              <a:spcAft>
                <a:spcPts val="0"/>
              </a:spcAft>
              <a:buNone/>
            </a:pPr>
            <a:r>
              <a:rPr b="1" lang="en" sz="3600">
                <a:solidFill>
                  <a:srgbClr val="FFFFFF"/>
                </a:solidFill>
                <a:latin typeface="Proxima Nova"/>
                <a:ea typeface="Proxima Nova"/>
                <a:cs typeface="Proxima Nova"/>
                <a:sym typeface="Proxima Nova"/>
              </a:rPr>
              <a:t>Data Policies and Privacy</a:t>
            </a:r>
            <a:endParaRPr b="1" sz="3600">
              <a:solidFill>
                <a:srgbClr val="FFFFFF"/>
              </a:solidFill>
              <a:latin typeface="Proxima Nova"/>
              <a:ea typeface="Proxima Nova"/>
              <a:cs typeface="Proxima Nova"/>
              <a:sym typeface="Proxima Nova"/>
            </a:endParaRPr>
          </a:p>
        </p:txBody>
      </p:sp>
      <p:pic>
        <p:nvPicPr>
          <p:cNvPr id="426" name="Google Shape;426;p79" title="Code.org Logo"/>
          <p:cNvPicPr preferRelativeResize="0"/>
          <p:nvPr/>
        </p:nvPicPr>
        <p:blipFill>
          <a:blip r:embed="rId4">
            <a:alphaModFix/>
          </a:blip>
          <a:stretch>
            <a:fillRect/>
          </a:stretch>
        </p:blipFill>
        <p:spPr>
          <a:xfrm>
            <a:off x="3205775" y="4357099"/>
            <a:ext cx="338325" cy="334099"/>
          </a:xfrm>
          <a:prstGeom prst="rect">
            <a:avLst/>
          </a:prstGeom>
          <a:noFill/>
          <a:ln>
            <a:noFill/>
          </a:ln>
        </p:spPr>
      </p:pic>
      <p:sp>
        <p:nvSpPr>
          <p:cNvPr id="427" name="Google Shape;427;p79"/>
          <p:cNvSpPr txBox="1"/>
          <p:nvPr/>
        </p:nvSpPr>
        <p:spPr>
          <a:xfrm>
            <a:off x="3625900" y="4324050"/>
            <a:ext cx="2626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FFFFFF"/>
                </a:solidFill>
                <a:latin typeface="Proxima Nova"/>
                <a:ea typeface="Proxima Nova"/>
                <a:cs typeface="Proxima Nova"/>
                <a:sym typeface="Proxima Nova"/>
              </a:rPr>
              <a:t>Computer Science Principles</a:t>
            </a:r>
            <a:endParaRPr b="1">
              <a:solidFill>
                <a:srgbClr val="FFFFFF"/>
              </a:solidFill>
              <a:latin typeface="Proxima Nova"/>
              <a:ea typeface="Proxima Nova"/>
              <a:cs typeface="Proxima Nova"/>
              <a:sym typeface="Proxima Nova"/>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31" name="Shape 431"/>
        <p:cNvGrpSpPr/>
        <p:nvPr/>
      </p:nvGrpSpPr>
      <p:grpSpPr>
        <a:xfrm>
          <a:off x="0" y="0"/>
          <a:ext cx="0" cy="0"/>
          <a:chOff x="0" y="0"/>
          <a:chExt cx="0" cy="0"/>
        </a:xfrm>
      </p:grpSpPr>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35" name="Shape 435"/>
        <p:cNvGrpSpPr/>
        <p:nvPr/>
      </p:nvGrpSpPr>
      <p:grpSpPr>
        <a:xfrm>
          <a:off x="0" y="0"/>
          <a:ext cx="0" cy="0"/>
          <a:chOff x="0" y="0"/>
          <a:chExt cx="0" cy="0"/>
        </a:xfrm>
      </p:grpSpPr>
      <p:sp>
        <p:nvSpPr>
          <p:cNvPr id="436" name="Google Shape;436;p81"/>
          <p:cNvSpPr txBox="1"/>
          <p:nvPr/>
        </p:nvSpPr>
        <p:spPr>
          <a:xfrm>
            <a:off x="523500" y="458250"/>
            <a:ext cx="8097000" cy="422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latin typeface="Proxima Nova"/>
                <a:ea typeface="Proxima Nova"/>
                <a:cs typeface="Proxima Nova"/>
                <a:sym typeface="Proxima Nova"/>
              </a:rPr>
              <a:t>Prompt:</a:t>
            </a:r>
            <a:r>
              <a:rPr lang="en" sz="1600">
                <a:latin typeface="Proxima Nova"/>
                <a:ea typeface="Proxima Nova"/>
                <a:cs typeface="Proxima Nova"/>
                <a:sym typeface="Proxima Nova"/>
              </a:rPr>
              <a:t> Which of the following pieces of information would you consider to be “private” or "personal", as in you wouldn't want it shared with just anyone.</a:t>
            </a:r>
            <a:endParaRPr sz="1600">
              <a:latin typeface="Proxima Nova"/>
              <a:ea typeface="Proxima Nova"/>
              <a:cs typeface="Proxima Nova"/>
              <a:sym typeface="Proxima Nova"/>
            </a:endParaRPr>
          </a:p>
          <a:p>
            <a:pPr indent="0" lvl="0" marL="0" rtl="0" algn="l">
              <a:spcBef>
                <a:spcPts val="0"/>
              </a:spcBef>
              <a:spcAft>
                <a:spcPts val="0"/>
              </a:spcAft>
              <a:buClr>
                <a:schemeClr val="dk1"/>
              </a:buClr>
              <a:buSzPts val="1100"/>
              <a:buFont typeface="Arial"/>
              <a:buNone/>
            </a:pPr>
            <a:r>
              <a:t/>
            </a:r>
            <a:endParaRPr sz="1600">
              <a:latin typeface="Proxima Nova"/>
              <a:ea typeface="Proxima Nova"/>
              <a:cs typeface="Proxima Nova"/>
              <a:sym typeface="Proxima Nova"/>
            </a:endParaRPr>
          </a:p>
          <a:p>
            <a:pPr indent="-330200" lvl="0" marL="457200" rtl="0" algn="l">
              <a:spcBef>
                <a:spcPts val="0"/>
              </a:spcBef>
              <a:spcAft>
                <a:spcPts val="0"/>
              </a:spcAft>
              <a:buSzPts val="1600"/>
              <a:buFont typeface="Proxima Nova"/>
              <a:buAutoNum type="arabicPeriod"/>
            </a:pPr>
            <a:r>
              <a:rPr lang="en" sz="1600">
                <a:latin typeface="Proxima Nova"/>
                <a:ea typeface="Proxima Nova"/>
                <a:cs typeface="Proxima Nova"/>
                <a:sym typeface="Proxima Nova"/>
              </a:rPr>
              <a:t>Your full name</a:t>
            </a:r>
            <a:endParaRPr sz="1600">
              <a:latin typeface="Proxima Nova"/>
              <a:ea typeface="Proxima Nova"/>
              <a:cs typeface="Proxima Nova"/>
              <a:sym typeface="Proxima Nova"/>
            </a:endParaRPr>
          </a:p>
          <a:p>
            <a:pPr indent="-330200" lvl="0" marL="457200" rtl="0" algn="l">
              <a:spcBef>
                <a:spcPts val="0"/>
              </a:spcBef>
              <a:spcAft>
                <a:spcPts val="0"/>
              </a:spcAft>
              <a:buSzPts val="1600"/>
              <a:buFont typeface="Proxima Nova"/>
              <a:buAutoNum type="arabicPeriod"/>
            </a:pPr>
            <a:r>
              <a:rPr lang="en" sz="1600">
                <a:latin typeface="Proxima Nova"/>
                <a:ea typeface="Proxima Nova"/>
                <a:cs typeface="Proxima Nova"/>
                <a:sym typeface="Proxima Nova"/>
              </a:rPr>
              <a:t>Your social security number</a:t>
            </a:r>
            <a:endParaRPr sz="1600">
              <a:latin typeface="Proxima Nova"/>
              <a:ea typeface="Proxima Nova"/>
              <a:cs typeface="Proxima Nova"/>
              <a:sym typeface="Proxima Nova"/>
            </a:endParaRPr>
          </a:p>
          <a:p>
            <a:pPr indent="-330200" lvl="0" marL="457200" rtl="0" algn="l">
              <a:spcBef>
                <a:spcPts val="0"/>
              </a:spcBef>
              <a:spcAft>
                <a:spcPts val="0"/>
              </a:spcAft>
              <a:buSzPts val="1600"/>
              <a:buFont typeface="Proxima Nova"/>
              <a:buAutoNum type="arabicPeriod"/>
            </a:pPr>
            <a:r>
              <a:rPr lang="en" sz="1600">
                <a:latin typeface="Proxima Nova"/>
                <a:ea typeface="Proxima Nova"/>
                <a:cs typeface="Proxima Nova"/>
                <a:sym typeface="Proxima Nova"/>
              </a:rPr>
              <a:t>Your favorite musician / band</a:t>
            </a:r>
            <a:endParaRPr sz="1600">
              <a:latin typeface="Proxima Nova"/>
              <a:ea typeface="Proxima Nova"/>
              <a:cs typeface="Proxima Nova"/>
              <a:sym typeface="Proxima Nova"/>
            </a:endParaRPr>
          </a:p>
          <a:p>
            <a:pPr indent="-330200" lvl="0" marL="457200" rtl="0" algn="l">
              <a:spcBef>
                <a:spcPts val="0"/>
              </a:spcBef>
              <a:spcAft>
                <a:spcPts val="0"/>
              </a:spcAft>
              <a:buSzPts val="1600"/>
              <a:buFont typeface="Proxima Nova"/>
              <a:buAutoNum type="arabicPeriod"/>
            </a:pPr>
            <a:r>
              <a:rPr lang="en" sz="1600">
                <a:latin typeface="Proxima Nova"/>
                <a:ea typeface="Proxima Nova"/>
                <a:cs typeface="Proxima Nova"/>
                <a:sym typeface="Proxima Nova"/>
              </a:rPr>
              <a:t>A picture of your face</a:t>
            </a:r>
            <a:endParaRPr sz="1600">
              <a:latin typeface="Proxima Nova"/>
              <a:ea typeface="Proxima Nova"/>
              <a:cs typeface="Proxima Nova"/>
              <a:sym typeface="Proxima Nova"/>
            </a:endParaRPr>
          </a:p>
          <a:p>
            <a:pPr indent="-330200" lvl="0" marL="457200" rtl="0" algn="l">
              <a:spcBef>
                <a:spcPts val="0"/>
              </a:spcBef>
              <a:spcAft>
                <a:spcPts val="0"/>
              </a:spcAft>
              <a:buSzPts val="1600"/>
              <a:buFont typeface="Proxima Nova"/>
              <a:buAutoNum type="arabicPeriod"/>
            </a:pPr>
            <a:r>
              <a:rPr lang="en" sz="1600">
                <a:latin typeface="Proxima Nova"/>
                <a:ea typeface="Proxima Nova"/>
                <a:cs typeface="Proxima Nova"/>
                <a:sym typeface="Proxima Nova"/>
              </a:rPr>
              <a:t>Your fingerprint</a:t>
            </a:r>
            <a:endParaRPr sz="1600">
              <a:latin typeface="Proxima Nova"/>
              <a:ea typeface="Proxima Nova"/>
              <a:cs typeface="Proxima Nova"/>
              <a:sym typeface="Proxima Nova"/>
            </a:endParaRPr>
          </a:p>
          <a:p>
            <a:pPr indent="-330200" lvl="0" marL="457200" rtl="0" algn="l">
              <a:spcBef>
                <a:spcPts val="0"/>
              </a:spcBef>
              <a:spcAft>
                <a:spcPts val="0"/>
              </a:spcAft>
              <a:buSzPts val="1600"/>
              <a:buFont typeface="Proxima Nova"/>
              <a:buAutoNum type="arabicPeriod"/>
            </a:pPr>
            <a:r>
              <a:rPr lang="en" sz="1600">
                <a:latin typeface="Proxima Nova"/>
                <a:ea typeface="Proxima Nova"/>
                <a:cs typeface="Proxima Nova"/>
                <a:sym typeface="Proxima Nova"/>
              </a:rPr>
              <a:t>Your birthdate</a:t>
            </a:r>
            <a:endParaRPr sz="1600">
              <a:latin typeface="Proxima Nova"/>
              <a:ea typeface="Proxima Nova"/>
              <a:cs typeface="Proxima Nova"/>
              <a:sym typeface="Proxima Nova"/>
            </a:endParaRPr>
          </a:p>
          <a:p>
            <a:pPr indent="-330200" lvl="0" marL="457200" rtl="0" algn="l">
              <a:spcBef>
                <a:spcPts val="0"/>
              </a:spcBef>
              <a:spcAft>
                <a:spcPts val="0"/>
              </a:spcAft>
              <a:buSzPts val="1600"/>
              <a:buFont typeface="Proxima Nova"/>
              <a:buAutoNum type="arabicPeriod"/>
            </a:pPr>
            <a:r>
              <a:rPr lang="en" sz="1600">
                <a:latin typeface="Proxima Nova"/>
                <a:ea typeface="Proxima Nova"/>
                <a:cs typeface="Proxima Nova"/>
                <a:sym typeface="Proxima Nova"/>
              </a:rPr>
              <a:t>Your address</a:t>
            </a:r>
            <a:endParaRPr sz="1600">
              <a:latin typeface="Proxima Nova"/>
              <a:ea typeface="Proxima Nova"/>
              <a:cs typeface="Proxima Nova"/>
              <a:sym typeface="Proxima Nova"/>
            </a:endParaRPr>
          </a:p>
          <a:p>
            <a:pPr indent="-330200" lvl="0" marL="457200" rtl="0" algn="l">
              <a:spcBef>
                <a:spcPts val="0"/>
              </a:spcBef>
              <a:spcAft>
                <a:spcPts val="0"/>
              </a:spcAft>
              <a:buSzPts val="1600"/>
              <a:buFont typeface="Proxima Nova"/>
              <a:buAutoNum type="arabicPeriod"/>
            </a:pPr>
            <a:r>
              <a:rPr lang="en" sz="1600">
                <a:latin typeface="Proxima Nova"/>
                <a:ea typeface="Proxima Nova"/>
                <a:cs typeface="Proxima Nova"/>
                <a:sym typeface="Proxima Nova"/>
              </a:rPr>
              <a:t>Where you go after school</a:t>
            </a:r>
            <a:endParaRPr sz="1600">
              <a:latin typeface="Proxima Nova"/>
              <a:ea typeface="Proxima Nova"/>
              <a:cs typeface="Proxima Nova"/>
              <a:sym typeface="Proxima Nova"/>
            </a:endParaRPr>
          </a:p>
          <a:p>
            <a:pPr indent="-330200" lvl="0" marL="457200" rtl="0" algn="l">
              <a:spcBef>
                <a:spcPts val="0"/>
              </a:spcBef>
              <a:spcAft>
                <a:spcPts val="0"/>
              </a:spcAft>
              <a:buSzPts val="1600"/>
              <a:buFont typeface="Proxima Nova"/>
              <a:buAutoNum type="arabicPeriod"/>
            </a:pPr>
            <a:r>
              <a:rPr lang="en" sz="1600">
                <a:latin typeface="Proxima Nova"/>
                <a:ea typeface="Proxima Nova"/>
                <a:cs typeface="Proxima Nova"/>
                <a:sym typeface="Proxima Nova"/>
              </a:rPr>
              <a:t>Your phone number</a:t>
            </a:r>
            <a:endParaRPr sz="1600">
              <a:latin typeface="Proxima Nova"/>
              <a:ea typeface="Proxima Nova"/>
              <a:cs typeface="Proxima Nova"/>
              <a:sym typeface="Proxima Nova"/>
            </a:endParaRPr>
          </a:p>
          <a:p>
            <a:pPr indent="0" lvl="0" marL="0" rtl="0" algn="l">
              <a:spcBef>
                <a:spcPts val="0"/>
              </a:spcBef>
              <a:spcAft>
                <a:spcPts val="0"/>
              </a:spcAft>
              <a:buNone/>
            </a:pPr>
            <a:r>
              <a:t/>
            </a:r>
            <a:endParaRPr sz="1600">
              <a:latin typeface="Proxima Nova"/>
              <a:ea typeface="Proxima Nova"/>
              <a:cs typeface="Proxima Nova"/>
              <a:sym typeface="Proxima Nova"/>
            </a:endParaRPr>
          </a:p>
        </p:txBody>
      </p:sp>
      <p:sp>
        <p:nvSpPr>
          <p:cNvPr id="437" name="Google Shape;437;p81"/>
          <p:cNvSpPr txBox="1"/>
          <p:nvPr/>
        </p:nvSpPr>
        <p:spPr>
          <a:xfrm>
            <a:off x="0" y="0"/>
            <a:ext cx="4572000" cy="34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Unit 8 Lesson 2 - Warm Up</a:t>
            </a:r>
            <a:endParaRPr>
              <a:solidFill>
                <a:srgbClr val="FFFFFF"/>
              </a:solidFill>
            </a:endParaRPr>
          </a:p>
        </p:txBody>
      </p:sp>
      <p:sp>
        <p:nvSpPr>
          <p:cNvPr id="438" name="Google Shape;438;p81"/>
          <p:cNvSpPr txBox="1"/>
          <p:nvPr/>
        </p:nvSpPr>
        <p:spPr>
          <a:xfrm>
            <a:off x="4156375" y="1140025"/>
            <a:ext cx="3942600" cy="30000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Clr>
                <a:schemeClr val="dk1"/>
              </a:buClr>
              <a:buSzPts val="1600"/>
              <a:buFont typeface="Proxima Nova"/>
              <a:buAutoNum type="arabicPeriod" startAt="10"/>
            </a:pPr>
            <a:r>
              <a:rPr lang="en" sz="1600">
                <a:solidFill>
                  <a:schemeClr val="dk1"/>
                </a:solidFill>
                <a:latin typeface="Proxima Nova"/>
                <a:ea typeface="Proxima Nova"/>
                <a:cs typeface="Proxima Nova"/>
                <a:sym typeface="Proxima Nova"/>
              </a:rPr>
              <a:t>Your medical history</a:t>
            </a:r>
            <a:endParaRPr sz="1600">
              <a:solidFill>
                <a:schemeClr val="dk1"/>
              </a:solidFill>
              <a:latin typeface="Proxima Nova"/>
              <a:ea typeface="Proxima Nova"/>
              <a:cs typeface="Proxima Nova"/>
              <a:sym typeface="Proxima Nova"/>
            </a:endParaRPr>
          </a:p>
          <a:p>
            <a:pPr indent="-330200" lvl="0" marL="457200" rtl="0" algn="l">
              <a:spcBef>
                <a:spcPts val="0"/>
              </a:spcBef>
              <a:spcAft>
                <a:spcPts val="0"/>
              </a:spcAft>
              <a:buClr>
                <a:schemeClr val="dk1"/>
              </a:buClr>
              <a:buSzPts val="1600"/>
              <a:buFont typeface="Proxima Nova"/>
              <a:buAutoNum type="arabicPeriod" startAt="10"/>
            </a:pPr>
            <a:r>
              <a:rPr lang="en" sz="1600">
                <a:solidFill>
                  <a:schemeClr val="dk1"/>
                </a:solidFill>
                <a:latin typeface="Proxima Nova"/>
                <a:ea typeface="Proxima Nova"/>
                <a:cs typeface="Proxima Nova"/>
                <a:sym typeface="Proxima Nova"/>
              </a:rPr>
              <a:t>Your racial / ethnic identity</a:t>
            </a:r>
            <a:endParaRPr sz="1600">
              <a:solidFill>
                <a:schemeClr val="dk1"/>
              </a:solidFill>
              <a:latin typeface="Proxima Nova"/>
              <a:ea typeface="Proxima Nova"/>
              <a:cs typeface="Proxima Nova"/>
              <a:sym typeface="Proxima Nova"/>
            </a:endParaRPr>
          </a:p>
          <a:p>
            <a:pPr indent="-330200" lvl="0" marL="457200" rtl="0" algn="l">
              <a:spcBef>
                <a:spcPts val="0"/>
              </a:spcBef>
              <a:spcAft>
                <a:spcPts val="0"/>
              </a:spcAft>
              <a:buClr>
                <a:schemeClr val="dk1"/>
              </a:buClr>
              <a:buSzPts val="1600"/>
              <a:buFont typeface="Proxima Nova"/>
              <a:buAutoNum type="arabicPeriod" startAt="10"/>
            </a:pPr>
            <a:r>
              <a:rPr lang="en" sz="1600">
                <a:solidFill>
                  <a:schemeClr val="dk1"/>
                </a:solidFill>
                <a:latin typeface="Proxima Nova"/>
                <a:ea typeface="Proxima Nova"/>
                <a:cs typeface="Proxima Nova"/>
                <a:sym typeface="Proxima Nova"/>
              </a:rPr>
              <a:t>A list of your best friends</a:t>
            </a:r>
            <a:endParaRPr sz="1600">
              <a:solidFill>
                <a:schemeClr val="dk1"/>
              </a:solidFill>
              <a:latin typeface="Proxima Nova"/>
              <a:ea typeface="Proxima Nova"/>
              <a:cs typeface="Proxima Nova"/>
              <a:sym typeface="Proxima Nova"/>
            </a:endParaRPr>
          </a:p>
          <a:p>
            <a:pPr indent="-330200" lvl="0" marL="457200" rtl="0" algn="l">
              <a:spcBef>
                <a:spcPts val="0"/>
              </a:spcBef>
              <a:spcAft>
                <a:spcPts val="0"/>
              </a:spcAft>
              <a:buClr>
                <a:schemeClr val="dk1"/>
              </a:buClr>
              <a:buSzPts val="1600"/>
              <a:buFont typeface="Proxima Nova"/>
              <a:buAutoNum type="arabicPeriod" startAt="10"/>
            </a:pPr>
            <a:r>
              <a:rPr lang="en" sz="1600">
                <a:solidFill>
                  <a:schemeClr val="dk1"/>
                </a:solidFill>
                <a:latin typeface="Proxima Nova"/>
                <a:ea typeface="Proxima Nova"/>
                <a:cs typeface="Proxima Nova"/>
                <a:sym typeface="Proxima Nova"/>
              </a:rPr>
              <a:t>A list of everything you've bought this month</a:t>
            </a:r>
            <a:endParaRPr sz="1600">
              <a:solidFill>
                <a:schemeClr val="dk1"/>
              </a:solidFill>
              <a:latin typeface="Proxima Nova"/>
              <a:ea typeface="Proxima Nova"/>
              <a:cs typeface="Proxima Nova"/>
              <a:sym typeface="Proxima Nova"/>
            </a:endParaRPr>
          </a:p>
          <a:p>
            <a:pPr indent="-330200" lvl="0" marL="457200" rtl="0" algn="l">
              <a:spcBef>
                <a:spcPts val="0"/>
              </a:spcBef>
              <a:spcAft>
                <a:spcPts val="0"/>
              </a:spcAft>
              <a:buClr>
                <a:schemeClr val="dk1"/>
              </a:buClr>
              <a:buSzPts val="1600"/>
              <a:buFont typeface="Proxima Nova"/>
              <a:buAutoNum type="arabicPeriod" startAt="10"/>
            </a:pPr>
            <a:r>
              <a:rPr lang="en" sz="1600">
                <a:solidFill>
                  <a:schemeClr val="dk1"/>
                </a:solidFill>
                <a:latin typeface="Proxima Nova"/>
                <a:ea typeface="Proxima Nova"/>
                <a:cs typeface="Proxima Nova"/>
                <a:sym typeface="Proxima Nova"/>
              </a:rPr>
              <a:t>A recording of your voice</a:t>
            </a:r>
            <a:endParaRPr sz="1600">
              <a:solidFill>
                <a:schemeClr val="dk1"/>
              </a:solidFill>
              <a:latin typeface="Proxima Nova"/>
              <a:ea typeface="Proxima Nova"/>
              <a:cs typeface="Proxima Nova"/>
              <a:sym typeface="Proxima Nova"/>
            </a:endParaRPr>
          </a:p>
          <a:p>
            <a:pPr indent="-330200" lvl="0" marL="457200" rtl="0" algn="l">
              <a:spcBef>
                <a:spcPts val="0"/>
              </a:spcBef>
              <a:spcAft>
                <a:spcPts val="0"/>
              </a:spcAft>
              <a:buClr>
                <a:schemeClr val="dk1"/>
              </a:buClr>
              <a:buSzPts val="1600"/>
              <a:buFont typeface="Proxima Nova"/>
              <a:buAutoNum type="arabicPeriod" startAt="10"/>
            </a:pPr>
            <a:r>
              <a:rPr lang="en" sz="1600">
                <a:solidFill>
                  <a:schemeClr val="dk1"/>
                </a:solidFill>
                <a:latin typeface="Proxima Nova"/>
                <a:ea typeface="Proxima Nova"/>
                <a:cs typeface="Proxima Nova"/>
                <a:sym typeface="Proxima Nova"/>
              </a:rPr>
              <a:t>Your IP address</a:t>
            </a:r>
            <a:endParaRPr sz="1600">
              <a:solidFill>
                <a:schemeClr val="dk1"/>
              </a:solidFill>
              <a:latin typeface="Proxima Nova"/>
              <a:ea typeface="Proxima Nova"/>
              <a:cs typeface="Proxima Nova"/>
              <a:sym typeface="Proxima Nova"/>
            </a:endParaRPr>
          </a:p>
          <a:p>
            <a:pPr indent="-330200" lvl="0" marL="457200" rtl="0" algn="l">
              <a:spcBef>
                <a:spcPts val="0"/>
              </a:spcBef>
              <a:spcAft>
                <a:spcPts val="0"/>
              </a:spcAft>
              <a:buClr>
                <a:schemeClr val="dk1"/>
              </a:buClr>
              <a:buSzPts val="1600"/>
              <a:buFont typeface="Proxima Nova"/>
              <a:buAutoNum type="arabicPeriod" startAt="10"/>
            </a:pPr>
            <a:r>
              <a:rPr lang="en" sz="1600">
                <a:solidFill>
                  <a:schemeClr val="dk1"/>
                </a:solidFill>
                <a:latin typeface="Proxima Nova"/>
                <a:ea typeface="Proxima Nova"/>
                <a:cs typeface="Proxima Nova"/>
                <a:sym typeface="Proxima Nova"/>
              </a:rPr>
              <a:t>A video of you singing a song</a:t>
            </a:r>
            <a:endParaRPr sz="1600">
              <a:solidFill>
                <a:schemeClr val="dk1"/>
              </a:solidFill>
              <a:latin typeface="Proxima Nova"/>
              <a:ea typeface="Proxima Nova"/>
              <a:cs typeface="Proxima Nova"/>
              <a:sym typeface="Proxima Nova"/>
            </a:endParaRPr>
          </a:p>
          <a:p>
            <a:pPr indent="-330200" lvl="0" marL="457200" rtl="0" algn="l">
              <a:spcBef>
                <a:spcPts val="0"/>
              </a:spcBef>
              <a:spcAft>
                <a:spcPts val="0"/>
              </a:spcAft>
              <a:buClr>
                <a:schemeClr val="dk1"/>
              </a:buClr>
              <a:buSzPts val="1600"/>
              <a:buFont typeface="Proxima Nova"/>
              <a:buAutoNum type="arabicPeriod" startAt="10"/>
            </a:pPr>
            <a:r>
              <a:rPr lang="en" sz="1600">
                <a:solidFill>
                  <a:schemeClr val="dk1"/>
                </a:solidFill>
                <a:latin typeface="Proxima Nova"/>
                <a:ea typeface="Proxima Nova"/>
                <a:cs typeface="Proxima Nova"/>
                <a:sym typeface="Proxima Nova"/>
              </a:rPr>
              <a:t>Your academic history / report card</a:t>
            </a:r>
            <a:endParaRPr sz="1600">
              <a:solidFill>
                <a:schemeClr val="dk1"/>
              </a:solidFill>
              <a:latin typeface="Proxima Nova"/>
              <a:ea typeface="Proxima Nova"/>
              <a:cs typeface="Proxima Nova"/>
              <a:sym typeface="Proxima Nova"/>
            </a:endParaRPr>
          </a:p>
          <a:p>
            <a:pPr indent="-330200" lvl="0" marL="457200" rtl="0" algn="l">
              <a:spcBef>
                <a:spcPts val="0"/>
              </a:spcBef>
              <a:spcAft>
                <a:spcPts val="0"/>
              </a:spcAft>
              <a:buClr>
                <a:schemeClr val="dk1"/>
              </a:buClr>
              <a:buSzPts val="1600"/>
              <a:buFont typeface="Proxima Nova"/>
              <a:buAutoNum type="arabicPeriod" startAt="10"/>
            </a:pPr>
            <a:r>
              <a:rPr lang="en" sz="1600">
                <a:solidFill>
                  <a:schemeClr val="dk1"/>
                </a:solidFill>
                <a:latin typeface="Proxima Nova"/>
                <a:ea typeface="Proxima Nova"/>
                <a:cs typeface="Proxima Nova"/>
                <a:sym typeface="Proxima Nova"/>
              </a:rPr>
              <a:t>The town or city you live in</a:t>
            </a:r>
            <a:endParaRPr sz="1600">
              <a:solidFill>
                <a:schemeClr val="dk1"/>
              </a:solidFill>
              <a:latin typeface="Proxima Nova"/>
              <a:ea typeface="Proxima Nova"/>
              <a:cs typeface="Proxima Nova"/>
              <a:sym typeface="Proxima Nova"/>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42" name="Shape 442"/>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20" name="Shape 220"/>
        <p:cNvGrpSpPr/>
        <p:nvPr/>
      </p:nvGrpSpPr>
      <p:grpSpPr>
        <a:xfrm>
          <a:off x="0" y="0"/>
          <a:ext cx="0" cy="0"/>
          <a:chOff x="0" y="0"/>
          <a:chExt cx="0" cy="0"/>
        </a:xfrm>
      </p:grpSpPr>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46" name="Shape 446"/>
        <p:cNvGrpSpPr/>
        <p:nvPr/>
      </p:nvGrpSpPr>
      <p:grpSpPr>
        <a:xfrm>
          <a:off x="0" y="0"/>
          <a:ext cx="0" cy="0"/>
          <a:chOff x="0" y="0"/>
          <a:chExt cx="0" cy="0"/>
        </a:xfrm>
      </p:grpSpPr>
      <p:sp>
        <p:nvSpPr>
          <p:cNvPr id="447" name="Google Shape;447;p83"/>
          <p:cNvSpPr txBox="1"/>
          <p:nvPr/>
        </p:nvSpPr>
        <p:spPr>
          <a:xfrm>
            <a:off x="0" y="4550"/>
            <a:ext cx="4572000" cy="34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Unit 8 Lesson 2 - Activity</a:t>
            </a:r>
            <a:endParaRPr>
              <a:solidFill>
                <a:srgbClr val="FFFFFF"/>
              </a:solidFill>
            </a:endParaRPr>
          </a:p>
        </p:txBody>
      </p:sp>
      <p:pic>
        <p:nvPicPr>
          <p:cNvPr descr="Privacy policies are massive, daunting legal documents that can be complicated to understand. We called a couple lawyers to get their best tips on how to understand privacy policies without spending hours breaking down each line. &#10;&#10;Subscribe: http://goo.gl/G5RXGs&#10;&#10;Like The Verge on Facebook: https://goo.gl/2P1aGc&#10;Follow on Twitter: https://goo.gl/XTWX61&#10;Follow on Instagram: https://goo.gl/7ZeLvX&#10;Read More: http://www.theverge.com&#10;Community guidelines: http://bit.ly/2D0hlAv&#10;&#10;Subscribe to Verge Science on YouTube, a new home base for our explorations into the future of science: http://bit.ly/2FqJZMl" id="448" name="Google Shape;448;p83" title="How to read privacy policies like a lawyer">
            <a:hlinkClick r:id="rId4"/>
          </p:cNvPr>
          <p:cNvPicPr preferRelativeResize="0"/>
          <p:nvPr/>
        </p:nvPicPr>
        <p:blipFill>
          <a:blip r:embed="rId5">
            <a:alphaModFix/>
          </a:blip>
          <a:stretch>
            <a:fillRect/>
          </a:stretch>
        </p:blipFill>
        <p:spPr>
          <a:xfrm>
            <a:off x="1738500" y="599025"/>
            <a:ext cx="5667000" cy="42502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52" name="Shape 452"/>
        <p:cNvGrpSpPr/>
        <p:nvPr/>
      </p:nvGrpSpPr>
      <p:grpSpPr>
        <a:xfrm>
          <a:off x="0" y="0"/>
          <a:ext cx="0" cy="0"/>
          <a:chOff x="0" y="0"/>
          <a:chExt cx="0" cy="0"/>
        </a:xfrm>
      </p:grpSpPr>
      <p:sp>
        <p:nvSpPr>
          <p:cNvPr id="453" name="Google Shape;453;p84"/>
          <p:cNvSpPr txBox="1"/>
          <p:nvPr/>
        </p:nvSpPr>
        <p:spPr>
          <a:xfrm>
            <a:off x="283050" y="520525"/>
            <a:ext cx="3837600" cy="419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Proxima Nova"/>
                <a:ea typeface="Proxima Nova"/>
                <a:cs typeface="Proxima Nova"/>
                <a:sym typeface="Proxima Nova"/>
              </a:rPr>
              <a:t>Pick a website or app of your own and complete the </a:t>
            </a:r>
            <a:r>
              <a:rPr b="1" lang="en" sz="1800">
                <a:latin typeface="Proxima Nova"/>
                <a:ea typeface="Proxima Nova"/>
                <a:cs typeface="Proxima Nova"/>
                <a:sym typeface="Proxima Nova"/>
              </a:rPr>
              <a:t>front page of the activity guide. </a:t>
            </a:r>
            <a:r>
              <a:rPr lang="en" sz="1800">
                <a:latin typeface="Proxima Nova"/>
                <a:ea typeface="Proxima Nova"/>
                <a:cs typeface="Proxima Nova"/>
                <a:sym typeface="Proxima Nova"/>
              </a:rPr>
              <a:t>We’ll do the back side next time.</a:t>
            </a:r>
            <a:endParaRPr sz="1800">
              <a:latin typeface="Proxima Nova"/>
              <a:ea typeface="Proxima Nova"/>
              <a:cs typeface="Proxima Nova"/>
              <a:sym typeface="Proxima Nova"/>
            </a:endParaRPr>
          </a:p>
          <a:p>
            <a:pPr indent="0" lvl="0" marL="0" rtl="0" algn="l">
              <a:spcBef>
                <a:spcPts val="0"/>
              </a:spcBef>
              <a:spcAft>
                <a:spcPts val="0"/>
              </a:spcAft>
              <a:buNone/>
            </a:pPr>
            <a:r>
              <a:t/>
            </a:r>
            <a:endParaRPr b="1" sz="1800">
              <a:latin typeface="Proxima Nova"/>
              <a:ea typeface="Proxima Nova"/>
              <a:cs typeface="Proxima Nova"/>
              <a:sym typeface="Proxima Nova"/>
            </a:endParaRPr>
          </a:p>
          <a:p>
            <a:pPr indent="0" lvl="0" marL="0" rtl="0" algn="l">
              <a:spcBef>
                <a:spcPts val="0"/>
              </a:spcBef>
              <a:spcAft>
                <a:spcPts val="0"/>
              </a:spcAft>
              <a:buNone/>
            </a:pPr>
            <a:r>
              <a:rPr lang="en" sz="1800">
                <a:latin typeface="Proxima Nova"/>
                <a:ea typeface="Proxima Nova"/>
                <a:cs typeface="Proxima Nova"/>
                <a:sym typeface="Proxima Nova"/>
              </a:rPr>
              <a:t>Some apps / services to consider:</a:t>
            </a:r>
            <a:endParaRPr sz="1800">
              <a:latin typeface="Proxima Nova"/>
              <a:ea typeface="Proxima Nova"/>
              <a:cs typeface="Proxima Nova"/>
              <a:sym typeface="Proxima Nova"/>
            </a:endParaRPr>
          </a:p>
          <a:p>
            <a:pPr indent="0" lvl="0" marL="0" rtl="0" algn="l">
              <a:spcBef>
                <a:spcPts val="0"/>
              </a:spcBef>
              <a:spcAft>
                <a:spcPts val="0"/>
              </a:spcAft>
              <a:buNone/>
            </a:pPr>
            <a:r>
              <a:t/>
            </a:r>
            <a:endParaRPr sz="1800">
              <a:latin typeface="Proxima Nova"/>
              <a:ea typeface="Proxima Nova"/>
              <a:cs typeface="Proxima Nova"/>
              <a:sym typeface="Proxima Nova"/>
            </a:endParaRPr>
          </a:p>
          <a:p>
            <a:pPr indent="-304800" lvl="0" marL="457200" rtl="0" algn="l">
              <a:spcBef>
                <a:spcPts val="0"/>
              </a:spcBef>
              <a:spcAft>
                <a:spcPts val="0"/>
              </a:spcAft>
              <a:buSzPts val="1200"/>
              <a:buFont typeface="Proxima Nova"/>
              <a:buChar char="●"/>
            </a:pPr>
            <a:r>
              <a:rPr lang="en" sz="1200">
                <a:latin typeface="Proxima Nova"/>
                <a:ea typeface="Proxima Nova"/>
                <a:cs typeface="Proxima Nova"/>
                <a:sym typeface="Proxima Nova"/>
              </a:rPr>
              <a:t>Education: Code.org, Khan Academy, Codecademy.com</a:t>
            </a:r>
            <a:endParaRPr sz="1200">
              <a:latin typeface="Proxima Nova"/>
              <a:ea typeface="Proxima Nova"/>
              <a:cs typeface="Proxima Nova"/>
              <a:sym typeface="Proxima Nova"/>
            </a:endParaRPr>
          </a:p>
          <a:p>
            <a:pPr indent="-304800" lvl="0" marL="457200" rtl="0" algn="l">
              <a:spcBef>
                <a:spcPts val="0"/>
              </a:spcBef>
              <a:spcAft>
                <a:spcPts val="0"/>
              </a:spcAft>
              <a:buSzPts val="1200"/>
              <a:buFont typeface="Proxima Nova"/>
              <a:buChar char="●"/>
            </a:pPr>
            <a:r>
              <a:rPr lang="en" sz="1200">
                <a:latin typeface="Proxima Nova"/>
                <a:ea typeface="Proxima Nova"/>
                <a:cs typeface="Proxima Nova"/>
                <a:sym typeface="Proxima Nova"/>
              </a:rPr>
              <a:t>Social media: Facebook, Twitter, Instagram, Snapchat, Tik Tok</a:t>
            </a:r>
            <a:endParaRPr sz="1200">
              <a:latin typeface="Proxima Nova"/>
              <a:ea typeface="Proxima Nova"/>
              <a:cs typeface="Proxima Nova"/>
              <a:sym typeface="Proxima Nova"/>
            </a:endParaRPr>
          </a:p>
          <a:p>
            <a:pPr indent="-304800" lvl="0" marL="457200" rtl="0" algn="l">
              <a:spcBef>
                <a:spcPts val="0"/>
              </a:spcBef>
              <a:spcAft>
                <a:spcPts val="0"/>
              </a:spcAft>
              <a:buSzPts val="1200"/>
              <a:buFont typeface="Proxima Nova"/>
              <a:buChar char="●"/>
            </a:pPr>
            <a:r>
              <a:rPr lang="en" sz="1200">
                <a:latin typeface="Proxima Nova"/>
                <a:ea typeface="Proxima Nova"/>
                <a:cs typeface="Proxima Nova"/>
                <a:sym typeface="Proxima Nova"/>
              </a:rPr>
              <a:t>Online store: Amazon, Target, Walmart</a:t>
            </a:r>
            <a:endParaRPr sz="1200">
              <a:latin typeface="Proxima Nova"/>
              <a:ea typeface="Proxima Nova"/>
              <a:cs typeface="Proxima Nova"/>
              <a:sym typeface="Proxima Nova"/>
            </a:endParaRPr>
          </a:p>
          <a:p>
            <a:pPr indent="-304800" lvl="0" marL="457200" rtl="0" algn="l">
              <a:spcBef>
                <a:spcPts val="0"/>
              </a:spcBef>
              <a:spcAft>
                <a:spcPts val="0"/>
              </a:spcAft>
              <a:buSzPts val="1200"/>
              <a:buFont typeface="Proxima Nova"/>
              <a:buChar char="●"/>
            </a:pPr>
            <a:r>
              <a:rPr lang="en" sz="1200">
                <a:latin typeface="Proxima Nova"/>
                <a:ea typeface="Proxima Nova"/>
                <a:cs typeface="Proxima Nova"/>
                <a:sym typeface="Proxima Nova"/>
              </a:rPr>
              <a:t>Search: Google, Bing</a:t>
            </a:r>
            <a:endParaRPr sz="1200">
              <a:latin typeface="Proxima Nova"/>
              <a:ea typeface="Proxima Nova"/>
              <a:cs typeface="Proxima Nova"/>
              <a:sym typeface="Proxima Nova"/>
            </a:endParaRPr>
          </a:p>
          <a:p>
            <a:pPr indent="-304800" lvl="0" marL="457200" rtl="0" algn="l">
              <a:spcBef>
                <a:spcPts val="0"/>
              </a:spcBef>
              <a:spcAft>
                <a:spcPts val="0"/>
              </a:spcAft>
              <a:buSzPts val="1200"/>
              <a:buFont typeface="Proxima Nova"/>
              <a:buChar char="●"/>
            </a:pPr>
            <a:r>
              <a:rPr lang="en" sz="1200">
                <a:latin typeface="Proxima Nova"/>
                <a:ea typeface="Proxima Nova"/>
                <a:cs typeface="Proxima Nova"/>
                <a:sym typeface="Proxima Nova"/>
              </a:rPr>
              <a:t>Maps: MapQuest, Yahoo Maps, Google Maps</a:t>
            </a:r>
            <a:endParaRPr sz="1200">
              <a:latin typeface="Proxima Nova"/>
              <a:ea typeface="Proxima Nova"/>
              <a:cs typeface="Proxima Nova"/>
              <a:sym typeface="Proxima Nova"/>
            </a:endParaRPr>
          </a:p>
          <a:p>
            <a:pPr indent="-304800" lvl="0" marL="457200" rtl="0" algn="l">
              <a:spcBef>
                <a:spcPts val="0"/>
              </a:spcBef>
              <a:spcAft>
                <a:spcPts val="0"/>
              </a:spcAft>
              <a:buSzPts val="1200"/>
              <a:buFont typeface="Proxima Nova"/>
              <a:buChar char="●"/>
            </a:pPr>
            <a:r>
              <a:rPr lang="en" sz="1200">
                <a:latin typeface="Proxima Nova"/>
                <a:ea typeface="Proxima Nova"/>
                <a:cs typeface="Proxima Nova"/>
                <a:sym typeface="Proxima Nova"/>
              </a:rPr>
              <a:t>Productivity: MS Office Online, Google Docs</a:t>
            </a:r>
            <a:endParaRPr sz="1200">
              <a:latin typeface="Proxima Nova"/>
              <a:ea typeface="Proxima Nova"/>
              <a:cs typeface="Proxima Nova"/>
              <a:sym typeface="Proxima Nova"/>
            </a:endParaRPr>
          </a:p>
          <a:p>
            <a:pPr indent="-304800" lvl="0" marL="457200" rtl="0" algn="l">
              <a:spcBef>
                <a:spcPts val="0"/>
              </a:spcBef>
              <a:spcAft>
                <a:spcPts val="0"/>
              </a:spcAft>
              <a:buSzPts val="1200"/>
              <a:buFont typeface="Proxima Nova"/>
              <a:buChar char="●"/>
            </a:pPr>
            <a:r>
              <a:rPr lang="en" sz="1200">
                <a:latin typeface="Proxima Nova"/>
                <a:ea typeface="Proxima Nova"/>
                <a:cs typeface="Proxima Nova"/>
                <a:sym typeface="Proxima Nova"/>
              </a:rPr>
              <a:t>Mail &amp; communication: Gmail, Hotmail, Yahoo Mail, Skype, Google Hangouts</a:t>
            </a:r>
            <a:endParaRPr sz="1200">
              <a:latin typeface="Proxima Nova"/>
              <a:ea typeface="Proxima Nova"/>
              <a:cs typeface="Proxima Nova"/>
              <a:sym typeface="Proxima Nova"/>
            </a:endParaRPr>
          </a:p>
          <a:p>
            <a:pPr indent="-304800" lvl="0" marL="457200" rtl="0" algn="l">
              <a:spcBef>
                <a:spcPts val="0"/>
              </a:spcBef>
              <a:spcAft>
                <a:spcPts val="0"/>
              </a:spcAft>
              <a:buSzPts val="1200"/>
              <a:buFont typeface="Proxima Nova"/>
              <a:buChar char="●"/>
            </a:pPr>
            <a:r>
              <a:rPr lang="en" sz="1200">
                <a:latin typeface="Proxima Nova"/>
                <a:ea typeface="Proxima Nova"/>
                <a:cs typeface="Proxima Nova"/>
                <a:sym typeface="Proxima Nova"/>
              </a:rPr>
              <a:t>Streaming sites: Netflix, Spotify, Pandora</a:t>
            </a:r>
            <a:endParaRPr sz="1200">
              <a:latin typeface="Proxima Nova"/>
              <a:ea typeface="Proxima Nova"/>
              <a:cs typeface="Proxima Nova"/>
              <a:sym typeface="Proxima Nova"/>
            </a:endParaRPr>
          </a:p>
          <a:p>
            <a:pPr indent="-304800" lvl="0" marL="457200" rtl="0" algn="l">
              <a:spcBef>
                <a:spcPts val="0"/>
              </a:spcBef>
              <a:spcAft>
                <a:spcPts val="0"/>
              </a:spcAft>
              <a:buSzPts val="1200"/>
              <a:buFont typeface="Proxima Nova"/>
              <a:buChar char="●"/>
            </a:pPr>
            <a:r>
              <a:rPr lang="en" sz="1200">
                <a:latin typeface="Proxima Nova"/>
                <a:ea typeface="Proxima Nova"/>
                <a:cs typeface="Proxima Nova"/>
                <a:sym typeface="Proxima Nova"/>
              </a:rPr>
              <a:t>Gaming sites: Steam, Xbox Live</a:t>
            </a:r>
            <a:endParaRPr sz="1200">
              <a:latin typeface="Proxima Nova"/>
              <a:ea typeface="Proxima Nova"/>
              <a:cs typeface="Proxima Nova"/>
              <a:sym typeface="Proxima Nova"/>
            </a:endParaRPr>
          </a:p>
          <a:p>
            <a:pPr indent="-304800" lvl="0" marL="457200" rtl="0" algn="l">
              <a:spcBef>
                <a:spcPts val="0"/>
              </a:spcBef>
              <a:spcAft>
                <a:spcPts val="0"/>
              </a:spcAft>
              <a:buSzPts val="1200"/>
              <a:buFont typeface="Proxima Nova"/>
              <a:buChar char="●"/>
            </a:pPr>
            <a:r>
              <a:rPr lang="en" sz="1200">
                <a:latin typeface="Proxima Nova"/>
                <a:ea typeface="Proxima Nova"/>
                <a:cs typeface="Proxima Nova"/>
                <a:sym typeface="Proxima Nova"/>
              </a:rPr>
              <a:t>Banks and financial institutions: Chase, Citibank</a:t>
            </a:r>
            <a:endParaRPr sz="1200">
              <a:latin typeface="Proxima Nova"/>
              <a:ea typeface="Proxima Nova"/>
              <a:cs typeface="Proxima Nova"/>
              <a:sym typeface="Proxima Nova"/>
            </a:endParaRPr>
          </a:p>
          <a:p>
            <a:pPr indent="0" lvl="0" marL="0" rtl="0" algn="l">
              <a:spcBef>
                <a:spcPts val="0"/>
              </a:spcBef>
              <a:spcAft>
                <a:spcPts val="0"/>
              </a:spcAft>
              <a:buNone/>
            </a:pPr>
            <a:r>
              <a:t/>
            </a:r>
            <a:endParaRPr sz="1800">
              <a:latin typeface="Proxima Nova"/>
              <a:ea typeface="Proxima Nova"/>
              <a:cs typeface="Proxima Nova"/>
              <a:sym typeface="Proxima Nova"/>
            </a:endParaRPr>
          </a:p>
        </p:txBody>
      </p:sp>
      <p:sp>
        <p:nvSpPr>
          <p:cNvPr id="454" name="Google Shape;454;p84"/>
          <p:cNvSpPr txBox="1"/>
          <p:nvPr/>
        </p:nvSpPr>
        <p:spPr>
          <a:xfrm>
            <a:off x="0" y="4550"/>
            <a:ext cx="4572000" cy="34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Unit 8 Lesson 2 - Activity</a:t>
            </a:r>
            <a:endParaRPr>
              <a:solidFill>
                <a:srgbClr val="FFFFFF"/>
              </a:solidFill>
            </a:endParaRPr>
          </a:p>
        </p:txBody>
      </p:sp>
      <p:pic>
        <p:nvPicPr>
          <p:cNvPr id="455" name="Google Shape;455;p84"/>
          <p:cNvPicPr preferRelativeResize="0"/>
          <p:nvPr/>
        </p:nvPicPr>
        <p:blipFill>
          <a:blip r:embed="rId4">
            <a:alphaModFix/>
          </a:blip>
          <a:stretch>
            <a:fillRect/>
          </a:stretch>
        </p:blipFill>
        <p:spPr>
          <a:xfrm>
            <a:off x="4273050" y="962150"/>
            <a:ext cx="4718550" cy="3376854"/>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59" name="Shape 459"/>
        <p:cNvGrpSpPr/>
        <p:nvPr/>
      </p:nvGrpSpPr>
      <p:grpSpPr>
        <a:xfrm>
          <a:off x="0" y="0"/>
          <a:ext cx="0" cy="0"/>
          <a:chOff x="0" y="0"/>
          <a:chExt cx="0" cy="0"/>
        </a:xfrm>
      </p:grpSpPr>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 name="Shape 463"/>
        <p:cNvGrpSpPr/>
        <p:nvPr/>
      </p:nvGrpSpPr>
      <p:grpSpPr>
        <a:xfrm>
          <a:off x="0" y="0"/>
          <a:ext cx="0" cy="0"/>
          <a:chOff x="0" y="0"/>
          <a:chExt cx="0" cy="0"/>
        </a:xfrm>
      </p:grpSpPr>
      <p:pic>
        <p:nvPicPr>
          <p:cNvPr id="464" name="Google Shape;464;p86"/>
          <p:cNvPicPr preferRelativeResize="0"/>
          <p:nvPr/>
        </p:nvPicPr>
        <p:blipFill>
          <a:blip r:embed="rId3">
            <a:alphaModFix/>
          </a:blip>
          <a:stretch>
            <a:fillRect/>
          </a:stretch>
        </p:blipFill>
        <p:spPr>
          <a:xfrm>
            <a:off x="2182818" y="2783632"/>
            <a:ext cx="2035200" cy="2035200"/>
          </a:xfrm>
          <a:prstGeom prst="star16">
            <a:avLst>
              <a:gd fmla="val 39699" name="adj"/>
            </a:avLst>
          </a:prstGeom>
          <a:noFill/>
          <a:ln>
            <a:noFill/>
          </a:ln>
        </p:spPr>
      </p:pic>
      <p:sp>
        <p:nvSpPr>
          <p:cNvPr id="465" name="Google Shape;465;p86"/>
          <p:cNvSpPr txBox="1"/>
          <p:nvPr/>
        </p:nvSpPr>
        <p:spPr>
          <a:xfrm>
            <a:off x="2994365" y="3377810"/>
            <a:ext cx="6258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000">
                <a:solidFill>
                  <a:srgbClr val="D9EAD3"/>
                </a:solidFill>
                <a:latin typeface="Proxima Nova"/>
                <a:ea typeface="Proxima Nova"/>
                <a:cs typeface="Proxima Nova"/>
                <a:sym typeface="Proxima Nova"/>
              </a:rPr>
              <a:t>AP CSP</a:t>
            </a:r>
            <a:endParaRPr b="1" sz="1000">
              <a:solidFill>
                <a:srgbClr val="D9EAD3"/>
              </a:solidFill>
              <a:latin typeface="Proxima Nova"/>
              <a:ea typeface="Proxima Nova"/>
              <a:cs typeface="Proxima Nova"/>
              <a:sym typeface="Proxima Nova"/>
            </a:endParaRPr>
          </a:p>
          <a:p>
            <a:pPr indent="0" lvl="0" marL="0" rtl="0" algn="ctr">
              <a:spcBef>
                <a:spcPts val="0"/>
              </a:spcBef>
              <a:spcAft>
                <a:spcPts val="0"/>
              </a:spcAft>
              <a:buNone/>
            </a:pPr>
            <a:r>
              <a:rPr b="1" lang="en" sz="1000">
                <a:solidFill>
                  <a:srgbClr val="D9EAD3"/>
                </a:solidFill>
                <a:latin typeface="Proxima Nova"/>
                <a:ea typeface="Proxima Nova"/>
                <a:cs typeface="Proxima Nova"/>
                <a:sym typeface="Proxima Nova"/>
              </a:rPr>
              <a:t>Unit Journal</a:t>
            </a:r>
            <a:endParaRPr b="1" sz="1000">
              <a:solidFill>
                <a:srgbClr val="D9EAD3"/>
              </a:solidFill>
              <a:latin typeface="Proxima Nova"/>
              <a:ea typeface="Proxima Nova"/>
              <a:cs typeface="Proxima Nova"/>
              <a:sym typeface="Proxima Nova"/>
            </a:endParaRPr>
          </a:p>
        </p:txBody>
      </p:sp>
      <p:sp>
        <p:nvSpPr>
          <p:cNvPr id="466" name="Google Shape;466;p86"/>
          <p:cNvSpPr txBox="1"/>
          <p:nvPr/>
        </p:nvSpPr>
        <p:spPr>
          <a:xfrm>
            <a:off x="2922900" y="370600"/>
            <a:ext cx="32982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700">
                <a:solidFill>
                  <a:schemeClr val="dk1"/>
                </a:solidFill>
                <a:latin typeface="Montserrat"/>
                <a:ea typeface="Montserrat"/>
                <a:cs typeface="Montserrat"/>
                <a:sym typeface="Montserrat"/>
              </a:rPr>
              <a:t>Create a Cluster!</a:t>
            </a:r>
            <a:endParaRPr sz="3600">
              <a:solidFill>
                <a:schemeClr val="dk1"/>
              </a:solidFill>
              <a:latin typeface="Caveat Brush"/>
              <a:ea typeface="Caveat Brush"/>
              <a:cs typeface="Caveat Brush"/>
              <a:sym typeface="Caveat Brush"/>
            </a:endParaRPr>
          </a:p>
        </p:txBody>
      </p:sp>
      <p:sp>
        <p:nvSpPr>
          <p:cNvPr id="467" name="Google Shape;467;p86"/>
          <p:cNvSpPr txBox="1"/>
          <p:nvPr/>
        </p:nvSpPr>
        <p:spPr>
          <a:xfrm>
            <a:off x="4165875" y="2571750"/>
            <a:ext cx="4423500" cy="895800"/>
          </a:xfrm>
          <a:prstGeom prst="rect">
            <a:avLst/>
          </a:prstGeom>
          <a:noFill/>
          <a:ln>
            <a:noFill/>
          </a:ln>
        </p:spPr>
        <p:txBody>
          <a:bodyPr anchorCtr="0" anchor="t" bIns="91425" lIns="91425" spcFirstLastPara="1" rIns="91425" wrap="square" tIns="91425">
            <a:spAutoFit/>
          </a:bodyPr>
          <a:lstStyle/>
          <a:p>
            <a:pPr indent="0" lvl="0" marL="0" rtl="0" algn="ctr">
              <a:lnSpc>
                <a:spcPct val="70000"/>
              </a:lnSpc>
              <a:spcBef>
                <a:spcPts val="0"/>
              </a:spcBef>
              <a:spcAft>
                <a:spcPts val="0"/>
              </a:spcAft>
              <a:buNone/>
            </a:pPr>
            <a:r>
              <a:rPr lang="en" sz="3300">
                <a:solidFill>
                  <a:schemeClr val="dk1"/>
                </a:solidFill>
                <a:latin typeface="Caveat Brush"/>
                <a:ea typeface="Caveat Brush"/>
                <a:cs typeface="Caveat Brush"/>
                <a:sym typeface="Caveat Brush"/>
              </a:rPr>
              <a:t>Personally Identifiable Information</a:t>
            </a:r>
            <a:endParaRPr/>
          </a:p>
        </p:txBody>
      </p:sp>
      <p:sp>
        <p:nvSpPr>
          <p:cNvPr id="468" name="Google Shape;468;p86"/>
          <p:cNvSpPr txBox="1"/>
          <p:nvPr/>
        </p:nvSpPr>
        <p:spPr>
          <a:xfrm>
            <a:off x="890550" y="1157350"/>
            <a:ext cx="7362900" cy="149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solidFill>
                  <a:schemeClr val="dk1"/>
                </a:solidFill>
                <a:latin typeface="Proxima Nova"/>
                <a:ea typeface="Proxima Nova"/>
                <a:cs typeface="Proxima Nova"/>
                <a:sym typeface="Proxima Nova"/>
              </a:rPr>
              <a:t>Let’s add the following </a:t>
            </a:r>
            <a:r>
              <a:rPr i="1" lang="en" sz="1700">
                <a:solidFill>
                  <a:schemeClr val="dk1"/>
                </a:solidFill>
                <a:latin typeface="Proxima Nova"/>
                <a:ea typeface="Proxima Nova"/>
                <a:cs typeface="Proxima Nova"/>
                <a:sym typeface="Proxima Nova"/>
              </a:rPr>
              <a:t>word </a:t>
            </a:r>
            <a:r>
              <a:rPr lang="en" sz="1700">
                <a:solidFill>
                  <a:schemeClr val="dk1"/>
                </a:solidFill>
                <a:latin typeface="Proxima Nova"/>
                <a:ea typeface="Proxima Nova"/>
                <a:cs typeface="Proxima Nova"/>
                <a:sym typeface="Proxima Nova"/>
              </a:rPr>
              <a:t>into our </a:t>
            </a:r>
            <a:r>
              <a:rPr lang="en" sz="1700">
                <a:solidFill>
                  <a:srgbClr val="7665A0"/>
                </a:solidFill>
                <a:latin typeface="Proxima Nova"/>
                <a:ea typeface="Proxima Nova"/>
                <a:cs typeface="Proxima Nova"/>
                <a:sym typeface="Proxima Nova"/>
              </a:rPr>
              <a:t>AP CS Principles Unit Journal</a:t>
            </a:r>
            <a:r>
              <a:rPr lang="en" sz="1700">
                <a:solidFill>
                  <a:schemeClr val="dk1"/>
                </a:solidFill>
                <a:latin typeface="Proxima Nova"/>
                <a:ea typeface="Proxima Nova"/>
                <a:cs typeface="Proxima Nova"/>
                <a:sym typeface="Proxima Nova"/>
              </a:rPr>
              <a:t>. Create a vocabulary page within your journal, or use our digital template.</a:t>
            </a:r>
            <a:endParaRPr sz="1700">
              <a:solidFill>
                <a:schemeClr val="dk1"/>
              </a:solidFill>
              <a:latin typeface="Proxima Nova"/>
              <a:ea typeface="Proxima Nova"/>
              <a:cs typeface="Proxima Nova"/>
              <a:sym typeface="Proxima Nova"/>
            </a:endParaRPr>
          </a:p>
          <a:p>
            <a:pPr indent="0" lvl="0" marL="0" rtl="0" algn="l">
              <a:spcBef>
                <a:spcPts val="0"/>
              </a:spcBef>
              <a:spcAft>
                <a:spcPts val="0"/>
              </a:spcAft>
              <a:buNone/>
            </a:pPr>
            <a:r>
              <a:t/>
            </a:r>
            <a:endParaRPr sz="1700">
              <a:solidFill>
                <a:schemeClr val="dk1"/>
              </a:solidFill>
              <a:latin typeface="Proxima Nova"/>
              <a:ea typeface="Proxima Nova"/>
              <a:cs typeface="Proxima Nova"/>
              <a:sym typeface="Proxima Nova"/>
            </a:endParaRPr>
          </a:p>
          <a:p>
            <a:pPr indent="0" lvl="0" marL="0" rtl="0" algn="l">
              <a:spcBef>
                <a:spcPts val="0"/>
              </a:spcBef>
              <a:spcAft>
                <a:spcPts val="0"/>
              </a:spcAft>
              <a:buNone/>
            </a:pPr>
            <a:r>
              <a:rPr lang="en" sz="1700">
                <a:solidFill>
                  <a:schemeClr val="dk1"/>
                </a:solidFill>
                <a:latin typeface="Proxima Nova"/>
                <a:ea typeface="Proxima Nova"/>
                <a:cs typeface="Proxima Nova"/>
                <a:sym typeface="Proxima Nova"/>
              </a:rPr>
              <a:t>Start with the </a:t>
            </a:r>
            <a:r>
              <a:rPr b="1" i="1" lang="en" sz="1700">
                <a:solidFill>
                  <a:srgbClr val="7665A0"/>
                </a:solidFill>
                <a:latin typeface="Proxima Nova"/>
                <a:ea typeface="Proxima Nova"/>
                <a:cs typeface="Proxima Nova"/>
                <a:sym typeface="Proxima Nova"/>
              </a:rPr>
              <a:t>word</a:t>
            </a:r>
            <a:r>
              <a:rPr lang="en" sz="1700">
                <a:solidFill>
                  <a:schemeClr val="dk1"/>
                </a:solidFill>
                <a:latin typeface="Proxima Nova"/>
                <a:ea typeface="Proxima Nova"/>
                <a:cs typeface="Proxima Nova"/>
                <a:sym typeface="Proxima Nova"/>
              </a:rPr>
              <a:t>, your </a:t>
            </a:r>
            <a:r>
              <a:rPr b="1" i="1" lang="en" sz="1700">
                <a:solidFill>
                  <a:srgbClr val="7665A0"/>
                </a:solidFill>
                <a:latin typeface="Proxima Nova"/>
                <a:ea typeface="Proxima Nova"/>
                <a:cs typeface="Proxima Nova"/>
                <a:sym typeface="Proxima Nova"/>
              </a:rPr>
              <a:t>initial definition</a:t>
            </a:r>
            <a:r>
              <a:rPr lang="en" sz="1700">
                <a:solidFill>
                  <a:schemeClr val="dk1"/>
                </a:solidFill>
                <a:latin typeface="Proxima Nova"/>
                <a:ea typeface="Proxima Nova"/>
                <a:cs typeface="Proxima Nova"/>
                <a:sym typeface="Proxima Nova"/>
              </a:rPr>
              <a:t>, and a </a:t>
            </a:r>
            <a:r>
              <a:rPr b="1" i="1" lang="en" sz="1700">
                <a:solidFill>
                  <a:srgbClr val="7665A0"/>
                </a:solidFill>
                <a:latin typeface="Proxima Nova"/>
                <a:ea typeface="Proxima Nova"/>
                <a:cs typeface="Proxima Nova"/>
                <a:sym typeface="Proxima Nova"/>
              </a:rPr>
              <a:t>visual representation</a:t>
            </a:r>
            <a:r>
              <a:rPr lang="en" sz="1700">
                <a:solidFill>
                  <a:schemeClr val="dk1"/>
                </a:solidFill>
                <a:latin typeface="Proxima Nova"/>
                <a:ea typeface="Proxima Nova"/>
                <a:cs typeface="Proxima Nova"/>
                <a:sym typeface="Proxima Nova"/>
              </a:rPr>
              <a:t> of the word.</a:t>
            </a:r>
            <a:endParaRPr sz="1700">
              <a:solidFill>
                <a:schemeClr val="dk1"/>
              </a:solidFill>
              <a:latin typeface="Proxima Nova"/>
              <a:ea typeface="Proxima Nova"/>
              <a:cs typeface="Proxima Nova"/>
              <a:sym typeface="Proxima Nova"/>
            </a:endParaRPr>
          </a:p>
        </p:txBody>
      </p:sp>
      <p:pic>
        <p:nvPicPr>
          <p:cNvPr id="469" name="Google Shape;469;p86"/>
          <p:cNvPicPr preferRelativeResize="0"/>
          <p:nvPr/>
        </p:nvPicPr>
        <p:blipFill>
          <a:blip r:embed="rId4">
            <a:alphaModFix/>
          </a:blip>
          <a:stretch>
            <a:fillRect/>
          </a:stretch>
        </p:blipFill>
        <p:spPr>
          <a:xfrm>
            <a:off x="0" y="1235"/>
            <a:ext cx="9144001" cy="337930"/>
          </a:xfrm>
          <a:prstGeom prst="rect">
            <a:avLst/>
          </a:prstGeom>
          <a:noFill/>
          <a:ln>
            <a:noFill/>
          </a:ln>
        </p:spPr>
      </p:pic>
      <p:pic>
        <p:nvPicPr>
          <p:cNvPr id="470" name="Google Shape;470;p86"/>
          <p:cNvPicPr preferRelativeResize="0"/>
          <p:nvPr/>
        </p:nvPicPr>
        <p:blipFill>
          <a:blip r:embed="rId5">
            <a:alphaModFix/>
          </a:blip>
          <a:stretch>
            <a:fillRect/>
          </a:stretch>
        </p:blipFill>
        <p:spPr>
          <a:xfrm>
            <a:off x="21675" y="20375"/>
            <a:ext cx="3558125" cy="304275"/>
          </a:xfrm>
          <a:prstGeom prst="rect">
            <a:avLst/>
          </a:prstGeom>
          <a:noFill/>
          <a:ln>
            <a:noFill/>
          </a:ln>
        </p:spPr>
      </p:pic>
      <p:sp>
        <p:nvSpPr>
          <p:cNvPr id="471" name="Google Shape;471;p86"/>
          <p:cNvSpPr txBox="1"/>
          <p:nvPr/>
        </p:nvSpPr>
        <p:spPr>
          <a:xfrm>
            <a:off x="21675" y="-22169"/>
            <a:ext cx="2661000" cy="34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Unit 8 Lesson 2 - Wrap Up</a:t>
            </a:r>
            <a:endParaRPr>
              <a:solidFill>
                <a:srgbClr val="FFFFFF"/>
              </a:solidFill>
            </a:endParaRPr>
          </a:p>
        </p:txBody>
      </p:sp>
      <p:pic>
        <p:nvPicPr>
          <p:cNvPr id="472" name="Google Shape;472;p86"/>
          <p:cNvPicPr preferRelativeResize="0"/>
          <p:nvPr/>
        </p:nvPicPr>
        <p:blipFill>
          <a:blip r:embed="rId6">
            <a:alphaModFix/>
          </a:blip>
          <a:stretch>
            <a:fillRect/>
          </a:stretch>
        </p:blipFill>
        <p:spPr>
          <a:xfrm flipH="1">
            <a:off x="4165875" y="3377788"/>
            <a:ext cx="2443650" cy="120962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76" name="Shape 476"/>
        <p:cNvGrpSpPr/>
        <p:nvPr/>
      </p:nvGrpSpPr>
      <p:grpSpPr>
        <a:xfrm>
          <a:off x="0" y="0"/>
          <a:ext cx="0" cy="0"/>
          <a:chOff x="0" y="0"/>
          <a:chExt cx="0" cy="0"/>
        </a:xfrm>
      </p:grpSpPr>
      <p:sp>
        <p:nvSpPr>
          <p:cNvPr id="477" name="Google Shape;477;p87"/>
          <p:cNvSpPr txBox="1"/>
          <p:nvPr/>
        </p:nvSpPr>
        <p:spPr>
          <a:xfrm>
            <a:off x="0" y="4550"/>
            <a:ext cx="4572000" cy="34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Unit 8 Lesson 2 - Wrap Up</a:t>
            </a:r>
            <a:endParaRPr>
              <a:solidFill>
                <a:srgbClr val="FFFFFF"/>
              </a:solidFill>
            </a:endParaRPr>
          </a:p>
        </p:txBody>
      </p:sp>
      <p:sp>
        <p:nvSpPr>
          <p:cNvPr id="478" name="Google Shape;478;p87"/>
          <p:cNvSpPr txBox="1"/>
          <p:nvPr/>
        </p:nvSpPr>
        <p:spPr>
          <a:xfrm>
            <a:off x="165725" y="399350"/>
            <a:ext cx="8908500" cy="455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chemeClr val="dk1"/>
                </a:solidFill>
                <a:latin typeface="Proxima Nova"/>
                <a:ea typeface="Proxima Nova"/>
                <a:cs typeface="Proxima Nova"/>
                <a:sym typeface="Proxima Nova"/>
              </a:rPr>
              <a:t>Key Takeaways</a:t>
            </a:r>
            <a:endParaRPr b="1" sz="2000">
              <a:solidFill>
                <a:schemeClr val="dk1"/>
              </a:solidFill>
              <a:latin typeface="Proxima Nova"/>
              <a:ea typeface="Proxima Nova"/>
              <a:cs typeface="Proxima Nova"/>
              <a:sym typeface="Proxima Nova"/>
            </a:endParaRPr>
          </a:p>
          <a:p>
            <a:pPr indent="0" lvl="0" marL="0" rtl="0" algn="l">
              <a:spcBef>
                <a:spcPts val="0"/>
              </a:spcBef>
              <a:spcAft>
                <a:spcPts val="0"/>
              </a:spcAft>
              <a:buNone/>
            </a:pPr>
            <a:r>
              <a:t/>
            </a:r>
            <a:endParaRPr sz="1600">
              <a:solidFill>
                <a:schemeClr val="dk1"/>
              </a:solidFill>
              <a:latin typeface="Proxima Nova"/>
              <a:ea typeface="Proxima Nova"/>
              <a:cs typeface="Proxima Nova"/>
              <a:sym typeface="Proxima Nova"/>
            </a:endParaRPr>
          </a:p>
          <a:p>
            <a:pPr indent="-317500" lvl="0" marL="457200" rtl="0" algn="l">
              <a:spcBef>
                <a:spcPts val="0"/>
              </a:spcBef>
              <a:spcAft>
                <a:spcPts val="0"/>
              </a:spcAft>
              <a:buClr>
                <a:schemeClr val="dk1"/>
              </a:buClr>
              <a:buSzPts val="1400"/>
              <a:buFont typeface="Proxima Nova"/>
              <a:buChar char="●"/>
            </a:pPr>
            <a:r>
              <a:rPr b="1" lang="en">
                <a:solidFill>
                  <a:schemeClr val="dk1"/>
                </a:solidFill>
                <a:latin typeface="Proxima Nova"/>
                <a:ea typeface="Proxima Nova"/>
                <a:cs typeface="Proxima Nova"/>
                <a:sym typeface="Proxima Nova"/>
              </a:rPr>
              <a:t>Personally Identifiable Information (PII):</a:t>
            </a:r>
            <a:r>
              <a:rPr lang="en">
                <a:solidFill>
                  <a:schemeClr val="dk1"/>
                </a:solidFill>
                <a:latin typeface="Proxima Nova"/>
                <a:ea typeface="Proxima Nova"/>
                <a:cs typeface="Proxima Nova"/>
                <a:sym typeface="Proxima Nova"/>
              </a:rPr>
              <a:t> information about an individual that identifies, links, relates, or describes them.</a:t>
            </a:r>
            <a:endParaRPr>
              <a:solidFill>
                <a:schemeClr val="dk1"/>
              </a:solidFill>
              <a:latin typeface="Proxima Nova"/>
              <a:ea typeface="Proxima Nova"/>
              <a:cs typeface="Proxima Nova"/>
              <a:sym typeface="Proxima Nova"/>
            </a:endParaRPr>
          </a:p>
          <a:p>
            <a:pPr indent="0" lvl="0" marL="457200" rtl="0" algn="l">
              <a:spcBef>
                <a:spcPts val="0"/>
              </a:spcBef>
              <a:spcAft>
                <a:spcPts val="0"/>
              </a:spcAft>
              <a:buNone/>
            </a:pPr>
            <a:r>
              <a:t/>
            </a:r>
            <a:endParaRPr>
              <a:solidFill>
                <a:schemeClr val="dk1"/>
              </a:solidFill>
              <a:latin typeface="Proxima Nova"/>
              <a:ea typeface="Proxima Nova"/>
              <a:cs typeface="Proxima Nova"/>
              <a:sym typeface="Proxima Nova"/>
            </a:endParaRPr>
          </a:p>
          <a:p>
            <a:pPr indent="-317500" lvl="0" marL="457200" rtl="0" algn="l">
              <a:spcBef>
                <a:spcPts val="0"/>
              </a:spcBef>
              <a:spcAft>
                <a:spcPts val="0"/>
              </a:spcAft>
              <a:buClr>
                <a:schemeClr val="dk1"/>
              </a:buClr>
              <a:buSzPts val="1400"/>
              <a:buFont typeface="Proxima Nova"/>
              <a:buChar char="●"/>
            </a:pPr>
            <a:r>
              <a:rPr lang="en">
                <a:solidFill>
                  <a:schemeClr val="dk1"/>
                </a:solidFill>
                <a:latin typeface="Proxima Nova"/>
                <a:ea typeface="Proxima Nova"/>
                <a:cs typeface="Proxima Nova"/>
                <a:sym typeface="Proxima Nova"/>
              </a:rPr>
              <a:t>Technology enables the collection, use, and exploitation of information about, by and for individuals, groups, and institutions. Geolocation, cookies, and browsing history can all be used to create knowledge about an individual. Most digital technology needs some kind of PII to work (for example street navigation needs to know your location or PII stored online to simplify making online purchases). </a:t>
            </a:r>
            <a:endParaRPr>
              <a:solidFill>
                <a:schemeClr val="dk1"/>
              </a:solidFill>
              <a:latin typeface="Proxima Nova"/>
              <a:ea typeface="Proxima Nova"/>
              <a:cs typeface="Proxima Nova"/>
              <a:sym typeface="Proxima Nova"/>
            </a:endParaRPr>
          </a:p>
          <a:p>
            <a:pPr indent="0" lvl="0" marL="457200" rtl="0" algn="l">
              <a:spcBef>
                <a:spcPts val="0"/>
              </a:spcBef>
              <a:spcAft>
                <a:spcPts val="0"/>
              </a:spcAft>
              <a:buNone/>
            </a:pPr>
            <a:r>
              <a:t/>
            </a:r>
            <a:endParaRPr>
              <a:solidFill>
                <a:schemeClr val="dk1"/>
              </a:solidFill>
              <a:latin typeface="Proxima Nova"/>
              <a:ea typeface="Proxima Nova"/>
              <a:cs typeface="Proxima Nova"/>
              <a:sym typeface="Proxima Nova"/>
            </a:endParaRPr>
          </a:p>
          <a:p>
            <a:pPr indent="-317500" lvl="0" marL="457200" rtl="0" algn="l">
              <a:spcBef>
                <a:spcPts val="0"/>
              </a:spcBef>
              <a:spcAft>
                <a:spcPts val="0"/>
              </a:spcAft>
              <a:buClr>
                <a:schemeClr val="dk1"/>
              </a:buClr>
              <a:buSzPts val="1400"/>
              <a:buFont typeface="Proxima Nova"/>
              <a:buChar char="●"/>
            </a:pPr>
            <a:r>
              <a:rPr lang="en">
                <a:solidFill>
                  <a:schemeClr val="dk1"/>
                </a:solidFill>
                <a:latin typeface="Proxima Nova"/>
                <a:ea typeface="Proxima Nova"/>
                <a:cs typeface="Proxima Nova"/>
                <a:sym typeface="Proxima Nova"/>
              </a:rPr>
              <a:t>Other times websites collect more data to improve their services.</a:t>
            </a:r>
            <a:endParaRPr>
              <a:solidFill>
                <a:schemeClr val="dk1"/>
              </a:solidFill>
              <a:latin typeface="Proxima Nova"/>
              <a:ea typeface="Proxima Nova"/>
              <a:cs typeface="Proxima Nova"/>
              <a:sym typeface="Proxima Nova"/>
            </a:endParaRPr>
          </a:p>
          <a:p>
            <a:pPr indent="0" lvl="0" marL="457200" rtl="0" algn="l">
              <a:spcBef>
                <a:spcPts val="0"/>
              </a:spcBef>
              <a:spcAft>
                <a:spcPts val="0"/>
              </a:spcAft>
              <a:buNone/>
            </a:pPr>
            <a:r>
              <a:t/>
            </a:r>
            <a:endParaRPr>
              <a:solidFill>
                <a:schemeClr val="dk1"/>
              </a:solidFill>
              <a:latin typeface="Proxima Nova"/>
              <a:ea typeface="Proxima Nova"/>
              <a:cs typeface="Proxima Nova"/>
              <a:sym typeface="Proxima Nova"/>
            </a:endParaRPr>
          </a:p>
          <a:p>
            <a:pPr indent="-317500" lvl="0" marL="457200" rtl="0" algn="l">
              <a:spcBef>
                <a:spcPts val="0"/>
              </a:spcBef>
              <a:spcAft>
                <a:spcPts val="0"/>
              </a:spcAft>
              <a:buClr>
                <a:schemeClr val="dk1"/>
              </a:buClr>
              <a:buSzPts val="1400"/>
              <a:buFont typeface="Proxima Nova"/>
              <a:buChar char="●"/>
            </a:pPr>
            <a:r>
              <a:rPr lang="en">
                <a:solidFill>
                  <a:schemeClr val="dk1"/>
                </a:solidFill>
                <a:latin typeface="Proxima Nova"/>
                <a:ea typeface="Proxima Nova"/>
                <a:cs typeface="Proxima Nova"/>
                <a:sym typeface="Proxima Nova"/>
              </a:rPr>
              <a:t>Many services and websites collect information (like your browser history) that can be used to advertise to you by creating detailed profiles of who you are and what you like. Search engines also can record and maintain a history of searches made by users. This information can be used to suggest websites or for for targeted marketing.</a:t>
            </a:r>
            <a:endParaRPr>
              <a:solidFill>
                <a:schemeClr val="dk1"/>
              </a:solidFill>
              <a:latin typeface="Proxima Nova"/>
              <a:ea typeface="Proxima Nova"/>
              <a:cs typeface="Proxima Nova"/>
              <a:sym typeface="Proxima Nova"/>
            </a:endParaRPr>
          </a:p>
          <a:p>
            <a:pPr indent="0" lvl="0" marL="0" rtl="0" algn="l">
              <a:spcBef>
                <a:spcPts val="0"/>
              </a:spcBef>
              <a:spcAft>
                <a:spcPts val="0"/>
              </a:spcAft>
              <a:buNone/>
            </a:pPr>
            <a:r>
              <a:t/>
            </a:r>
            <a:endParaRPr>
              <a:solidFill>
                <a:schemeClr val="dk1"/>
              </a:solidFill>
              <a:latin typeface="Proxima Nova"/>
              <a:ea typeface="Proxima Nova"/>
              <a:cs typeface="Proxima Nova"/>
              <a:sym typeface="Proxima Nova"/>
            </a:endParaRPr>
          </a:p>
          <a:p>
            <a:pPr indent="-317500" lvl="0" marL="457200" rtl="0" algn="l">
              <a:spcBef>
                <a:spcPts val="0"/>
              </a:spcBef>
              <a:spcAft>
                <a:spcPts val="0"/>
              </a:spcAft>
              <a:buClr>
                <a:schemeClr val="dk1"/>
              </a:buClr>
              <a:buSzPts val="1400"/>
              <a:buFont typeface="Proxima Nova"/>
              <a:buChar char="●"/>
            </a:pPr>
            <a:r>
              <a:rPr lang="en">
                <a:solidFill>
                  <a:schemeClr val="dk1"/>
                </a:solidFill>
                <a:latin typeface="Proxima Nova"/>
                <a:ea typeface="Proxima Nova"/>
                <a:cs typeface="Proxima Nova"/>
                <a:sym typeface="Proxima Nova"/>
              </a:rPr>
              <a:t>Once data is made digital, and especially once it's shared online, it's much harder to control. </a:t>
            </a:r>
            <a:endParaRPr>
              <a:solidFill>
                <a:schemeClr val="dk1"/>
              </a:solidFill>
              <a:latin typeface="Proxima Nova"/>
              <a:ea typeface="Proxima Nova"/>
              <a:cs typeface="Proxima Nova"/>
              <a:sym typeface="Proxima Nova"/>
            </a:endParaRPr>
          </a:p>
          <a:p>
            <a:pPr indent="0" lvl="0" marL="457200" rtl="0" algn="l">
              <a:spcBef>
                <a:spcPts val="0"/>
              </a:spcBef>
              <a:spcAft>
                <a:spcPts val="0"/>
              </a:spcAft>
              <a:buNone/>
            </a:pPr>
            <a:r>
              <a:t/>
            </a:r>
            <a:endParaRPr>
              <a:solidFill>
                <a:schemeClr val="dk1"/>
              </a:solidFill>
              <a:latin typeface="Proxima Nova"/>
              <a:ea typeface="Proxima Nova"/>
              <a:cs typeface="Proxima Nova"/>
              <a:sym typeface="Proxima Nova"/>
            </a:endParaRPr>
          </a:p>
          <a:p>
            <a:pPr indent="-317500" lvl="0" marL="457200" rtl="0" algn="l">
              <a:spcBef>
                <a:spcPts val="0"/>
              </a:spcBef>
              <a:spcAft>
                <a:spcPts val="0"/>
              </a:spcAft>
              <a:buClr>
                <a:schemeClr val="dk1"/>
              </a:buClr>
              <a:buSzPts val="1400"/>
              <a:buFont typeface="Proxima Nova"/>
              <a:buChar char="●"/>
            </a:pPr>
            <a:r>
              <a:rPr lang="en">
                <a:solidFill>
                  <a:schemeClr val="dk1"/>
                </a:solidFill>
                <a:latin typeface="Proxima Nova"/>
                <a:ea typeface="Proxima Nova"/>
                <a:cs typeface="Proxima Nova"/>
                <a:sym typeface="Proxima Nova"/>
              </a:rPr>
              <a:t>PII can be used to steal the identity of a person, or stalk them online. Information that is often posted on social media can be combined to create a profile on you. </a:t>
            </a:r>
            <a:endParaRPr>
              <a:solidFill>
                <a:schemeClr val="dk1"/>
              </a:solidFill>
              <a:latin typeface="Proxima Nova"/>
              <a:ea typeface="Proxima Nova"/>
              <a:cs typeface="Proxima Nova"/>
              <a:sym typeface="Proxima Nova"/>
            </a:endParaRPr>
          </a:p>
          <a:p>
            <a:pPr indent="0" lvl="0" marL="0" rtl="0" algn="ctr">
              <a:spcBef>
                <a:spcPts val="0"/>
              </a:spcBef>
              <a:spcAft>
                <a:spcPts val="0"/>
              </a:spcAft>
              <a:buNone/>
            </a:pPr>
            <a:r>
              <a:t/>
            </a:r>
            <a:endParaRPr sz="1600">
              <a:solidFill>
                <a:schemeClr val="dk1"/>
              </a:solidFill>
              <a:latin typeface="Proxima Nova"/>
              <a:ea typeface="Proxima Nova"/>
              <a:cs typeface="Proxima Nova"/>
              <a:sym typeface="Proxima Nova"/>
            </a:endParaRPr>
          </a:p>
          <a:p>
            <a:pPr indent="0" lvl="0" marL="0" rtl="0" algn="l">
              <a:spcBef>
                <a:spcPts val="0"/>
              </a:spcBef>
              <a:spcAft>
                <a:spcPts val="0"/>
              </a:spcAft>
              <a:buNone/>
            </a:pPr>
            <a:r>
              <a:t/>
            </a:r>
            <a:endParaRPr sz="1600">
              <a:latin typeface="Proxima Nova"/>
              <a:ea typeface="Proxima Nova"/>
              <a:cs typeface="Proxima Nova"/>
              <a:sym typeface="Proxima Nova"/>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82" name="Shape 482"/>
        <p:cNvGrpSpPr/>
        <p:nvPr/>
      </p:nvGrpSpPr>
      <p:grpSpPr>
        <a:xfrm>
          <a:off x="0" y="0"/>
          <a:ext cx="0" cy="0"/>
          <a:chOff x="0" y="0"/>
          <a:chExt cx="0" cy="0"/>
        </a:xfrm>
      </p:grpSpPr>
      <p:sp>
        <p:nvSpPr>
          <p:cNvPr id="483" name="Google Shape;483;p88"/>
          <p:cNvSpPr txBox="1"/>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600">
                <a:solidFill>
                  <a:srgbClr val="FFFFFF"/>
                </a:solidFill>
                <a:latin typeface="Proxima Nova"/>
                <a:ea typeface="Proxima Nova"/>
                <a:cs typeface="Proxima Nova"/>
                <a:sym typeface="Proxima Nova"/>
              </a:rPr>
              <a:t>Unit 8 - Lesson 3</a:t>
            </a:r>
            <a:endParaRPr b="1" sz="3600">
              <a:solidFill>
                <a:srgbClr val="FFFFFF"/>
              </a:solidFill>
              <a:latin typeface="Proxima Nova"/>
              <a:ea typeface="Proxima Nova"/>
              <a:cs typeface="Proxima Nova"/>
              <a:sym typeface="Proxima Nova"/>
            </a:endParaRPr>
          </a:p>
          <a:p>
            <a:pPr indent="0" lvl="0" marL="0" rtl="0" algn="ctr">
              <a:spcBef>
                <a:spcPts val="0"/>
              </a:spcBef>
              <a:spcAft>
                <a:spcPts val="0"/>
              </a:spcAft>
              <a:buNone/>
            </a:pPr>
            <a:r>
              <a:rPr b="1" lang="en" sz="3600">
                <a:solidFill>
                  <a:srgbClr val="FFFFFF"/>
                </a:solidFill>
                <a:latin typeface="Proxima Nova"/>
                <a:ea typeface="Proxima Nova"/>
                <a:cs typeface="Proxima Nova"/>
                <a:sym typeface="Proxima Nova"/>
              </a:rPr>
              <a:t>The Value of Privacy</a:t>
            </a:r>
            <a:endParaRPr b="1" sz="3600">
              <a:solidFill>
                <a:srgbClr val="FFFFFF"/>
              </a:solidFill>
              <a:latin typeface="Proxima Nova"/>
              <a:ea typeface="Proxima Nova"/>
              <a:cs typeface="Proxima Nova"/>
              <a:sym typeface="Proxima Nova"/>
            </a:endParaRPr>
          </a:p>
        </p:txBody>
      </p:sp>
      <p:pic>
        <p:nvPicPr>
          <p:cNvPr id="484" name="Google Shape;484;p88" title="Code.org Logo"/>
          <p:cNvPicPr preferRelativeResize="0"/>
          <p:nvPr/>
        </p:nvPicPr>
        <p:blipFill>
          <a:blip r:embed="rId4">
            <a:alphaModFix/>
          </a:blip>
          <a:stretch>
            <a:fillRect/>
          </a:stretch>
        </p:blipFill>
        <p:spPr>
          <a:xfrm>
            <a:off x="3205775" y="4357099"/>
            <a:ext cx="338325" cy="334099"/>
          </a:xfrm>
          <a:prstGeom prst="rect">
            <a:avLst/>
          </a:prstGeom>
          <a:noFill/>
          <a:ln>
            <a:noFill/>
          </a:ln>
        </p:spPr>
      </p:pic>
      <p:sp>
        <p:nvSpPr>
          <p:cNvPr id="485" name="Google Shape;485;p88"/>
          <p:cNvSpPr txBox="1"/>
          <p:nvPr/>
        </p:nvSpPr>
        <p:spPr>
          <a:xfrm>
            <a:off x="3625900" y="4324050"/>
            <a:ext cx="2626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FFFFFF"/>
                </a:solidFill>
                <a:latin typeface="Proxima Nova"/>
                <a:ea typeface="Proxima Nova"/>
                <a:cs typeface="Proxima Nova"/>
                <a:sym typeface="Proxima Nova"/>
              </a:rPr>
              <a:t>Computer Science Principles</a:t>
            </a:r>
            <a:endParaRPr b="1">
              <a:solidFill>
                <a:srgbClr val="FFFFFF"/>
              </a:solidFill>
              <a:latin typeface="Proxima Nova"/>
              <a:ea typeface="Proxima Nova"/>
              <a:cs typeface="Proxima Nova"/>
              <a:sym typeface="Proxima Nova"/>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89" name="Shape 489"/>
        <p:cNvGrpSpPr/>
        <p:nvPr/>
      </p:nvGrpSpPr>
      <p:grpSpPr>
        <a:xfrm>
          <a:off x="0" y="0"/>
          <a:ext cx="0" cy="0"/>
          <a:chOff x="0" y="0"/>
          <a:chExt cx="0" cy="0"/>
        </a:xfrm>
      </p:grpSpPr>
      <p:sp>
        <p:nvSpPr>
          <p:cNvPr id="490" name="Google Shape;490;p89"/>
          <p:cNvSpPr txBox="1"/>
          <p:nvPr/>
        </p:nvSpPr>
        <p:spPr>
          <a:xfrm>
            <a:off x="523500" y="684400"/>
            <a:ext cx="8097000" cy="4227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latin typeface="Proxima Nova"/>
                <a:ea typeface="Proxima Nova"/>
                <a:cs typeface="Proxima Nova"/>
                <a:sym typeface="Proxima Nova"/>
              </a:rPr>
              <a:t>Prompt:</a:t>
            </a:r>
            <a:r>
              <a:rPr lang="en" sz="3000">
                <a:latin typeface="Proxima Nova"/>
                <a:ea typeface="Proxima Nova"/>
                <a:cs typeface="Proxima Nova"/>
                <a:sym typeface="Proxima Nova"/>
              </a:rPr>
              <a:t> </a:t>
            </a:r>
            <a:endParaRPr sz="3000">
              <a:latin typeface="Proxima Nova"/>
              <a:ea typeface="Proxima Nova"/>
              <a:cs typeface="Proxima Nova"/>
              <a:sym typeface="Proxima Nova"/>
            </a:endParaRPr>
          </a:p>
          <a:p>
            <a:pPr indent="0" lvl="0" marL="0" rtl="0" algn="ctr">
              <a:spcBef>
                <a:spcPts val="0"/>
              </a:spcBef>
              <a:spcAft>
                <a:spcPts val="0"/>
              </a:spcAft>
              <a:buNone/>
            </a:pPr>
            <a:r>
              <a:t/>
            </a:r>
            <a:endParaRPr sz="3000">
              <a:solidFill>
                <a:schemeClr val="dk1"/>
              </a:solidFill>
              <a:latin typeface="Proxima Nova"/>
              <a:ea typeface="Proxima Nova"/>
              <a:cs typeface="Proxima Nova"/>
              <a:sym typeface="Proxima Nova"/>
            </a:endParaRPr>
          </a:p>
          <a:p>
            <a:pPr indent="0" lvl="0" marL="0" rtl="0" algn="ctr">
              <a:spcBef>
                <a:spcPts val="0"/>
              </a:spcBef>
              <a:spcAft>
                <a:spcPts val="0"/>
              </a:spcAft>
              <a:buNone/>
            </a:pPr>
            <a:r>
              <a:rPr lang="en" sz="3600">
                <a:solidFill>
                  <a:schemeClr val="dk1"/>
                </a:solidFill>
                <a:latin typeface="Proxima Nova"/>
                <a:ea typeface="Proxima Nova"/>
                <a:cs typeface="Proxima Nova"/>
                <a:sym typeface="Proxima Nova"/>
              </a:rPr>
              <a:t>Review your activity guide from last class. Remind yourself what your privacy concerns were for the app / website you chose.</a:t>
            </a:r>
            <a:endParaRPr sz="3600">
              <a:solidFill>
                <a:schemeClr val="dk1"/>
              </a:solidFill>
              <a:latin typeface="Proxima Nova"/>
              <a:ea typeface="Proxima Nova"/>
              <a:cs typeface="Proxima Nova"/>
              <a:sym typeface="Proxima Nova"/>
            </a:endParaRPr>
          </a:p>
          <a:p>
            <a:pPr indent="0" lvl="0" marL="0" rtl="0" algn="ctr">
              <a:spcBef>
                <a:spcPts val="0"/>
              </a:spcBef>
              <a:spcAft>
                <a:spcPts val="0"/>
              </a:spcAft>
              <a:buNone/>
            </a:pPr>
            <a:r>
              <a:t/>
            </a:r>
            <a:endParaRPr sz="3600">
              <a:solidFill>
                <a:schemeClr val="dk1"/>
              </a:solidFill>
              <a:latin typeface="Proxima Nova"/>
              <a:ea typeface="Proxima Nova"/>
              <a:cs typeface="Proxima Nova"/>
              <a:sym typeface="Proxima Nova"/>
            </a:endParaRPr>
          </a:p>
        </p:txBody>
      </p:sp>
      <p:sp>
        <p:nvSpPr>
          <p:cNvPr id="491" name="Google Shape;491;p89"/>
          <p:cNvSpPr txBox="1"/>
          <p:nvPr/>
        </p:nvSpPr>
        <p:spPr>
          <a:xfrm>
            <a:off x="0" y="0"/>
            <a:ext cx="4572000" cy="34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Unit 8 Lesson 3 - Warm Up</a:t>
            </a:r>
            <a:endParaRPr>
              <a:solidFill>
                <a:srgbClr val="FFFFFF"/>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95" name="Shape 495"/>
        <p:cNvGrpSpPr/>
        <p:nvPr/>
      </p:nvGrpSpPr>
      <p:grpSpPr>
        <a:xfrm>
          <a:off x="0" y="0"/>
          <a:ext cx="0" cy="0"/>
          <a:chOff x="0" y="0"/>
          <a:chExt cx="0" cy="0"/>
        </a:xfrm>
      </p:grpSpPr>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99" name="Shape 499"/>
        <p:cNvGrpSpPr/>
        <p:nvPr/>
      </p:nvGrpSpPr>
      <p:grpSpPr>
        <a:xfrm>
          <a:off x="0" y="0"/>
          <a:ext cx="0" cy="0"/>
          <a:chOff x="0" y="0"/>
          <a:chExt cx="0" cy="0"/>
        </a:xfrm>
      </p:grpSpPr>
      <p:sp>
        <p:nvSpPr>
          <p:cNvPr id="500" name="Google Shape;500;p91"/>
          <p:cNvSpPr txBox="1"/>
          <p:nvPr/>
        </p:nvSpPr>
        <p:spPr>
          <a:xfrm>
            <a:off x="0" y="4550"/>
            <a:ext cx="4572000" cy="34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Unit 8 Lesson 3 - Activity</a:t>
            </a:r>
            <a:endParaRPr>
              <a:solidFill>
                <a:srgbClr val="FFFFFF"/>
              </a:solidFill>
            </a:endParaRPr>
          </a:p>
        </p:txBody>
      </p:sp>
      <p:sp>
        <p:nvSpPr>
          <p:cNvPr id="501" name="Google Shape;501;p91"/>
          <p:cNvSpPr txBox="1"/>
          <p:nvPr/>
        </p:nvSpPr>
        <p:spPr>
          <a:xfrm>
            <a:off x="523500" y="684400"/>
            <a:ext cx="8097000" cy="422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latin typeface="Proxima Nova"/>
                <a:ea typeface="Proxima Nova"/>
                <a:cs typeface="Proxima Nova"/>
                <a:sym typeface="Proxima Nova"/>
              </a:rPr>
              <a:t>Prompt:</a:t>
            </a:r>
            <a:r>
              <a:rPr lang="en" sz="3000">
                <a:latin typeface="Proxima Nova"/>
                <a:ea typeface="Proxima Nova"/>
                <a:cs typeface="Proxima Nova"/>
                <a:sym typeface="Proxima Nova"/>
              </a:rPr>
              <a:t> As we watch the following video on facial recognition takes notes on:</a:t>
            </a:r>
            <a:endParaRPr sz="3000">
              <a:latin typeface="Proxima Nova"/>
              <a:ea typeface="Proxima Nova"/>
              <a:cs typeface="Proxima Nova"/>
              <a:sym typeface="Proxima Nova"/>
            </a:endParaRPr>
          </a:p>
          <a:p>
            <a:pPr indent="-419100" lvl="0" marL="457200" rtl="0" algn="l">
              <a:spcBef>
                <a:spcPts val="0"/>
              </a:spcBef>
              <a:spcAft>
                <a:spcPts val="0"/>
              </a:spcAft>
              <a:buSzPts val="3000"/>
              <a:buFont typeface="Proxima Nova"/>
              <a:buChar char="●"/>
            </a:pPr>
            <a:r>
              <a:rPr lang="en" sz="3000">
                <a:latin typeface="Proxima Nova"/>
                <a:ea typeface="Proxima Nova"/>
                <a:cs typeface="Proxima Nova"/>
                <a:sym typeface="Proxima Nova"/>
              </a:rPr>
              <a:t>What are the benefits of the technology? What does it make more convenient / fun?</a:t>
            </a:r>
            <a:endParaRPr sz="3000">
              <a:latin typeface="Proxima Nova"/>
              <a:ea typeface="Proxima Nova"/>
              <a:cs typeface="Proxima Nova"/>
              <a:sym typeface="Proxima Nova"/>
            </a:endParaRPr>
          </a:p>
          <a:p>
            <a:pPr indent="-419100" lvl="0" marL="457200" rtl="0" algn="l">
              <a:spcBef>
                <a:spcPts val="0"/>
              </a:spcBef>
              <a:spcAft>
                <a:spcPts val="0"/>
              </a:spcAft>
              <a:buSzPts val="3000"/>
              <a:buFont typeface="Proxima Nova"/>
              <a:buChar char="●"/>
            </a:pPr>
            <a:r>
              <a:rPr lang="en" sz="3000">
                <a:latin typeface="Proxima Nova"/>
                <a:ea typeface="Proxima Nova"/>
                <a:cs typeface="Proxima Nova"/>
                <a:sym typeface="Proxima Nova"/>
              </a:rPr>
              <a:t>What are the privacy concerns that arise?</a:t>
            </a:r>
            <a:endParaRPr sz="3000">
              <a:latin typeface="Proxima Nova"/>
              <a:ea typeface="Proxima Nova"/>
              <a:cs typeface="Proxima Nova"/>
              <a:sym typeface="Proxima Nova"/>
            </a:endParaRPr>
          </a:p>
          <a:p>
            <a:pPr indent="-419100" lvl="0" marL="457200" rtl="0" algn="l">
              <a:spcBef>
                <a:spcPts val="0"/>
              </a:spcBef>
              <a:spcAft>
                <a:spcPts val="0"/>
              </a:spcAft>
              <a:buSzPts val="3000"/>
              <a:buFont typeface="Proxima Nova"/>
              <a:buChar char="●"/>
            </a:pPr>
            <a:r>
              <a:rPr lang="en" sz="3000">
                <a:latin typeface="Proxima Nova"/>
                <a:ea typeface="Proxima Nova"/>
                <a:cs typeface="Proxima Nova"/>
                <a:sym typeface="Proxima Nova"/>
              </a:rPr>
              <a:t>Why would governments or businesses be interested in this technology?</a:t>
            </a:r>
            <a:endParaRPr sz="3000">
              <a:latin typeface="Proxima Nova"/>
              <a:ea typeface="Proxima Nova"/>
              <a:cs typeface="Proxima Nova"/>
              <a:sym typeface="Proxima Nova"/>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05" name="Shape 505"/>
        <p:cNvGrpSpPr/>
        <p:nvPr/>
      </p:nvGrpSpPr>
      <p:grpSpPr>
        <a:xfrm>
          <a:off x="0" y="0"/>
          <a:ext cx="0" cy="0"/>
          <a:chOff x="0" y="0"/>
          <a:chExt cx="0" cy="0"/>
        </a:xfrm>
      </p:grpSpPr>
      <p:sp>
        <p:nvSpPr>
          <p:cNvPr id="506" name="Google Shape;506;p92"/>
          <p:cNvSpPr txBox="1"/>
          <p:nvPr/>
        </p:nvSpPr>
        <p:spPr>
          <a:xfrm>
            <a:off x="0" y="4550"/>
            <a:ext cx="4572000" cy="34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Unit 8 Lesson 3 - Activity</a:t>
            </a:r>
            <a:endParaRPr>
              <a:solidFill>
                <a:srgbClr val="FFFFFF"/>
              </a:solidFill>
            </a:endParaRPr>
          </a:p>
        </p:txBody>
      </p:sp>
      <p:pic>
        <p:nvPicPr>
          <p:cNvPr descr="In today’s digital world, privacy is something that is getting harder and harder to protect. But what if simply scanning your face provides enough information to track you and learn your habits?&#10;&#10;TEACHERS: Get your students in the discussion on KQED Learn, a safe place for middle and high school students to investigate controversial topics and share their voices. https://learn.kqed.org/topics/&#10;&#10;Facial recognition is creeping more and more into our daily lives. Facebook and Google use it for autotagging photos. Snapchat uses it to create hilarious filters. And Apple’s new iPhone will allow you to use your face to unlock your phone. But this same technology can be used by governments and companies to learn as much as they can about you.&#10;&#10;Governments and law enforcement are using facial recognition right now. In the US, there are an estimated 60 million surveillance cameras, meaning there’s a pretty good chance that our faces are being digitally captured every day. In US airports, facial scans are checked against photos stored in police databases. In fact, if you’re an adult in the US, there is a 50/50 chance that your photo is stored in a police database, even if you’ve never been arrested or charged with a crime.&#10;&#10;ABOVE THE NOISE is a show that cuts through the hype and investigates the research behind controversial and trending topics in the news. Hosted by Myles Bess.&#10;&#10;*NEW VIDEOS EVERY OTHER WEDNESDAY*&#10;&#10;SUBSCRIBE by clicking the RED BUTTON above.&#10;Follow us on Instagram @kqedabovethenoise&#10;&#10;Facial recognition is also about making money. When you and your friends are auto-tagged when you upload a photo to Google or Facebook, that’s one more data point that companies can use to track what you do online, what you like, and what you buy. Companies are willing to pay BIG money for this info.&#10;&#10;What is facial recognition?&#10;A biometric method of identifying an individual by comparing a digital image data with the stored record for that person.&#10;&#10;SOURCES:&#10;Facial recognition is increasingly common, but how does it work?&#10;https://www.salon.com/2017/04/22/facial-recognition-is-increasingly-common-but-how-does-it-work_partner/&#10;&#10;Facial Recognition May Boost Airport Security But Raises Privacy Worries&#10;https://www.npr.org/sections/alltechconsidered/2017/06/26/534131967/facial-recognition-may-boost-airport-security-but-raises-privacy-worries&#10;&#10;Half of All American Adults are in a Police Face Recognition Database&#10;https://www.law.georgetown.edu/news/press-releases/half-of-all-american-adults-are-in-a-police-face-recognition-database-new-report-finds.cfm&#10;&#10;China Shames Jaywalkers Through Facial Recognition&#10;https://phys.org/news/2017-06-china-shames-jaywalkers-facial-recognition.html&#10;&#10;Moscow Deploys Facial Recognition to Spy on Citizens in Streets&#10;https://www.bloomberg.com/news/articles/2017-09-28/moscow-deploys-facial-recognition-to-spy-on-citizens-in-streets&#10;&#10;Disguised Face Identification (DFI) with Facial KeyPoints using Spatial Fusion Convolutional Network&#10;https://arxiv.org/pdf/1708.09317v1.pdf&#10;&#10;Facebook and Google predicted to make $106 billion from advertising&#10;https://www.cnbc.com/2017/03/21/facebook-and-google-ad-youtube-make-advertising-in-2017.html&#10;&#10;Walmart's Facial Recognition Tech Would Overstep Boundaries&#10;https://www.forbes.com/sites/retailwire/2017/07/27/walmarts-facial-recognition-tech-would-overstep-boundaries/#473627c745f8&#10;&#10;Facial Recognition Technology Is Big Business — And It's Coming For You&#10;https://news.vice.com/article/facial-recognition-technology-is-big-business-and-its-coming-for-you&#10;&#10;FOR EDUCATORS&#10;KQED Learn https://learn.kqed.org  &#10;KQED Teach https://teach.kqed.org &#10;KQED Education https://ww2.kqed.org/education &#10;https://www.facebook.com/KQEDEducation &#10;https://twitter.com/KQEDedspace &#10;https://www.instagram.com/kqededucation &#10;&#10;About KQED&#10;KQED, an NPR and PBS affiliate in San Francisco, CA, serves Northern California and beyond with a public-supported alternative to commercial TV, Radio, and web media. Funding for Above the Noise is provided in part by the Corporation for Public Broadcasting, Silver Giving Foundation, Stuart Foundation, and William and Flora Hewlett Foundation." id="507" name="Google Shape;507;p92" title="Facial Recognition: Is It Invading Your Privacy?">
            <a:hlinkClick r:id="rId4"/>
          </p:cNvPr>
          <p:cNvPicPr preferRelativeResize="0"/>
          <p:nvPr/>
        </p:nvPicPr>
        <p:blipFill>
          <a:blip r:embed="rId5">
            <a:alphaModFix/>
          </a:blip>
          <a:stretch>
            <a:fillRect/>
          </a:stretch>
        </p:blipFill>
        <p:spPr>
          <a:xfrm>
            <a:off x="1655613" y="611825"/>
            <a:ext cx="5832775" cy="43745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24" name="Shape 224"/>
        <p:cNvGrpSpPr/>
        <p:nvPr/>
      </p:nvGrpSpPr>
      <p:grpSpPr>
        <a:xfrm>
          <a:off x="0" y="0"/>
          <a:ext cx="0" cy="0"/>
          <a:chOff x="0" y="0"/>
          <a:chExt cx="0" cy="0"/>
        </a:xfrm>
      </p:grpSpPr>
      <p:sp>
        <p:nvSpPr>
          <p:cNvPr id="225" name="Google Shape;225;p57"/>
          <p:cNvSpPr txBox="1"/>
          <p:nvPr/>
        </p:nvSpPr>
        <p:spPr>
          <a:xfrm>
            <a:off x="0" y="0"/>
            <a:ext cx="4572000" cy="34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Day 1</a:t>
            </a:r>
            <a:r>
              <a:rPr lang="en">
                <a:solidFill>
                  <a:srgbClr val="FFFFFF"/>
                </a:solidFill>
              </a:rPr>
              <a:t> - Warm Up</a:t>
            </a:r>
            <a:endParaRPr>
              <a:solidFill>
                <a:srgbClr val="FFFFFF"/>
              </a:solidFill>
            </a:endParaRPr>
          </a:p>
        </p:txBody>
      </p:sp>
      <p:sp>
        <p:nvSpPr>
          <p:cNvPr id="226" name="Google Shape;226;p57"/>
          <p:cNvSpPr txBox="1"/>
          <p:nvPr/>
        </p:nvSpPr>
        <p:spPr>
          <a:xfrm>
            <a:off x="3559500" y="0"/>
            <a:ext cx="2025000" cy="348000"/>
          </a:xfrm>
          <a:prstGeom prst="rect">
            <a:avLst/>
          </a:prstGeom>
          <a:solidFill>
            <a:srgbClr val="DF544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Proxima Nova"/>
                <a:ea typeface="Proxima Nova"/>
                <a:cs typeface="Proxima Nova"/>
                <a:sym typeface="Proxima Nova"/>
              </a:rPr>
              <a:t>☁</a:t>
            </a:r>
            <a:r>
              <a:rPr lang="en">
                <a:solidFill>
                  <a:srgbClr val="FFFFFF"/>
                </a:solidFill>
              </a:rPr>
              <a:t> </a:t>
            </a:r>
            <a:r>
              <a:rPr lang="en" sz="1200">
                <a:solidFill>
                  <a:srgbClr val="FFFFFF"/>
                </a:solidFill>
                <a:latin typeface="Proxima Nova"/>
                <a:ea typeface="Proxima Nova"/>
                <a:cs typeface="Proxima Nova"/>
                <a:sym typeface="Proxima Nova"/>
              </a:rPr>
              <a:t>Innovation Simulation ☁</a:t>
            </a:r>
            <a:endParaRPr sz="1200">
              <a:solidFill>
                <a:srgbClr val="FFFFFF"/>
              </a:solidFill>
              <a:latin typeface="Proxima Nova"/>
              <a:ea typeface="Proxima Nova"/>
              <a:cs typeface="Proxima Nova"/>
              <a:sym typeface="Proxima Nova"/>
            </a:endParaRPr>
          </a:p>
        </p:txBody>
      </p:sp>
      <p:pic>
        <p:nvPicPr>
          <p:cNvPr id="227" name="Google Shape;227;p57"/>
          <p:cNvPicPr preferRelativeResize="0"/>
          <p:nvPr/>
        </p:nvPicPr>
        <p:blipFill rotWithShape="1">
          <a:blip r:embed="rId4">
            <a:alphaModFix/>
          </a:blip>
          <a:srcRect b="20236" l="0" r="0" t="0"/>
          <a:stretch/>
        </p:blipFill>
        <p:spPr>
          <a:xfrm>
            <a:off x="0" y="1848037"/>
            <a:ext cx="9144000" cy="3295462"/>
          </a:xfrm>
          <a:prstGeom prst="rect">
            <a:avLst/>
          </a:prstGeom>
          <a:noFill/>
          <a:ln>
            <a:noFill/>
          </a:ln>
        </p:spPr>
      </p:pic>
      <p:sp>
        <p:nvSpPr>
          <p:cNvPr id="228" name="Google Shape;228;p57"/>
          <p:cNvSpPr txBox="1"/>
          <p:nvPr/>
        </p:nvSpPr>
        <p:spPr>
          <a:xfrm>
            <a:off x="518550" y="672625"/>
            <a:ext cx="8106900" cy="3517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7200">
                <a:solidFill>
                  <a:schemeClr val="dk1"/>
                </a:solidFill>
                <a:latin typeface="Montserrat"/>
                <a:ea typeface="Montserrat"/>
                <a:cs typeface="Montserrat"/>
                <a:sym typeface="Montserrat"/>
              </a:rPr>
              <a:t>Future School Convention</a:t>
            </a:r>
            <a:endParaRPr sz="7200">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11" name="Shape 511"/>
        <p:cNvGrpSpPr/>
        <p:nvPr/>
      </p:nvGrpSpPr>
      <p:grpSpPr>
        <a:xfrm>
          <a:off x="0" y="0"/>
          <a:ext cx="0" cy="0"/>
          <a:chOff x="0" y="0"/>
          <a:chExt cx="0" cy="0"/>
        </a:xfrm>
      </p:grpSpPr>
      <p:sp>
        <p:nvSpPr>
          <p:cNvPr id="512" name="Google Shape;512;p93"/>
          <p:cNvSpPr txBox="1"/>
          <p:nvPr/>
        </p:nvSpPr>
        <p:spPr>
          <a:xfrm>
            <a:off x="0" y="4550"/>
            <a:ext cx="4572000" cy="34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Unit 8 Lesson 3 - Activity</a:t>
            </a:r>
            <a:endParaRPr>
              <a:solidFill>
                <a:srgbClr val="FFFFFF"/>
              </a:solidFill>
            </a:endParaRPr>
          </a:p>
        </p:txBody>
      </p:sp>
      <p:sp>
        <p:nvSpPr>
          <p:cNvPr id="513" name="Google Shape;513;p93"/>
          <p:cNvSpPr txBox="1"/>
          <p:nvPr/>
        </p:nvSpPr>
        <p:spPr>
          <a:xfrm>
            <a:off x="523500" y="684400"/>
            <a:ext cx="8097000" cy="422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latin typeface="Proxima Nova"/>
                <a:ea typeface="Proxima Nova"/>
                <a:cs typeface="Proxima Nova"/>
                <a:sym typeface="Proxima Nova"/>
              </a:rPr>
              <a:t>Share notes with a partner:</a:t>
            </a:r>
            <a:endParaRPr b="1" sz="2400">
              <a:latin typeface="Proxima Nova"/>
              <a:ea typeface="Proxima Nova"/>
              <a:cs typeface="Proxima Nova"/>
              <a:sym typeface="Proxima Nova"/>
            </a:endParaRPr>
          </a:p>
          <a:p>
            <a:pPr indent="-381000" lvl="0" marL="457200" rtl="0" algn="l">
              <a:spcBef>
                <a:spcPts val="0"/>
              </a:spcBef>
              <a:spcAft>
                <a:spcPts val="0"/>
              </a:spcAft>
              <a:buClr>
                <a:schemeClr val="dk1"/>
              </a:buClr>
              <a:buSzPts val="2400"/>
              <a:buFont typeface="Proxima Nova"/>
              <a:buChar char="●"/>
            </a:pPr>
            <a:r>
              <a:rPr lang="en" sz="2400">
                <a:solidFill>
                  <a:schemeClr val="dk1"/>
                </a:solidFill>
                <a:latin typeface="Proxima Nova"/>
                <a:ea typeface="Proxima Nova"/>
                <a:cs typeface="Proxima Nova"/>
                <a:sym typeface="Proxima Nova"/>
              </a:rPr>
              <a:t>What are the benefits of the technology? What does it make more convenient / fun?</a:t>
            </a:r>
            <a:endParaRPr sz="2400">
              <a:solidFill>
                <a:schemeClr val="dk1"/>
              </a:solidFill>
              <a:latin typeface="Proxima Nova"/>
              <a:ea typeface="Proxima Nova"/>
              <a:cs typeface="Proxima Nova"/>
              <a:sym typeface="Proxima Nova"/>
            </a:endParaRPr>
          </a:p>
          <a:p>
            <a:pPr indent="-381000" lvl="0" marL="457200" rtl="0" algn="l">
              <a:spcBef>
                <a:spcPts val="0"/>
              </a:spcBef>
              <a:spcAft>
                <a:spcPts val="0"/>
              </a:spcAft>
              <a:buClr>
                <a:schemeClr val="dk1"/>
              </a:buClr>
              <a:buSzPts val="2400"/>
              <a:buFont typeface="Proxima Nova"/>
              <a:buChar char="●"/>
            </a:pPr>
            <a:r>
              <a:rPr lang="en" sz="2400">
                <a:solidFill>
                  <a:schemeClr val="dk1"/>
                </a:solidFill>
                <a:latin typeface="Proxima Nova"/>
                <a:ea typeface="Proxima Nova"/>
                <a:cs typeface="Proxima Nova"/>
                <a:sym typeface="Proxima Nova"/>
              </a:rPr>
              <a:t>What are the privacy concerns that arise?</a:t>
            </a:r>
            <a:endParaRPr sz="2400">
              <a:solidFill>
                <a:schemeClr val="dk1"/>
              </a:solidFill>
              <a:latin typeface="Proxima Nova"/>
              <a:ea typeface="Proxima Nova"/>
              <a:cs typeface="Proxima Nova"/>
              <a:sym typeface="Proxima Nova"/>
            </a:endParaRPr>
          </a:p>
          <a:p>
            <a:pPr indent="-381000" lvl="0" marL="457200" rtl="0" algn="l">
              <a:spcBef>
                <a:spcPts val="0"/>
              </a:spcBef>
              <a:spcAft>
                <a:spcPts val="0"/>
              </a:spcAft>
              <a:buClr>
                <a:schemeClr val="dk1"/>
              </a:buClr>
              <a:buSzPts val="2400"/>
              <a:buFont typeface="Proxima Nova"/>
              <a:buChar char="●"/>
            </a:pPr>
            <a:r>
              <a:rPr lang="en" sz="2400">
                <a:solidFill>
                  <a:schemeClr val="dk1"/>
                </a:solidFill>
                <a:latin typeface="Proxima Nova"/>
                <a:ea typeface="Proxima Nova"/>
                <a:cs typeface="Proxima Nova"/>
                <a:sym typeface="Proxima Nova"/>
              </a:rPr>
              <a:t>Why would governments or businesses be interested in this technology?</a:t>
            </a:r>
            <a:endParaRPr sz="2400">
              <a:solidFill>
                <a:schemeClr val="dk1"/>
              </a:solidFill>
              <a:latin typeface="Proxima Nova"/>
              <a:ea typeface="Proxima Nova"/>
              <a:cs typeface="Proxima Nova"/>
              <a:sym typeface="Proxima Nova"/>
            </a:endParaRPr>
          </a:p>
          <a:p>
            <a:pPr indent="0" lvl="0" marL="457200" rtl="0" algn="l">
              <a:spcBef>
                <a:spcPts val="0"/>
              </a:spcBef>
              <a:spcAft>
                <a:spcPts val="0"/>
              </a:spcAft>
              <a:buNone/>
            </a:pPr>
            <a:r>
              <a:t/>
            </a:r>
            <a:endParaRPr sz="2400">
              <a:solidFill>
                <a:schemeClr val="dk1"/>
              </a:solidFill>
              <a:latin typeface="Proxima Nova"/>
              <a:ea typeface="Proxima Nova"/>
              <a:cs typeface="Proxima Nova"/>
              <a:sym typeface="Proxima Nova"/>
            </a:endParaRPr>
          </a:p>
          <a:p>
            <a:pPr indent="0" lvl="0" marL="0" rtl="0" algn="l">
              <a:spcBef>
                <a:spcPts val="0"/>
              </a:spcBef>
              <a:spcAft>
                <a:spcPts val="0"/>
              </a:spcAft>
              <a:buNone/>
            </a:pPr>
            <a:r>
              <a:rPr b="1" lang="en" sz="2400">
                <a:latin typeface="Proxima Nova"/>
                <a:ea typeface="Proxima Nova"/>
                <a:cs typeface="Proxima Nova"/>
                <a:sym typeface="Proxima Nova"/>
              </a:rPr>
              <a:t>Discuss:</a:t>
            </a:r>
            <a:r>
              <a:rPr lang="en" sz="2400">
                <a:latin typeface="Proxima Nova"/>
                <a:ea typeface="Proxima Nova"/>
                <a:cs typeface="Proxima Nova"/>
                <a:sym typeface="Proxima Nova"/>
              </a:rPr>
              <a:t> Do you believe the privacy risks posed by facial recognition technology outweigh the benefits/convenience?</a:t>
            </a:r>
            <a:endParaRPr sz="2400">
              <a:latin typeface="Proxima Nova"/>
              <a:ea typeface="Proxima Nova"/>
              <a:cs typeface="Proxima Nova"/>
              <a:sym typeface="Proxima Nova"/>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17" name="Shape 517"/>
        <p:cNvGrpSpPr/>
        <p:nvPr/>
      </p:nvGrpSpPr>
      <p:grpSpPr>
        <a:xfrm>
          <a:off x="0" y="0"/>
          <a:ext cx="0" cy="0"/>
          <a:chOff x="0" y="0"/>
          <a:chExt cx="0" cy="0"/>
        </a:xfrm>
      </p:grpSpPr>
      <p:sp>
        <p:nvSpPr>
          <p:cNvPr id="518" name="Google Shape;518;p94"/>
          <p:cNvSpPr txBox="1"/>
          <p:nvPr/>
        </p:nvSpPr>
        <p:spPr>
          <a:xfrm>
            <a:off x="0" y="4550"/>
            <a:ext cx="4572000" cy="34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Unit 8 Lesson 3 - Activity</a:t>
            </a:r>
            <a:endParaRPr>
              <a:solidFill>
                <a:srgbClr val="FFFFFF"/>
              </a:solidFill>
            </a:endParaRPr>
          </a:p>
        </p:txBody>
      </p:sp>
      <p:sp>
        <p:nvSpPr>
          <p:cNvPr id="519" name="Google Shape;519;p94"/>
          <p:cNvSpPr txBox="1"/>
          <p:nvPr/>
        </p:nvSpPr>
        <p:spPr>
          <a:xfrm>
            <a:off x="523500" y="684400"/>
            <a:ext cx="8097000" cy="422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latin typeface="Proxima Nova"/>
                <a:ea typeface="Proxima Nova"/>
                <a:cs typeface="Proxima Nova"/>
                <a:sym typeface="Proxima Nova"/>
              </a:rPr>
              <a:t>Prompt:</a:t>
            </a:r>
            <a:r>
              <a:rPr lang="en" sz="2400">
                <a:latin typeface="Proxima Nova"/>
                <a:ea typeface="Proxima Nova"/>
                <a:cs typeface="Proxima Nova"/>
                <a:sym typeface="Proxima Nova"/>
              </a:rPr>
              <a:t> As we watch the following video on location data, take notes on the following:</a:t>
            </a:r>
            <a:endParaRPr sz="2400">
              <a:latin typeface="Proxima Nova"/>
              <a:ea typeface="Proxima Nova"/>
              <a:cs typeface="Proxima Nova"/>
              <a:sym typeface="Proxima Nova"/>
            </a:endParaRPr>
          </a:p>
          <a:p>
            <a:pPr indent="0" lvl="0" marL="0" rtl="0" algn="l">
              <a:spcBef>
                <a:spcPts val="0"/>
              </a:spcBef>
              <a:spcAft>
                <a:spcPts val="0"/>
              </a:spcAft>
              <a:buNone/>
            </a:pPr>
            <a:r>
              <a:t/>
            </a:r>
            <a:endParaRPr sz="2400">
              <a:latin typeface="Proxima Nova"/>
              <a:ea typeface="Proxima Nova"/>
              <a:cs typeface="Proxima Nova"/>
              <a:sym typeface="Proxima Nova"/>
            </a:endParaRPr>
          </a:p>
          <a:p>
            <a:pPr indent="-381000" lvl="0" marL="457200" rtl="0" algn="l">
              <a:spcBef>
                <a:spcPts val="0"/>
              </a:spcBef>
              <a:spcAft>
                <a:spcPts val="0"/>
              </a:spcAft>
              <a:buSzPts val="2400"/>
              <a:buFont typeface="Proxima Nova"/>
              <a:buChar char="●"/>
            </a:pPr>
            <a:r>
              <a:rPr lang="en" sz="2400">
                <a:latin typeface="Proxima Nova"/>
                <a:ea typeface="Proxima Nova"/>
                <a:cs typeface="Proxima Nova"/>
                <a:sym typeface="Proxima Nova"/>
              </a:rPr>
              <a:t>What kind of data is being collected and shared?</a:t>
            </a:r>
            <a:endParaRPr sz="2400">
              <a:latin typeface="Proxima Nova"/>
              <a:ea typeface="Proxima Nova"/>
              <a:cs typeface="Proxima Nova"/>
              <a:sym typeface="Proxima Nova"/>
            </a:endParaRPr>
          </a:p>
          <a:p>
            <a:pPr indent="-381000" lvl="0" marL="457200" rtl="0" algn="l">
              <a:spcBef>
                <a:spcPts val="0"/>
              </a:spcBef>
              <a:spcAft>
                <a:spcPts val="0"/>
              </a:spcAft>
              <a:buSzPts val="2400"/>
              <a:buFont typeface="Proxima Nova"/>
              <a:buChar char="●"/>
            </a:pPr>
            <a:r>
              <a:rPr lang="en" sz="2400">
                <a:latin typeface="Proxima Nova"/>
                <a:ea typeface="Proxima Nova"/>
                <a:cs typeface="Proxima Nova"/>
                <a:sym typeface="Proxima Nova"/>
              </a:rPr>
              <a:t>Who is the “third party” in this situation? </a:t>
            </a:r>
            <a:endParaRPr sz="2400">
              <a:latin typeface="Proxima Nova"/>
              <a:ea typeface="Proxima Nova"/>
              <a:cs typeface="Proxima Nova"/>
              <a:sym typeface="Proxima Nova"/>
            </a:endParaRPr>
          </a:p>
          <a:p>
            <a:pPr indent="-381000" lvl="0" marL="457200" rtl="0" algn="l">
              <a:spcBef>
                <a:spcPts val="0"/>
              </a:spcBef>
              <a:spcAft>
                <a:spcPts val="0"/>
              </a:spcAft>
              <a:buSzPts val="2400"/>
              <a:buFont typeface="Proxima Nova"/>
              <a:buChar char="●"/>
            </a:pPr>
            <a:r>
              <a:rPr lang="en" sz="2400">
                <a:latin typeface="Proxima Nova"/>
                <a:ea typeface="Proxima Nova"/>
                <a:cs typeface="Proxima Nova"/>
                <a:sym typeface="Proxima Nova"/>
              </a:rPr>
              <a:t>Why is this a tradeoff between privacy and security?</a:t>
            </a:r>
            <a:endParaRPr sz="2400">
              <a:latin typeface="Proxima Nova"/>
              <a:ea typeface="Proxima Nova"/>
              <a:cs typeface="Proxima Nova"/>
              <a:sym typeface="Proxima Nova"/>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23" name="Shape 523"/>
        <p:cNvGrpSpPr/>
        <p:nvPr/>
      </p:nvGrpSpPr>
      <p:grpSpPr>
        <a:xfrm>
          <a:off x="0" y="0"/>
          <a:ext cx="0" cy="0"/>
          <a:chOff x="0" y="0"/>
          <a:chExt cx="0" cy="0"/>
        </a:xfrm>
      </p:grpSpPr>
      <p:sp>
        <p:nvSpPr>
          <p:cNvPr id="524" name="Google Shape;524;p95"/>
          <p:cNvSpPr txBox="1"/>
          <p:nvPr/>
        </p:nvSpPr>
        <p:spPr>
          <a:xfrm>
            <a:off x="0" y="4550"/>
            <a:ext cx="4572000" cy="34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Unit 8 Lesson 3 - Activity</a:t>
            </a:r>
            <a:endParaRPr>
              <a:solidFill>
                <a:srgbClr val="FFFFFF"/>
              </a:solidFill>
            </a:endParaRPr>
          </a:p>
        </p:txBody>
      </p:sp>
      <p:pic>
        <p:nvPicPr>
          <p:cNvPr descr="The Supreme Court just ruled that cops need a search warrant to get information about where people have been from their cell phones.&#10;&#10;The 5-4 decision, written by Chief Justice John Roberts, sets a strong legal limit on how much of your digital data the government can access. But the justices also stressed that these limits apply only to the type of data at question in the case: historical location information. The justices made clear they weren’t weighing in on real-time location records or data related to foreign affairs or national security.&#10;&#10;Even so, the ruling is a strong rebuke of the government's encroachment on technological advances.&#10;&#10;Subscribe to VICE News here: http://bit.ly/Subscribe-to-VICE-News&#10;&#10;Check out VICE News for more: http://vicenews.com&#10;&#10;Follow VICE News here:&#10;Facebook: https://www.facebook.com/vicenews&#10;Twitter: https://twitter.com/vicenews&#10;Tumblr: http://vicenews.tumblr.com/&#10;Instagram: http://instagram.com/vicenews&#10;More videos from the VICE network: https://www.fb.com/vicevideo" id="525" name="Google Shape;525;p95" title="Cops Need A Warrant To Search Your Cell Phone’s Location History, Supreme Court Rules">
            <a:hlinkClick r:id="rId4"/>
          </p:cNvPr>
          <p:cNvPicPr preferRelativeResize="0"/>
          <p:nvPr/>
        </p:nvPicPr>
        <p:blipFill>
          <a:blip r:embed="rId5">
            <a:alphaModFix/>
          </a:blip>
          <a:stretch>
            <a:fillRect/>
          </a:stretch>
        </p:blipFill>
        <p:spPr>
          <a:xfrm>
            <a:off x="1867400" y="680600"/>
            <a:ext cx="5409200" cy="40569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29" name="Shape 529"/>
        <p:cNvGrpSpPr/>
        <p:nvPr/>
      </p:nvGrpSpPr>
      <p:grpSpPr>
        <a:xfrm>
          <a:off x="0" y="0"/>
          <a:ext cx="0" cy="0"/>
          <a:chOff x="0" y="0"/>
          <a:chExt cx="0" cy="0"/>
        </a:xfrm>
      </p:grpSpPr>
      <p:sp>
        <p:nvSpPr>
          <p:cNvPr id="530" name="Google Shape;530;p96"/>
          <p:cNvSpPr txBox="1"/>
          <p:nvPr/>
        </p:nvSpPr>
        <p:spPr>
          <a:xfrm>
            <a:off x="0" y="4550"/>
            <a:ext cx="4572000" cy="34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Unit 8 Lesson 3 - Activity</a:t>
            </a:r>
            <a:endParaRPr>
              <a:solidFill>
                <a:srgbClr val="FFFFFF"/>
              </a:solidFill>
            </a:endParaRPr>
          </a:p>
        </p:txBody>
      </p:sp>
      <p:sp>
        <p:nvSpPr>
          <p:cNvPr id="531" name="Google Shape;531;p96"/>
          <p:cNvSpPr txBox="1"/>
          <p:nvPr/>
        </p:nvSpPr>
        <p:spPr>
          <a:xfrm>
            <a:off x="523500" y="684400"/>
            <a:ext cx="8097000" cy="422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latin typeface="Proxima Nova"/>
                <a:ea typeface="Proxima Nova"/>
                <a:cs typeface="Proxima Nova"/>
                <a:sym typeface="Proxima Nova"/>
              </a:rPr>
              <a:t>Share notes with a partner:</a:t>
            </a:r>
            <a:endParaRPr b="1" sz="2400">
              <a:latin typeface="Proxima Nova"/>
              <a:ea typeface="Proxima Nova"/>
              <a:cs typeface="Proxima Nova"/>
              <a:sym typeface="Proxima Nova"/>
            </a:endParaRPr>
          </a:p>
          <a:p>
            <a:pPr indent="-381000" lvl="0" marL="457200" rtl="0" algn="l">
              <a:spcBef>
                <a:spcPts val="0"/>
              </a:spcBef>
              <a:spcAft>
                <a:spcPts val="0"/>
              </a:spcAft>
              <a:buClr>
                <a:schemeClr val="dk1"/>
              </a:buClr>
              <a:buSzPts val="2400"/>
              <a:buFont typeface="Proxima Nova"/>
              <a:buChar char="●"/>
            </a:pPr>
            <a:r>
              <a:rPr lang="en" sz="2400">
                <a:solidFill>
                  <a:schemeClr val="dk1"/>
                </a:solidFill>
                <a:latin typeface="Proxima Nova"/>
                <a:ea typeface="Proxima Nova"/>
                <a:cs typeface="Proxima Nova"/>
                <a:sym typeface="Proxima Nova"/>
              </a:rPr>
              <a:t>What kind of data is this question about?</a:t>
            </a:r>
            <a:endParaRPr sz="2400">
              <a:solidFill>
                <a:schemeClr val="dk1"/>
              </a:solidFill>
              <a:latin typeface="Proxima Nova"/>
              <a:ea typeface="Proxima Nova"/>
              <a:cs typeface="Proxima Nova"/>
              <a:sym typeface="Proxima Nova"/>
            </a:endParaRPr>
          </a:p>
          <a:p>
            <a:pPr indent="-381000" lvl="0" marL="457200" rtl="0" algn="l">
              <a:spcBef>
                <a:spcPts val="0"/>
              </a:spcBef>
              <a:spcAft>
                <a:spcPts val="0"/>
              </a:spcAft>
              <a:buClr>
                <a:schemeClr val="dk1"/>
              </a:buClr>
              <a:buSzPts val="2400"/>
              <a:buFont typeface="Proxima Nova"/>
              <a:buChar char="●"/>
            </a:pPr>
            <a:r>
              <a:rPr lang="en" sz="2400">
                <a:solidFill>
                  <a:schemeClr val="dk1"/>
                </a:solidFill>
                <a:latin typeface="Proxima Nova"/>
                <a:ea typeface="Proxima Nova"/>
                <a:cs typeface="Proxima Nova"/>
                <a:sym typeface="Proxima Nova"/>
              </a:rPr>
              <a:t>Who is the “third party” in this situation? Why does it matter that a “third party” had the data?</a:t>
            </a:r>
            <a:endParaRPr sz="2400">
              <a:solidFill>
                <a:schemeClr val="dk1"/>
              </a:solidFill>
              <a:latin typeface="Proxima Nova"/>
              <a:ea typeface="Proxima Nova"/>
              <a:cs typeface="Proxima Nova"/>
              <a:sym typeface="Proxima Nova"/>
            </a:endParaRPr>
          </a:p>
          <a:p>
            <a:pPr indent="-381000" lvl="0" marL="457200" rtl="0" algn="l">
              <a:spcBef>
                <a:spcPts val="0"/>
              </a:spcBef>
              <a:spcAft>
                <a:spcPts val="0"/>
              </a:spcAft>
              <a:buClr>
                <a:schemeClr val="dk1"/>
              </a:buClr>
              <a:buSzPts val="2400"/>
              <a:buFont typeface="Proxima Nova"/>
              <a:buChar char="●"/>
            </a:pPr>
            <a:r>
              <a:rPr lang="en" sz="2400">
                <a:solidFill>
                  <a:schemeClr val="dk1"/>
                </a:solidFill>
                <a:latin typeface="Proxima Nova"/>
                <a:ea typeface="Proxima Nova"/>
                <a:cs typeface="Proxima Nova"/>
                <a:sym typeface="Proxima Nova"/>
              </a:rPr>
              <a:t>Why is this a tradeoff between privacy and security?</a:t>
            </a:r>
            <a:endParaRPr sz="2400">
              <a:solidFill>
                <a:schemeClr val="dk1"/>
              </a:solidFill>
              <a:latin typeface="Proxima Nova"/>
              <a:ea typeface="Proxima Nova"/>
              <a:cs typeface="Proxima Nova"/>
              <a:sym typeface="Proxima Nova"/>
            </a:endParaRPr>
          </a:p>
          <a:p>
            <a:pPr indent="0" lvl="0" marL="457200" rtl="0" algn="l">
              <a:spcBef>
                <a:spcPts val="0"/>
              </a:spcBef>
              <a:spcAft>
                <a:spcPts val="0"/>
              </a:spcAft>
              <a:buNone/>
            </a:pPr>
            <a:r>
              <a:t/>
            </a:r>
            <a:endParaRPr sz="2400">
              <a:solidFill>
                <a:schemeClr val="dk1"/>
              </a:solidFill>
              <a:latin typeface="Proxima Nova"/>
              <a:ea typeface="Proxima Nova"/>
              <a:cs typeface="Proxima Nova"/>
              <a:sym typeface="Proxima Nova"/>
            </a:endParaRPr>
          </a:p>
          <a:p>
            <a:pPr indent="0" lvl="0" marL="0" rtl="0" algn="l">
              <a:spcBef>
                <a:spcPts val="0"/>
              </a:spcBef>
              <a:spcAft>
                <a:spcPts val="0"/>
              </a:spcAft>
              <a:buNone/>
            </a:pPr>
            <a:r>
              <a:rPr b="1" lang="en" sz="2400">
                <a:latin typeface="Proxima Nova"/>
                <a:ea typeface="Proxima Nova"/>
                <a:cs typeface="Proxima Nova"/>
                <a:sym typeface="Proxima Nova"/>
              </a:rPr>
              <a:t>Discuss:</a:t>
            </a:r>
            <a:r>
              <a:rPr lang="en" sz="2400">
                <a:latin typeface="Proxima Nova"/>
                <a:ea typeface="Proxima Nova"/>
                <a:cs typeface="Proxima Nova"/>
                <a:sym typeface="Proxima Nova"/>
              </a:rPr>
              <a:t> Do you agree with the Supreme Court’s ruling? Do you think it should apply to other kinds of data?</a:t>
            </a:r>
            <a:endParaRPr sz="2400">
              <a:latin typeface="Proxima Nova"/>
              <a:ea typeface="Proxima Nova"/>
              <a:cs typeface="Proxima Nova"/>
              <a:sym typeface="Proxima Nova"/>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35" name="Shape 535"/>
        <p:cNvGrpSpPr/>
        <p:nvPr/>
      </p:nvGrpSpPr>
      <p:grpSpPr>
        <a:xfrm>
          <a:off x="0" y="0"/>
          <a:ext cx="0" cy="0"/>
          <a:chOff x="0" y="0"/>
          <a:chExt cx="0" cy="0"/>
        </a:xfrm>
      </p:grpSpPr>
      <p:sp>
        <p:nvSpPr>
          <p:cNvPr id="536" name="Google Shape;536;p97"/>
          <p:cNvSpPr txBox="1"/>
          <p:nvPr/>
        </p:nvSpPr>
        <p:spPr>
          <a:xfrm>
            <a:off x="0" y="4550"/>
            <a:ext cx="4572000" cy="34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Unit 8 Lesson 3 - Activity</a:t>
            </a:r>
            <a:endParaRPr>
              <a:solidFill>
                <a:srgbClr val="FFFFFF"/>
              </a:solidFill>
            </a:endParaRPr>
          </a:p>
        </p:txBody>
      </p:sp>
      <p:sp>
        <p:nvSpPr>
          <p:cNvPr id="537" name="Google Shape;537;p97"/>
          <p:cNvSpPr txBox="1"/>
          <p:nvPr/>
        </p:nvSpPr>
        <p:spPr>
          <a:xfrm>
            <a:off x="523500" y="684400"/>
            <a:ext cx="4000200" cy="4227000"/>
          </a:xfrm>
          <a:prstGeom prst="rect">
            <a:avLst/>
          </a:prstGeom>
          <a:noFill/>
          <a:ln>
            <a:noFill/>
          </a:ln>
        </p:spPr>
        <p:txBody>
          <a:bodyPr anchorCtr="0" anchor="t" bIns="91425" lIns="91425" spcFirstLastPara="1" rIns="91425" wrap="square" tIns="91425">
            <a:noAutofit/>
          </a:bodyPr>
          <a:lstStyle/>
          <a:p>
            <a:pPr indent="-381000" lvl="0" marL="457200" rtl="0" algn="l">
              <a:spcBef>
                <a:spcPts val="0"/>
              </a:spcBef>
              <a:spcAft>
                <a:spcPts val="0"/>
              </a:spcAft>
              <a:buSzPts val="2400"/>
              <a:buFont typeface="Proxima Nova"/>
              <a:buChar char="●"/>
            </a:pPr>
            <a:r>
              <a:rPr b="1" lang="en" sz="2400">
                <a:solidFill>
                  <a:schemeClr val="dk1"/>
                </a:solidFill>
                <a:latin typeface="Proxima Nova"/>
                <a:ea typeface="Proxima Nova"/>
                <a:cs typeface="Proxima Nova"/>
                <a:sym typeface="Proxima Nova"/>
              </a:rPr>
              <a:t>Individually fill out the last page on your activity guide</a:t>
            </a:r>
            <a:endParaRPr b="1" sz="2400">
              <a:solidFill>
                <a:schemeClr val="dk1"/>
              </a:solidFill>
              <a:latin typeface="Proxima Nova"/>
              <a:ea typeface="Proxima Nova"/>
              <a:cs typeface="Proxima Nova"/>
              <a:sym typeface="Proxima Nova"/>
            </a:endParaRPr>
          </a:p>
          <a:p>
            <a:pPr indent="-381000" lvl="0" marL="457200" rtl="0" algn="l">
              <a:spcBef>
                <a:spcPts val="0"/>
              </a:spcBef>
              <a:spcAft>
                <a:spcPts val="0"/>
              </a:spcAft>
              <a:buClr>
                <a:schemeClr val="dk1"/>
              </a:buClr>
              <a:buSzPts val="2400"/>
              <a:buFont typeface="Proxima Nova"/>
              <a:buChar char="●"/>
            </a:pPr>
            <a:r>
              <a:rPr lang="en" sz="2400">
                <a:solidFill>
                  <a:schemeClr val="dk1"/>
                </a:solidFill>
                <a:latin typeface="Proxima Nova"/>
                <a:ea typeface="Proxima Nova"/>
                <a:cs typeface="Proxima Nova"/>
                <a:sym typeface="Proxima Nova"/>
              </a:rPr>
              <a:t>When you finish, discuss your responses with your partner. You don’t need to agree with one another.</a:t>
            </a:r>
            <a:endParaRPr sz="2400">
              <a:solidFill>
                <a:schemeClr val="dk1"/>
              </a:solidFill>
              <a:latin typeface="Proxima Nova"/>
              <a:ea typeface="Proxima Nova"/>
              <a:cs typeface="Proxima Nova"/>
              <a:sym typeface="Proxima Nova"/>
            </a:endParaRPr>
          </a:p>
          <a:p>
            <a:pPr indent="-381000" lvl="0" marL="457200" rtl="0" algn="l">
              <a:spcBef>
                <a:spcPts val="0"/>
              </a:spcBef>
              <a:spcAft>
                <a:spcPts val="0"/>
              </a:spcAft>
              <a:buClr>
                <a:schemeClr val="dk1"/>
              </a:buClr>
              <a:buSzPts val="2400"/>
              <a:buFont typeface="Proxima Nova"/>
              <a:buChar char="●"/>
            </a:pPr>
            <a:r>
              <a:rPr lang="en" sz="2400">
                <a:solidFill>
                  <a:schemeClr val="dk1"/>
                </a:solidFill>
                <a:latin typeface="Proxima Nova"/>
                <a:ea typeface="Proxima Nova"/>
                <a:cs typeface="Proxima Nova"/>
                <a:sym typeface="Proxima Nova"/>
              </a:rPr>
              <a:t>If time allows, discuss with another group too.</a:t>
            </a:r>
            <a:endParaRPr sz="2400">
              <a:solidFill>
                <a:schemeClr val="dk1"/>
              </a:solidFill>
              <a:latin typeface="Proxima Nova"/>
              <a:ea typeface="Proxima Nova"/>
              <a:cs typeface="Proxima Nova"/>
              <a:sym typeface="Proxima Nova"/>
            </a:endParaRPr>
          </a:p>
        </p:txBody>
      </p:sp>
      <p:pic>
        <p:nvPicPr>
          <p:cNvPr id="538" name="Google Shape;538;p97"/>
          <p:cNvPicPr preferRelativeResize="0"/>
          <p:nvPr/>
        </p:nvPicPr>
        <p:blipFill>
          <a:blip r:embed="rId4">
            <a:alphaModFix/>
          </a:blip>
          <a:stretch>
            <a:fillRect/>
          </a:stretch>
        </p:blipFill>
        <p:spPr>
          <a:xfrm>
            <a:off x="4572000" y="1229625"/>
            <a:ext cx="4315500" cy="2756999"/>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42" name="Shape 542"/>
        <p:cNvGrpSpPr/>
        <p:nvPr/>
      </p:nvGrpSpPr>
      <p:grpSpPr>
        <a:xfrm>
          <a:off x="0" y="0"/>
          <a:ext cx="0" cy="0"/>
          <a:chOff x="0" y="0"/>
          <a:chExt cx="0" cy="0"/>
        </a:xfrm>
      </p:grpSpPr>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46" name="Shape 546"/>
        <p:cNvGrpSpPr/>
        <p:nvPr/>
      </p:nvGrpSpPr>
      <p:grpSpPr>
        <a:xfrm>
          <a:off x="0" y="0"/>
          <a:ext cx="0" cy="0"/>
          <a:chOff x="0" y="0"/>
          <a:chExt cx="0" cy="0"/>
        </a:xfrm>
      </p:grpSpPr>
      <p:sp>
        <p:nvSpPr>
          <p:cNvPr id="547" name="Google Shape;547;p99"/>
          <p:cNvSpPr txBox="1"/>
          <p:nvPr/>
        </p:nvSpPr>
        <p:spPr>
          <a:xfrm>
            <a:off x="357300" y="1179600"/>
            <a:ext cx="8327700" cy="1356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lang="en" sz="1800">
                <a:solidFill>
                  <a:schemeClr val="dk1"/>
                </a:solidFill>
                <a:latin typeface="Proxima Nova"/>
                <a:ea typeface="Proxima Nova"/>
                <a:cs typeface="Proxima Nova"/>
                <a:sym typeface="Proxima Nova"/>
              </a:rPr>
              <a:t>Hold up fingers for your response.</a:t>
            </a:r>
            <a:br>
              <a:rPr lang="en" sz="1800">
                <a:solidFill>
                  <a:schemeClr val="dk1"/>
                </a:solidFill>
                <a:latin typeface="Proxima Nova"/>
                <a:ea typeface="Proxima Nova"/>
                <a:cs typeface="Proxima Nova"/>
                <a:sym typeface="Proxima Nova"/>
              </a:rPr>
            </a:br>
            <a:r>
              <a:rPr lang="en" sz="1800">
                <a:solidFill>
                  <a:schemeClr val="dk1"/>
                </a:solidFill>
                <a:latin typeface="Proxima Nova"/>
                <a:ea typeface="Proxima Nova"/>
                <a:cs typeface="Proxima Nova"/>
                <a:sym typeface="Proxima Nova"/>
              </a:rPr>
              <a:t>Which of the following best describes your overall comfort with using data to drive innovations or ensure security.</a:t>
            </a:r>
            <a:endParaRPr sz="1800">
              <a:latin typeface="Proxima Nova"/>
              <a:ea typeface="Proxima Nova"/>
              <a:cs typeface="Proxima Nova"/>
              <a:sym typeface="Proxima Nova"/>
            </a:endParaRPr>
          </a:p>
        </p:txBody>
      </p:sp>
      <p:sp>
        <p:nvSpPr>
          <p:cNvPr id="548" name="Google Shape;548;p99"/>
          <p:cNvSpPr txBox="1"/>
          <p:nvPr/>
        </p:nvSpPr>
        <p:spPr>
          <a:xfrm>
            <a:off x="0" y="4550"/>
            <a:ext cx="4572000" cy="34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Unit 8 Lesson 3 - Wrap Up</a:t>
            </a:r>
            <a:endParaRPr>
              <a:solidFill>
                <a:srgbClr val="FFFFFF"/>
              </a:solidFill>
            </a:endParaRPr>
          </a:p>
        </p:txBody>
      </p:sp>
      <p:cxnSp>
        <p:nvCxnSpPr>
          <p:cNvPr id="549" name="Google Shape;549;p99"/>
          <p:cNvCxnSpPr/>
          <p:nvPr/>
        </p:nvCxnSpPr>
        <p:spPr>
          <a:xfrm>
            <a:off x="475050" y="2536200"/>
            <a:ext cx="8092200" cy="0"/>
          </a:xfrm>
          <a:prstGeom prst="straightConnector1">
            <a:avLst/>
          </a:prstGeom>
          <a:noFill/>
          <a:ln cap="flat" cmpd="sng" w="28575">
            <a:solidFill>
              <a:schemeClr val="dk2"/>
            </a:solidFill>
            <a:prstDash val="solid"/>
            <a:round/>
            <a:headEnd len="med" w="med" type="triangle"/>
            <a:tailEnd len="med" w="med" type="triangle"/>
          </a:ln>
        </p:spPr>
      </p:cxnSp>
      <p:sp>
        <p:nvSpPr>
          <p:cNvPr id="550" name="Google Shape;550;p99"/>
          <p:cNvSpPr txBox="1"/>
          <p:nvPr/>
        </p:nvSpPr>
        <p:spPr>
          <a:xfrm>
            <a:off x="47100" y="2664075"/>
            <a:ext cx="1893600" cy="1121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b="1" lang="en" sz="1200">
                <a:solidFill>
                  <a:schemeClr val="dk1"/>
                </a:solidFill>
                <a:latin typeface="Proxima Nova"/>
                <a:ea typeface="Proxima Nova"/>
                <a:cs typeface="Proxima Nova"/>
                <a:sym typeface="Proxima Nova"/>
              </a:rPr>
              <a:t>1 - Totally Comfortable </a:t>
            </a:r>
            <a:r>
              <a:rPr lang="en" sz="1200">
                <a:solidFill>
                  <a:schemeClr val="dk1"/>
                </a:solidFill>
                <a:latin typeface="Proxima Nova"/>
                <a:ea typeface="Proxima Nova"/>
                <a:cs typeface="Proxima Nova"/>
                <a:sym typeface="Proxima Nova"/>
              </a:rPr>
              <a:t>"Have my data! It makes the technology I love work and keeps me safe!”</a:t>
            </a:r>
            <a:endParaRPr sz="1200">
              <a:solidFill>
                <a:schemeClr val="dk1"/>
              </a:solidFill>
              <a:latin typeface="Proxima Nova"/>
              <a:ea typeface="Proxima Nova"/>
              <a:cs typeface="Proxima Nova"/>
              <a:sym typeface="Proxima Nova"/>
            </a:endParaRPr>
          </a:p>
          <a:p>
            <a:pPr indent="0" lvl="0" marL="0" rtl="0" algn="l">
              <a:spcBef>
                <a:spcPts val="0"/>
              </a:spcBef>
              <a:spcAft>
                <a:spcPts val="0"/>
              </a:spcAft>
              <a:buNone/>
            </a:pPr>
            <a:r>
              <a:t/>
            </a:r>
            <a:endParaRPr sz="1200"/>
          </a:p>
        </p:txBody>
      </p:sp>
      <p:sp>
        <p:nvSpPr>
          <p:cNvPr id="551" name="Google Shape;551;p99"/>
          <p:cNvSpPr txBox="1"/>
          <p:nvPr/>
        </p:nvSpPr>
        <p:spPr>
          <a:xfrm>
            <a:off x="1830994" y="2664075"/>
            <a:ext cx="1893600" cy="1121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solidFill>
                  <a:schemeClr val="dk1"/>
                </a:solidFill>
                <a:latin typeface="Proxima Nova"/>
                <a:ea typeface="Proxima Nova"/>
                <a:cs typeface="Proxima Nova"/>
                <a:sym typeface="Proxima Nova"/>
              </a:rPr>
              <a:t>2 - Mostly Comfortable </a:t>
            </a:r>
            <a:endParaRPr b="1" sz="1200">
              <a:solidFill>
                <a:schemeClr val="dk1"/>
              </a:solidFill>
              <a:latin typeface="Proxima Nova"/>
              <a:ea typeface="Proxima Nova"/>
              <a:cs typeface="Proxima Nova"/>
              <a:sym typeface="Proxima Nova"/>
            </a:endParaRPr>
          </a:p>
          <a:p>
            <a:pPr indent="0" lvl="0" marL="0" rtl="0" algn="ctr">
              <a:spcBef>
                <a:spcPts val="0"/>
              </a:spcBef>
              <a:spcAft>
                <a:spcPts val="0"/>
              </a:spcAft>
              <a:buNone/>
            </a:pPr>
            <a:r>
              <a:rPr lang="en" sz="1200">
                <a:solidFill>
                  <a:schemeClr val="dk1"/>
                </a:solidFill>
                <a:latin typeface="Proxima Nova"/>
                <a:ea typeface="Proxima Nova"/>
                <a:cs typeface="Proxima Nova"/>
                <a:sym typeface="Proxima Nova"/>
              </a:rPr>
              <a:t>"I want tech innovations and stronger security. Let's make sure we take care of the most damaging privacy concerns."</a:t>
            </a:r>
            <a:endParaRPr sz="1200">
              <a:solidFill>
                <a:schemeClr val="dk1"/>
              </a:solidFill>
              <a:latin typeface="Proxima Nova"/>
              <a:ea typeface="Proxima Nova"/>
              <a:cs typeface="Proxima Nova"/>
              <a:sym typeface="Proxima Nova"/>
            </a:endParaRPr>
          </a:p>
          <a:p>
            <a:pPr indent="0" lvl="0" marL="0" rtl="0" algn="ctr">
              <a:spcBef>
                <a:spcPts val="0"/>
              </a:spcBef>
              <a:spcAft>
                <a:spcPts val="0"/>
              </a:spcAft>
              <a:buNone/>
            </a:pPr>
            <a:r>
              <a:t/>
            </a:r>
            <a:endParaRPr sz="1200">
              <a:solidFill>
                <a:schemeClr val="dk1"/>
              </a:solidFill>
              <a:latin typeface="Proxima Nova"/>
              <a:ea typeface="Proxima Nova"/>
              <a:cs typeface="Proxima Nova"/>
              <a:sym typeface="Proxima Nova"/>
            </a:endParaRPr>
          </a:p>
          <a:p>
            <a:pPr indent="0" lvl="0" marL="0" rtl="0" algn="ctr">
              <a:spcBef>
                <a:spcPts val="0"/>
              </a:spcBef>
              <a:spcAft>
                <a:spcPts val="0"/>
              </a:spcAft>
              <a:buNone/>
            </a:pPr>
            <a:r>
              <a:t/>
            </a:r>
            <a:endParaRPr sz="1200">
              <a:solidFill>
                <a:schemeClr val="dk1"/>
              </a:solidFill>
              <a:latin typeface="Proxima Nova"/>
              <a:ea typeface="Proxima Nova"/>
              <a:cs typeface="Proxima Nova"/>
              <a:sym typeface="Proxima Nova"/>
            </a:endParaRPr>
          </a:p>
          <a:p>
            <a:pPr indent="0" lvl="0" marL="0" rtl="0" algn="l">
              <a:spcBef>
                <a:spcPts val="0"/>
              </a:spcBef>
              <a:spcAft>
                <a:spcPts val="0"/>
              </a:spcAft>
              <a:buNone/>
            </a:pPr>
            <a:r>
              <a:t/>
            </a:r>
            <a:endParaRPr sz="1200"/>
          </a:p>
        </p:txBody>
      </p:sp>
      <p:sp>
        <p:nvSpPr>
          <p:cNvPr id="552" name="Google Shape;552;p99"/>
          <p:cNvSpPr txBox="1"/>
          <p:nvPr/>
        </p:nvSpPr>
        <p:spPr>
          <a:xfrm>
            <a:off x="3614888" y="2664075"/>
            <a:ext cx="1893600" cy="1121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solidFill>
                  <a:schemeClr val="dk1"/>
                </a:solidFill>
                <a:latin typeface="Proxima Nova"/>
                <a:ea typeface="Proxima Nova"/>
                <a:cs typeface="Proxima Nova"/>
                <a:sym typeface="Proxima Nova"/>
              </a:rPr>
              <a:t>3 - Mixed</a:t>
            </a:r>
            <a:endParaRPr b="1" sz="1200">
              <a:solidFill>
                <a:schemeClr val="dk1"/>
              </a:solidFill>
              <a:latin typeface="Proxima Nova"/>
              <a:ea typeface="Proxima Nova"/>
              <a:cs typeface="Proxima Nova"/>
              <a:sym typeface="Proxima Nova"/>
            </a:endParaRPr>
          </a:p>
          <a:p>
            <a:pPr indent="0" lvl="0" marL="0" rtl="0" algn="ctr">
              <a:spcBef>
                <a:spcPts val="0"/>
              </a:spcBef>
              <a:spcAft>
                <a:spcPts val="0"/>
              </a:spcAft>
              <a:buNone/>
            </a:pPr>
            <a:r>
              <a:rPr lang="en" sz="1200">
                <a:solidFill>
                  <a:schemeClr val="dk1"/>
                </a:solidFill>
                <a:latin typeface="Proxima Nova"/>
                <a:ea typeface="Proxima Nova"/>
                <a:cs typeface="Proxima Nova"/>
                <a:sym typeface="Proxima Nova"/>
              </a:rPr>
              <a:t>"There's a lot of this that makes me uncomfortable, but I'm still going to use technology."</a:t>
            </a:r>
            <a:endParaRPr sz="1200">
              <a:solidFill>
                <a:schemeClr val="dk1"/>
              </a:solidFill>
              <a:latin typeface="Proxima Nova"/>
              <a:ea typeface="Proxima Nova"/>
              <a:cs typeface="Proxima Nova"/>
              <a:sym typeface="Proxima Nova"/>
            </a:endParaRPr>
          </a:p>
          <a:p>
            <a:pPr indent="0" lvl="0" marL="0" rtl="0" algn="ctr">
              <a:spcBef>
                <a:spcPts val="0"/>
              </a:spcBef>
              <a:spcAft>
                <a:spcPts val="0"/>
              </a:spcAft>
              <a:buNone/>
            </a:pPr>
            <a:r>
              <a:t/>
            </a:r>
            <a:endParaRPr sz="1200">
              <a:solidFill>
                <a:schemeClr val="dk1"/>
              </a:solidFill>
              <a:latin typeface="Proxima Nova"/>
              <a:ea typeface="Proxima Nova"/>
              <a:cs typeface="Proxima Nova"/>
              <a:sym typeface="Proxima Nova"/>
            </a:endParaRPr>
          </a:p>
          <a:p>
            <a:pPr indent="0" lvl="0" marL="0" rtl="0" algn="ctr">
              <a:spcBef>
                <a:spcPts val="0"/>
              </a:spcBef>
              <a:spcAft>
                <a:spcPts val="0"/>
              </a:spcAft>
              <a:buNone/>
            </a:pPr>
            <a:r>
              <a:t/>
            </a:r>
            <a:endParaRPr sz="1200">
              <a:solidFill>
                <a:schemeClr val="dk1"/>
              </a:solidFill>
              <a:latin typeface="Proxima Nova"/>
              <a:ea typeface="Proxima Nova"/>
              <a:cs typeface="Proxima Nova"/>
              <a:sym typeface="Proxima Nova"/>
            </a:endParaRPr>
          </a:p>
          <a:p>
            <a:pPr indent="0" lvl="0" marL="0" rtl="0" algn="ctr">
              <a:spcBef>
                <a:spcPts val="0"/>
              </a:spcBef>
              <a:spcAft>
                <a:spcPts val="0"/>
              </a:spcAft>
              <a:buNone/>
            </a:pPr>
            <a:r>
              <a:t/>
            </a:r>
            <a:endParaRPr sz="1200">
              <a:solidFill>
                <a:schemeClr val="dk1"/>
              </a:solidFill>
              <a:latin typeface="Proxima Nova"/>
              <a:ea typeface="Proxima Nova"/>
              <a:cs typeface="Proxima Nova"/>
              <a:sym typeface="Proxima Nova"/>
            </a:endParaRPr>
          </a:p>
          <a:p>
            <a:pPr indent="0" lvl="0" marL="0" rtl="0" algn="ctr">
              <a:spcBef>
                <a:spcPts val="0"/>
              </a:spcBef>
              <a:spcAft>
                <a:spcPts val="0"/>
              </a:spcAft>
              <a:buNone/>
            </a:pPr>
            <a:r>
              <a:t/>
            </a:r>
            <a:endParaRPr sz="1200">
              <a:solidFill>
                <a:schemeClr val="dk1"/>
              </a:solidFill>
              <a:latin typeface="Proxima Nova"/>
              <a:ea typeface="Proxima Nova"/>
              <a:cs typeface="Proxima Nova"/>
              <a:sym typeface="Proxima Nova"/>
            </a:endParaRPr>
          </a:p>
          <a:p>
            <a:pPr indent="0" lvl="0" marL="0" rtl="0" algn="l">
              <a:spcBef>
                <a:spcPts val="0"/>
              </a:spcBef>
              <a:spcAft>
                <a:spcPts val="0"/>
              </a:spcAft>
              <a:buNone/>
            </a:pPr>
            <a:r>
              <a:t/>
            </a:r>
            <a:endParaRPr sz="1200"/>
          </a:p>
        </p:txBody>
      </p:sp>
      <p:sp>
        <p:nvSpPr>
          <p:cNvPr id="553" name="Google Shape;553;p99"/>
          <p:cNvSpPr txBox="1"/>
          <p:nvPr/>
        </p:nvSpPr>
        <p:spPr>
          <a:xfrm>
            <a:off x="5398781" y="2664075"/>
            <a:ext cx="1893600" cy="1121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solidFill>
                  <a:schemeClr val="dk1"/>
                </a:solidFill>
                <a:latin typeface="Proxima Nova"/>
                <a:ea typeface="Proxima Nova"/>
                <a:cs typeface="Proxima Nova"/>
                <a:sym typeface="Proxima Nova"/>
              </a:rPr>
              <a:t>4 - Mostly Uncomfortable</a:t>
            </a:r>
            <a:r>
              <a:rPr lang="en" sz="1200">
                <a:solidFill>
                  <a:schemeClr val="dk1"/>
                </a:solidFill>
                <a:latin typeface="Proxima Nova"/>
                <a:ea typeface="Proxima Nova"/>
                <a:cs typeface="Proxima Nova"/>
                <a:sym typeface="Proxima Nova"/>
              </a:rPr>
              <a:t> </a:t>
            </a:r>
            <a:br>
              <a:rPr lang="en" sz="1200">
                <a:solidFill>
                  <a:schemeClr val="dk1"/>
                </a:solidFill>
                <a:latin typeface="Proxima Nova"/>
                <a:ea typeface="Proxima Nova"/>
                <a:cs typeface="Proxima Nova"/>
                <a:sym typeface="Proxima Nova"/>
              </a:rPr>
            </a:br>
            <a:r>
              <a:rPr lang="en" sz="1200">
                <a:solidFill>
                  <a:schemeClr val="dk1"/>
                </a:solidFill>
                <a:latin typeface="Proxima Nova"/>
                <a:ea typeface="Proxima Nova"/>
                <a:cs typeface="Proxima Nova"/>
                <a:sym typeface="Proxima Nova"/>
              </a:rPr>
              <a:t>"Privacy is more important than empowering innovations or ensuring security. I would give up on some tech innovations to ensure my privacy"</a:t>
            </a:r>
            <a:endParaRPr sz="1200">
              <a:solidFill>
                <a:schemeClr val="dk1"/>
              </a:solidFill>
              <a:latin typeface="Proxima Nova"/>
              <a:ea typeface="Proxima Nova"/>
              <a:cs typeface="Proxima Nova"/>
              <a:sym typeface="Proxima Nova"/>
            </a:endParaRPr>
          </a:p>
          <a:p>
            <a:pPr indent="0" lvl="0" marL="0" rtl="0" algn="ctr">
              <a:spcBef>
                <a:spcPts val="0"/>
              </a:spcBef>
              <a:spcAft>
                <a:spcPts val="0"/>
              </a:spcAft>
              <a:buNone/>
            </a:pPr>
            <a:r>
              <a:t/>
            </a:r>
            <a:endParaRPr b="1" sz="1200">
              <a:solidFill>
                <a:schemeClr val="dk1"/>
              </a:solidFill>
              <a:latin typeface="Proxima Nova"/>
              <a:ea typeface="Proxima Nova"/>
              <a:cs typeface="Proxima Nova"/>
              <a:sym typeface="Proxima Nova"/>
            </a:endParaRPr>
          </a:p>
          <a:p>
            <a:pPr indent="0" lvl="0" marL="0" rtl="0" algn="ctr">
              <a:spcBef>
                <a:spcPts val="0"/>
              </a:spcBef>
              <a:spcAft>
                <a:spcPts val="0"/>
              </a:spcAft>
              <a:buNone/>
            </a:pPr>
            <a:r>
              <a:t/>
            </a:r>
            <a:endParaRPr sz="1200">
              <a:solidFill>
                <a:schemeClr val="dk1"/>
              </a:solidFill>
              <a:latin typeface="Proxima Nova"/>
              <a:ea typeface="Proxima Nova"/>
              <a:cs typeface="Proxima Nova"/>
              <a:sym typeface="Proxima Nova"/>
            </a:endParaRPr>
          </a:p>
          <a:p>
            <a:pPr indent="0" lvl="0" marL="0" rtl="0" algn="ctr">
              <a:spcBef>
                <a:spcPts val="0"/>
              </a:spcBef>
              <a:spcAft>
                <a:spcPts val="0"/>
              </a:spcAft>
              <a:buNone/>
            </a:pPr>
            <a:r>
              <a:t/>
            </a:r>
            <a:endParaRPr sz="1200">
              <a:solidFill>
                <a:schemeClr val="dk1"/>
              </a:solidFill>
              <a:latin typeface="Proxima Nova"/>
              <a:ea typeface="Proxima Nova"/>
              <a:cs typeface="Proxima Nova"/>
              <a:sym typeface="Proxima Nova"/>
            </a:endParaRPr>
          </a:p>
          <a:p>
            <a:pPr indent="0" lvl="0" marL="0" rtl="0" algn="ctr">
              <a:spcBef>
                <a:spcPts val="0"/>
              </a:spcBef>
              <a:spcAft>
                <a:spcPts val="0"/>
              </a:spcAft>
              <a:buNone/>
            </a:pPr>
            <a:r>
              <a:t/>
            </a:r>
            <a:endParaRPr sz="1200">
              <a:solidFill>
                <a:schemeClr val="dk1"/>
              </a:solidFill>
              <a:latin typeface="Proxima Nova"/>
              <a:ea typeface="Proxima Nova"/>
              <a:cs typeface="Proxima Nova"/>
              <a:sym typeface="Proxima Nova"/>
            </a:endParaRPr>
          </a:p>
          <a:p>
            <a:pPr indent="0" lvl="0" marL="0" rtl="0" algn="l">
              <a:spcBef>
                <a:spcPts val="0"/>
              </a:spcBef>
              <a:spcAft>
                <a:spcPts val="0"/>
              </a:spcAft>
              <a:buNone/>
            </a:pPr>
            <a:r>
              <a:t/>
            </a:r>
            <a:endParaRPr sz="1200"/>
          </a:p>
        </p:txBody>
      </p:sp>
      <p:sp>
        <p:nvSpPr>
          <p:cNvPr id="554" name="Google Shape;554;p99"/>
          <p:cNvSpPr txBox="1"/>
          <p:nvPr/>
        </p:nvSpPr>
        <p:spPr>
          <a:xfrm>
            <a:off x="7182675" y="2664075"/>
            <a:ext cx="1893600" cy="1121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solidFill>
                  <a:schemeClr val="dk1"/>
                </a:solidFill>
                <a:latin typeface="Proxima Nova"/>
                <a:ea typeface="Proxima Nova"/>
                <a:cs typeface="Proxima Nova"/>
                <a:sym typeface="Proxima Nova"/>
              </a:rPr>
              <a:t>5 - Totally Uncomfortable</a:t>
            </a:r>
            <a:r>
              <a:rPr lang="en" sz="1200">
                <a:solidFill>
                  <a:schemeClr val="dk1"/>
                </a:solidFill>
                <a:latin typeface="Proxima Nova"/>
                <a:ea typeface="Proxima Nova"/>
                <a:cs typeface="Proxima Nova"/>
                <a:sym typeface="Proxima Nova"/>
              </a:rPr>
              <a:t> </a:t>
            </a:r>
            <a:br>
              <a:rPr lang="en" sz="1200">
                <a:solidFill>
                  <a:schemeClr val="dk1"/>
                </a:solidFill>
                <a:latin typeface="Proxima Nova"/>
                <a:ea typeface="Proxima Nova"/>
                <a:cs typeface="Proxima Nova"/>
                <a:sym typeface="Proxima Nova"/>
              </a:rPr>
            </a:br>
            <a:r>
              <a:rPr lang="en" sz="1200">
                <a:solidFill>
                  <a:schemeClr val="dk1"/>
                </a:solidFill>
                <a:latin typeface="Proxima Nova"/>
                <a:ea typeface="Proxima Nova"/>
                <a:cs typeface="Proxima Nova"/>
                <a:sym typeface="Proxima Nova"/>
              </a:rPr>
              <a:t>"I'd give up most technology and would like to see much stronger limits on what kind of data can be collected and stored, even if it limits the introduction of new technology and hinders government security"</a:t>
            </a:r>
            <a:endParaRPr sz="1200">
              <a:solidFill>
                <a:schemeClr val="dk1"/>
              </a:solidFill>
              <a:latin typeface="Proxima Nova"/>
              <a:ea typeface="Proxima Nova"/>
              <a:cs typeface="Proxima Nova"/>
              <a:sym typeface="Proxima Nova"/>
            </a:endParaRPr>
          </a:p>
          <a:p>
            <a:pPr indent="0" lvl="0" marL="0" rtl="0" algn="l">
              <a:spcBef>
                <a:spcPts val="0"/>
              </a:spcBef>
              <a:spcAft>
                <a:spcPts val="0"/>
              </a:spcAft>
              <a:buNone/>
            </a:pPr>
            <a:r>
              <a:t/>
            </a:r>
            <a:endParaRPr b="1" sz="1200">
              <a:solidFill>
                <a:schemeClr val="dk1"/>
              </a:solidFill>
              <a:latin typeface="Proxima Nova"/>
              <a:ea typeface="Proxima Nova"/>
              <a:cs typeface="Proxima Nova"/>
              <a:sym typeface="Proxima Nova"/>
            </a:endParaRPr>
          </a:p>
          <a:p>
            <a:pPr indent="0" lvl="0" marL="0" rtl="0" algn="ctr">
              <a:spcBef>
                <a:spcPts val="0"/>
              </a:spcBef>
              <a:spcAft>
                <a:spcPts val="0"/>
              </a:spcAft>
              <a:buNone/>
            </a:pPr>
            <a:r>
              <a:t/>
            </a:r>
            <a:endParaRPr sz="1200">
              <a:solidFill>
                <a:schemeClr val="dk1"/>
              </a:solidFill>
              <a:latin typeface="Proxima Nova"/>
              <a:ea typeface="Proxima Nova"/>
              <a:cs typeface="Proxima Nova"/>
              <a:sym typeface="Proxima Nova"/>
            </a:endParaRPr>
          </a:p>
          <a:p>
            <a:pPr indent="0" lvl="0" marL="0" rtl="0" algn="ctr">
              <a:spcBef>
                <a:spcPts val="0"/>
              </a:spcBef>
              <a:spcAft>
                <a:spcPts val="0"/>
              </a:spcAft>
              <a:buNone/>
            </a:pPr>
            <a:r>
              <a:t/>
            </a:r>
            <a:endParaRPr sz="1200">
              <a:solidFill>
                <a:schemeClr val="dk1"/>
              </a:solidFill>
              <a:latin typeface="Proxima Nova"/>
              <a:ea typeface="Proxima Nova"/>
              <a:cs typeface="Proxima Nova"/>
              <a:sym typeface="Proxima Nova"/>
            </a:endParaRPr>
          </a:p>
          <a:p>
            <a:pPr indent="0" lvl="0" marL="0" rtl="0" algn="ctr">
              <a:spcBef>
                <a:spcPts val="0"/>
              </a:spcBef>
              <a:spcAft>
                <a:spcPts val="0"/>
              </a:spcAft>
              <a:buNone/>
            </a:pPr>
            <a:r>
              <a:t/>
            </a:r>
            <a:endParaRPr sz="1200">
              <a:solidFill>
                <a:schemeClr val="dk1"/>
              </a:solidFill>
              <a:latin typeface="Proxima Nova"/>
              <a:ea typeface="Proxima Nova"/>
              <a:cs typeface="Proxima Nova"/>
              <a:sym typeface="Proxima Nova"/>
            </a:endParaRPr>
          </a:p>
          <a:p>
            <a:pPr indent="0" lvl="0" marL="0" rtl="0" algn="l">
              <a:spcBef>
                <a:spcPts val="0"/>
              </a:spcBef>
              <a:spcAft>
                <a:spcPts val="0"/>
              </a:spcAft>
              <a:buNone/>
            </a:pPr>
            <a:r>
              <a:t/>
            </a:r>
            <a:endParaRPr sz="1200"/>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58" name="Shape 558"/>
        <p:cNvGrpSpPr/>
        <p:nvPr/>
      </p:nvGrpSpPr>
      <p:grpSpPr>
        <a:xfrm>
          <a:off x="0" y="0"/>
          <a:ext cx="0" cy="0"/>
          <a:chOff x="0" y="0"/>
          <a:chExt cx="0" cy="0"/>
        </a:xfrm>
      </p:grpSpPr>
      <p:sp>
        <p:nvSpPr>
          <p:cNvPr id="559" name="Google Shape;559;p100"/>
          <p:cNvSpPr txBox="1"/>
          <p:nvPr/>
        </p:nvSpPr>
        <p:spPr>
          <a:xfrm>
            <a:off x="0" y="4550"/>
            <a:ext cx="4572000" cy="34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Unit 8 Lesson 3 - Wrap Up</a:t>
            </a:r>
            <a:endParaRPr>
              <a:solidFill>
                <a:srgbClr val="FFFFFF"/>
              </a:solidFill>
            </a:endParaRPr>
          </a:p>
        </p:txBody>
      </p:sp>
      <p:sp>
        <p:nvSpPr>
          <p:cNvPr id="560" name="Google Shape;560;p100"/>
          <p:cNvSpPr txBox="1"/>
          <p:nvPr/>
        </p:nvSpPr>
        <p:spPr>
          <a:xfrm>
            <a:off x="183225" y="521050"/>
            <a:ext cx="8838600" cy="453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chemeClr val="dk1"/>
                </a:solidFill>
                <a:latin typeface="Proxima Nova"/>
                <a:ea typeface="Proxima Nova"/>
                <a:cs typeface="Proxima Nova"/>
                <a:sym typeface="Proxima Nova"/>
              </a:rPr>
              <a:t>Key Takeaways</a:t>
            </a:r>
            <a:endParaRPr b="1" sz="2000">
              <a:solidFill>
                <a:schemeClr val="dk1"/>
              </a:solidFill>
              <a:latin typeface="Proxima Nova"/>
              <a:ea typeface="Proxima Nova"/>
              <a:cs typeface="Proxima Nova"/>
              <a:sym typeface="Proxima Nova"/>
            </a:endParaRPr>
          </a:p>
          <a:p>
            <a:pPr indent="0" lvl="0" marL="0" rtl="0" algn="l">
              <a:spcBef>
                <a:spcPts val="0"/>
              </a:spcBef>
              <a:spcAft>
                <a:spcPts val="0"/>
              </a:spcAft>
              <a:buNone/>
            </a:pPr>
            <a:r>
              <a:t/>
            </a:r>
            <a:endParaRPr sz="1600">
              <a:solidFill>
                <a:schemeClr val="dk1"/>
              </a:solidFill>
              <a:latin typeface="Proxima Nova"/>
              <a:ea typeface="Proxima Nova"/>
              <a:cs typeface="Proxima Nova"/>
              <a:sym typeface="Proxima Nova"/>
            </a:endParaRPr>
          </a:p>
          <a:p>
            <a:pPr indent="-317500" lvl="0" marL="457200" rtl="0" algn="l">
              <a:spcBef>
                <a:spcPts val="0"/>
              </a:spcBef>
              <a:spcAft>
                <a:spcPts val="0"/>
              </a:spcAft>
              <a:buClr>
                <a:schemeClr val="dk1"/>
              </a:buClr>
              <a:buSzPts val="1400"/>
              <a:buFont typeface="Proxima Nova"/>
              <a:buChar char="●"/>
            </a:pPr>
            <a:r>
              <a:rPr lang="en">
                <a:solidFill>
                  <a:schemeClr val="dk1"/>
                </a:solidFill>
                <a:latin typeface="Proxima Nova"/>
                <a:ea typeface="Proxima Nova"/>
                <a:cs typeface="Proxima Nova"/>
                <a:sym typeface="Proxima Nova"/>
              </a:rPr>
              <a:t>Our private data powers a lot of computing innovations in ways we like. It makes products that are convenient, interesting, personal, useful, and often “free” because we “pay” with our data.</a:t>
            </a:r>
            <a:br>
              <a:rPr lang="en">
                <a:solidFill>
                  <a:schemeClr val="dk1"/>
                </a:solidFill>
                <a:latin typeface="Proxima Nova"/>
                <a:ea typeface="Proxima Nova"/>
                <a:cs typeface="Proxima Nova"/>
                <a:sym typeface="Proxima Nova"/>
              </a:rPr>
            </a:br>
            <a:endParaRPr>
              <a:solidFill>
                <a:schemeClr val="dk1"/>
              </a:solidFill>
              <a:latin typeface="Proxima Nova"/>
              <a:ea typeface="Proxima Nova"/>
              <a:cs typeface="Proxima Nova"/>
              <a:sym typeface="Proxima Nova"/>
            </a:endParaRPr>
          </a:p>
          <a:p>
            <a:pPr indent="-317500" lvl="0" marL="457200" rtl="0" algn="l">
              <a:spcBef>
                <a:spcPts val="0"/>
              </a:spcBef>
              <a:spcAft>
                <a:spcPts val="0"/>
              </a:spcAft>
              <a:buClr>
                <a:schemeClr val="dk1"/>
              </a:buClr>
              <a:buSzPts val="1400"/>
              <a:buFont typeface="Proxima Nova"/>
              <a:buChar char="●"/>
            </a:pPr>
            <a:r>
              <a:rPr lang="en">
                <a:solidFill>
                  <a:schemeClr val="dk1"/>
                </a:solidFill>
                <a:latin typeface="Proxima Nova"/>
                <a:ea typeface="Proxima Nova"/>
                <a:cs typeface="Proxima Nova"/>
                <a:sym typeface="Proxima Nova"/>
              </a:rPr>
              <a:t>Not every effect of a computing innovation is anticipated in advance.</a:t>
            </a:r>
            <a:endParaRPr>
              <a:solidFill>
                <a:schemeClr val="dk1"/>
              </a:solidFill>
              <a:latin typeface="Proxima Nova"/>
              <a:ea typeface="Proxima Nova"/>
              <a:cs typeface="Proxima Nova"/>
              <a:sym typeface="Proxima Nova"/>
            </a:endParaRPr>
          </a:p>
          <a:p>
            <a:pPr indent="0" lvl="0" marL="457200" rtl="0" algn="l">
              <a:spcBef>
                <a:spcPts val="0"/>
              </a:spcBef>
              <a:spcAft>
                <a:spcPts val="0"/>
              </a:spcAft>
              <a:buNone/>
            </a:pPr>
            <a:r>
              <a:t/>
            </a:r>
            <a:endParaRPr>
              <a:solidFill>
                <a:schemeClr val="dk1"/>
              </a:solidFill>
              <a:latin typeface="Proxima Nova"/>
              <a:ea typeface="Proxima Nova"/>
              <a:cs typeface="Proxima Nova"/>
              <a:sym typeface="Proxima Nova"/>
            </a:endParaRPr>
          </a:p>
          <a:p>
            <a:pPr indent="-317500" lvl="0" marL="457200" rtl="0" algn="l">
              <a:spcBef>
                <a:spcPts val="0"/>
              </a:spcBef>
              <a:spcAft>
                <a:spcPts val="0"/>
              </a:spcAft>
              <a:buClr>
                <a:schemeClr val="dk1"/>
              </a:buClr>
              <a:buSzPts val="1400"/>
              <a:buFont typeface="Proxima Nova"/>
              <a:buChar char="●"/>
            </a:pPr>
            <a:r>
              <a:rPr lang="en">
                <a:solidFill>
                  <a:schemeClr val="dk1"/>
                </a:solidFill>
                <a:latin typeface="Proxima Nova"/>
                <a:ea typeface="Proxima Nova"/>
                <a:cs typeface="Proxima Nova"/>
                <a:sym typeface="Proxima Nova"/>
              </a:rPr>
              <a:t>This data can also be used by companies, governments, or criminals in ways that we didn’t intend or that threatens our privacy. </a:t>
            </a:r>
            <a:br>
              <a:rPr lang="en">
                <a:solidFill>
                  <a:schemeClr val="dk1"/>
                </a:solidFill>
                <a:latin typeface="Proxima Nova"/>
                <a:ea typeface="Proxima Nova"/>
                <a:cs typeface="Proxima Nova"/>
                <a:sym typeface="Proxima Nova"/>
              </a:rPr>
            </a:br>
            <a:endParaRPr>
              <a:solidFill>
                <a:schemeClr val="dk1"/>
              </a:solidFill>
              <a:latin typeface="Proxima Nova"/>
              <a:ea typeface="Proxima Nova"/>
              <a:cs typeface="Proxima Nova"/>
              <a:sym typeface="Proxima Nova"/>
            </a:endParaRPr>
          </a:p>
          <a:p>
            <a:pPr indent="-317500" lvl="0" marL="457200" rtl="0" algn="l">
              <a:spcBef>
                <a:spcPts val="0"/>
              </a:spcBef>
              <a:spcAft>
                <a:spcPts val="0"/>
              </a:spcAft>
              <a:buClr>
                <a:schemeClr val="dk1"/>
              </a:buClr>
              <a:buSzPts val="1400"/>
              <a:buFont typeface="Proxima Nova"/>
              <a:buChar char="●"/>
            </a:pPr>
            <a:r>
              <a:rPr lang="en">
                <a:solidFill>
                  <a:schemeClr val="dk1"/>
                </a:solidFill>
                <a:latin typeface="Proxima Nova"/>
                <a:ea typeface="Proxima Nova"/>
                <a:cs typeface="Proxima Nova"/>
                <a:sym typeface="Proxima Nova"/>
              </a:rPr>
              <a:t>The balance between innovation, privacy, and security is continually being debated. You’re part of the next generation that will decide what kind of digital society we live in.</a:t>
            </a:r>
            <a:endParaRPr>
              <a:solidFill>
                <a:schemeClr val="dk1"/>
              </a:solidFill>
              <a:latin typeface="Proxima Nova"/>
              <a:ea typeface="Proxima Nova"/>
              <a:cs typeface="Proxima Nova"/>
              <a:sym typeface="Proxima Nova"/>
            </a:endParaRPr>
          </a:p>
          <a:p>
            <a:pPr indent="0" lvl="0" marL="0" rtl="0" algn="l">
              <a:spcBef>
                <a:spcPts val="0"/>
              </a:spcBef>
              <a:spcAft>
                <a:spcPts val="0"/>
              </a:spcAft>
              <a:buNone/>
            </a:pPr>
            <a:r>
              <a:t/>
            </a:r>
            <a:endParaRPr>
              <a:solidFill>
                <a:schemeClr val="dk1"/>
              </a:solidFill>
              <a:latin typeface="Proxima Nova"/>
              <a:ea typeface="Proxima Nova"/>
              <a:cs typeface="Proxima Nova"/>
              <a:sym typeface="Proxima Nova"/>
            </a:endParaRPr>
          </a:p>
          <a:p>
            <a:pPr indent="-317500" lvl="0" marL="457200" rtl="0" algn="l">
              <a:spcBef>
                <a:spcPts val="0"/>
              </a:spcBef>
              <a:spcAft>
                <a:spcPts val="0"/>
              </a:spcAft>
              <a:buClr>
                <a:schemeClr val="dk1"/>
              </a:buClr>
              <a:buSzPts val="1400"/>
              <a:buFont typeface="Proxima Nova"/>
              <a:buChar char="●"/>
            </a:pPr>
            <a:r>
              <a:rPr lang="en">
                <a:solidFill>
                  <a:schemeClr val="dk1"/>
                </a:solidFill>
                <a:latin typeface="Proxima Nova"/>
                <a:ea typeface="Proxima Nova"/>
                <a:cs typeface="Proxima Nova"/>
                <a:sym typeface="Proxima Nova"/>
              </a:rPr>
              <a:t>Legal and Ethical Concerns are raised by:</a:t>
            </a:r>
            <a:endParaRPr>
              <a:solidFill>
                <a:schemeClr val="dk1"/>
              </a:solidFill>
              <a:latin typeface="Proxima Nova"/>
              <a:ea typeface="Proxima Nova"/>
              <a:cs typeface="Proxima Nova"/>
              <a:sym typeface="Proxima Nova"/>
            </a:endParaRPr>
          </a:p>
          <a:p>
            <a:pPr indent="-317500" lvl="1" marL="914400" rtl="0" algn="l">
              <a:spcBef>
                <a:spcPts val="0"/>
              </a:spcBef>
              <a:spcAft>
                <a:spcPts val="0"/>
              </a:spcAft>
              <a:buClr>
                <a:schemeClr val="dk1"/>
              </a:buClr>
              <a:buSzPts val="1400"/>
              <a:buFont typeface="Proxima Nova"/>
              <a:buChar char="○"/>
            </a:pPr>
            <a:r>
              <a:rPr lang="en">
                <a:solidFill>
                  <a:schemeClr val="dk1"/>
                </a:solidFill>
                <a:latin typeface="Proxima Nova"/>
                <a:ea typeface="Proxima Nova"/>
                <a:cs typeface="Proxima Nova"/>
                <a:sym typeface="Proxima Nova"/>
              </a:rPr>
              <a:t>Computing innovations that harm people</a:t>
            </a:r>
            <a:endParaRPr>
              <a:solidFill>
                <a:schemeClr val="dk1"/>
              </a:solidFill>
              <a:latin typeface="Proxima Nova"/>
              <a:ea typeface="Proxima Nova"/>
              <a:cs typeface="Proxima Nova"/>
              <a:sym typeface="Proxima Nova"/>
            </a:endParaRPr>
          </a:p>
          <a:p>
            <a:pPr indent="-317500" lvl="1" marL="914400" rtl="0" algn="l">
              <a:spcBef>
                <a:spcPts val="0"/>
              </a:spcBef>
              <a:spcAft>
                <a:spcPts val="0"/>
              </a:spcAft>
              <a:buClr>
                <a:schemeClr val="dk1"/>
              </a:buClr>
              <a:buSzPts val="1400"/>
              <a:buFont typeface="Proxima Nova"/>
              <a:buChar char="○"/>
            </a:pPr>
            <a:r>
              <a:rPr lang="en">
                <a:solidFill>
                  <a:schemeClr val="dk1"/>
                </a:solidFill>
                <a:latin typeface="Proxima Nova"/>
                <a:ea typeface="Proxima Nova"/>
                <a:cs typeface="Proxima Nova"/>
                <a:sym typeface="Proxima Nova"/>
              </a:rPr>
              <a:t>Computing innovations that play a role in social and political issues</a:t>
            </a:r>
            <a:endParaRPr>
              <a:solidFill>
                <a:schemeClr val="dk1"/>
              </a:solidFill>
              <a:latin typeface="Proxima Nova"/>
              <a:ea typeface="Proxima Nova"/>
              <a:cs typeface="Proxima Nova"/>
              <a:sym typeface="Proxima Nova"/>
            </a:endParaRPr>
          </a:p>
          <a:p>
            <a:pPr indent="-317500" lvl="1" marL="914400" rtl="0" algn="l">
              <a:spcBef>
                <a:spcPts val="0"/>
              </a:spcBef>
              <a:spcAft>
                <a:spcPts val="0"/>
              </a:spcAft>
              <a:buClr>
                <a:schemeClr val="dk1"/>
              </a:buClr>
              <a:buSzPts val="1400"/>
              <a:buFont typeface="Proxima Nova"/>
              <a:buChar char="○"/>
            </a:pPr>
            <a:r>
              <a:rPr lang="en">
                <a:solidFill>
                  <a:schemeClr val="dk1"/>
                </a:solidFill>
                <a:latin typeface="Proxima Nova"/>
                <a:ea typeface="Proxima Nova"/>
                <a:cs typeface="Proxima Nova"/>
                <a:sym typeface="Proxima Nova"/>
              </a:rPr>
              <a:t>Examples:</a:t>
            </a:r>
            <a:endParaRPr>
              <a:solidFill>
                <a:schemeClr val="dk1"/>
              </a:solidFill>
              <a:latin typeface="Proxima Nova"/>
              <a:ea typeface="Proxima Nova"/>
              <a:cs typeface="Proxima Nova"/>
              <a:sym typeface="Proxima Nova"/>
            </a:endParaRPr>
          </a:p>
          <a:p>
            <a:pPr indent="-317500" lvl="2" marL="1371600" rtl="0" algn="l">
              <a:spcBef>
                <a:spcPts val="0"/>
              </a:spcBef>
              <a:spcAft>
                <a:spcPts val="0"/>
              </a:spcAft>
              <a:buClr>
                <a:schemeClr val="dk1"/>
              </a:buClr>
              <a:buSzPts val="1400"/>
              <a:buFont typeface="Proxima Nova"/>
              <a:buChar char="■"/>
            </a:pPr>
            <a:r>
              <a:rPr lang="en">
                <a:solidFill>
                  <a:schemeClr val="dk1"/>
                </a:solidFill>
                <a:latin typeface="Proxima Nova"/>
                <a:ea typeface="Proxima Nova"/>
                <a:cs typeface="Proxima Nova"/>
                <a:sym typeface="Proxima Nova"/>
              </a:rPr>
              <a:t>software that allows access to digital media downloads and streaming</a:t>
            </a:r>
            <a:endParaRPr>
              <a:solidFill>
                <a:schemeClr val="dk1"/>
              </a:solidFill>
              <a:latin typeface="Proxima Nova"/>
              <a:ea typeface="Proxima Nova"/>
              <a:cs typeface="Proxima Nova"/>
              <a:sym typeface="Proxima Nova"/>
            </a:endParaRPr>
          </a:p>
          <a:p>
            <a:pPr indent="-317500" lvl="2" marL="1371600" rtl="0" algn="l">
              <a:spcBef>
                <a:spcPts val="0"/>
              </a:spcBef>
              <a:spcAft>
                <a:spcPts val="0"/>
              </a:spcAft>
              <a:buClr>
                <a:schemeClr val="dk1"/>
              </a:buClr>
              <a:buSzPts val="1400"/>
              <a:buFont typeface="Proxima Nova"/>
              <a:buChar char="■"/>
            </a:pPr>
            <a:r>
              <a:rPr lang="en">
                <a:solidFill>
                  <a:schemeClr val="dk1"/>
                </a:solidFill>
                <a:latin typeface="Proxima Nova"/>
                <a:ea typeface="Proxima Nova"/>
                <a:cs typeface="Proxima Nova"/>
                <a:sym typeface="Proxima Nova"/>
              </a:rPr>
              <a:t>algorithms with bias</a:t>
            </a:r>
            <a:endParaRPr>
              <a:solidFill>
                <a:schemeClr val="dk1"/>
              </a:solidFill>
              <a:latin typeface="Proxima Nova"/>
              <a:ea typeface="Proxima Nova"/>
              <a:cs typeface="Proxima Nova"/>
              <a:sym typeface="Proxima Nova"/>
            </a:endParaRPr>
          </a:p>
          <a:p>
            <a:pPr indent="-317500" lvl="2" marL="1371600" rtl="0" algn="l">
              <a:spcBef>
                <a:spcPts val="0"/>
              </a:spcBef>
              <a:spcAft>
                <a:spcPts val="0"/>
              </a:spcAft>
              <a:buClr>
                <a:schemeClr val="dk1"/>
              </a:buClr>
              <a:buSzPts val="1400"/>
              <a:buFont typeface="Proxima Nova"/>
              <a:buChar char="■"/>
            </a:pPr>
            <a:r>
              <a:rPr lang="en">
                <a:solidFill>
                  <a:schemeClr val="dk1"/>
                </a:solidFill>
                <a:latin typeface="Proxima Nova"/>
                <a:ea typeface="Proxima Nova"/>
                <a:cs typeface="Proxima Nova"/>
                <a:sym typeface="Proxima Nova"/>
              </a:rPr>
              <a:t>devices that collect and analyze data by continuously monitoring activities</a:t>
            </a:r>
            <a:endParaRPr>
              <a:solidFill>
                <a:schemeClr val="dk1"/>
              </a:solidFill>
              <a:latin typeface="Proxima Nova"/>
              <a:ea typeface="Proxima Nova"/>
              <a:cs typeface="Proxima Nova"/>
              <a:sym typeface="Proxima Nova"/>
            </a:endParaRPr>
          </a:p>
          <a:p>
            <a:pPr indent="0" lvl="0" marL="0" rtl="0" algn="ctr">
              <a:spcBef>
                <a:spcPts val="0"/>
              </a:spcBef>
              <a:spcAft>
                <a:spcPts val="0"/>
              </a:spcAft>
              <a:buNone/>
            </a:pPr>
            <a:r>
              <a:t/>
            </a:r>
            <a:endParaRPr sz="1600">
              <a:solidFill>
                <a:schemeClr val="dk1"/>
              </a:solidFill>
              <a:latin typeface="Proxima Nova"/>
              <a:ea typeface="Proxima Nova"/>
              <a:cs typeface="Proxima Nova"/>
              <a:sym typeface="Proxima Nova"/>
            </a:endParaRPr>
          </a:p>
          <a:p>
            <a:pPr indent="0" lvl="0" marL="0" rtl="0" algn="l">
              <a:spcBef>
                <a:spcPts val="0"/>
              </a:spcBef>
              <a:spcAft>
                <a:spcPts val="0"/>
              </a:spcAft>
              <a:buNone/>
            </a:pPr>
            <a:r>
              <a:t/>
            </a:r>
            <a:endParaRPr sz="1600">
              <a:latin typeface="Proxima Nova"/>
              <a:ea typeface="Proxima Nova"/>
              <a:cs typeface="Proxima Nova"/>
              <a:sym typeface="Proxima Nova"/>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64" name="Shape 564"/>
        <p:cNvGrpSpPr/>
        <p:nvPr/>
      </p:nvGrpSpPr>
      <p:grpSpPr>
        <a:xfrm>
          <a:off x="0" y="0"/>
          <a:ext cx="0" cy="0"/>
          <a:chOff x="0" y="0"/>
          <a:chExt cx="0" cy="0"/>
        </a:xfrm>
      </p:grpSpPr>
      <p:sp>
        <p:nvSpPr>
          <p:cNvPr id="565" name="Google Shape;565;p101"/>
          <p:cNvSpPr txBox="1"/>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600">
                <a:solidFill>
                  <a:srgbClr val="FFFFFF"/>
                </a:solidFill>
                <a:latin typeface="Proxima Nova"/>
                <a:ea typeface="Proxima Nova"/>
                <a:cs typeface="Proxima Nova"/>
                <a:sym typeface="Proxima Nova"/>
              </a:rPr>
              <a:t>Unit 8 - Lesson 4</a:t>
            </a:r>
            <a:endParaRPr b="1" sz="3600">
              <a:solidFill>
                <a:srgbClr val="FFFFFF"/>
              </a:solidFill>
              <a:latin typeface="Proxima Nova"/>
              <a:ea typeface="Proxima Nova"/>
              <a:cs typeface="Proxima Nova"/>
              <a:sym typeface="Proxima Nova"/>
            </a:endParaRPr>
          </a:p>
          <a:p>
            <a:pPr indent="0" lvl="0" marL="0" rtl="0" algn="ctr">
              <a:spcBef>
                <a:spcPts val="0"/>
              </a:spcBef>
              <a:spcAft>
                <a:spcPts val="0"/>
              </a:spcAft>
              <a:buNone/>
            </a:pPr>
            <a:r>
              <a:rPr b="1" lang="en" sz="3600">
                <a:solidFill>
                  <a:schemeClr val="lt1"/>
                </a:solidFill>
                <a:latin typeface="Proxima Nova"/>
                <a:ea typeface="Proxima Nova"/>
                <a:cs typeface="Proxima Nova"/>
                <a:sym typeface="Proxima Nova"/>
              </a:rPr>
              <a:t>Project: Innovation Simulation</a:t>
            </a:r>
            <a:endParaRPr b="1" sz="3600">
              <a:solidFill>
                <a:schemeClr val="lt1"/>
              </a:solidFill>
              <a:latin typeface="Proxima Nova"/>
              <a:ea typeface="Proxima Nova"/>
              <a:cs typeface="Proxima Nova"/>
              <a:sym typeface="Proxima Nova"/>
            </a:endParaRPr>
          </a:p>
          <a:p>
            <a:pPr indent="0" lvl="0" marL="0" rtl="0" algn="ctr">
              <a:spcBef>
                <a:spcPts val="0"/>
              </a:spcBef>
              <a:spcAft>
                <a:spcPts val="0"/>
              </a:spcAft>
              <a:buNone/>
            </a:pPr>
            <a:r>
              <a:rPr b="1" lang="en" sz="3600">
                <a:solidFill>
                  <a:schemeClr val="lt1"/>
                </a:solidFill>
                <a:latin typeface="Proxima Nova"/>
                <a:ea typeface="Proxima Nova"/>
                <a:cs typeface="Proxima Nova"/>
                <a:sym typeface="Proxima Nova"/>
              </a:rPr>
              <a:t>Day 3 </a:t>
            </a:r>
            <a:endParaRPr b="1" sz="3600">
              <a:solidFill>
                <a:srgbClr val="FFFFFF"/>
              </a:solidFill>
              <a:latin typeface="Proxima Nova"/>
              <a:ea typeface="Proxima Nova"/>
              <a:cs typeface="Proxima Nova"/>
              <a:sym typeface="Proxima Nova"/>
            </a:endParaRPr>
          </a:p>
        </p:txBody>
      </p:sp>
      <p:pic>
        <p:nvPicPr>
          <p:cNvPr id="566" name="Google Shape;566;p101" title="Code.org Logo"/>
          <p:cNvPicPr preferRelativeResize="0"/>
          <p:nvPr/>
        </p:nvPicPr>
        <p:blipFill>
          <a:blip r:embed="rId4">
            <a:alphaModFix/>
          </a:blip>
          <a:stretch>
            <a:fillRect/>
          </a:stretch>
        </p:blipFill>
        <p:spPr>
          <a:xfrm>
            <a:off x="3205775" y="4357099"/>
            <a:ext cx="338325" cy="334099"/>
          </a:xfrm>
          <a:prstGeom prst="rect">
            <a:avLst/>
          </a:prstGeom>
          <a:noFill/>
          <a:ln>
            <a:noFill/>
          </a:ln>
        </p:spPr>
      </p:pic>
      <p:sp>
        <p:nvSpPr>
          <p:cNvPr id="567" name="Google Shape;567;p101"/>
          <p:cNvSpPr txBox="1"/>
          <p:nvPr/>
        </p:nvSpPr>
        <p:spPr>
          <a:xfrm>
            <a:off x="3625900" y="4324050"/>
            <a:ext cx="2626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FFFFFF"/>
                </a:solidFill>
                <a:latin typeface="Proxima Nova"/>
                <a:ea typeface="Proxima Nova"/>
                <a:cs typeface="Proxima Nova"/>
                <a:sym typeface="Proxima Nova"/>
              </a:rPr>
              <a:t>Computer Science Principles</a:t>
            </a:r>
            <a:endParaRPr b="1">
              <a:solidFill>
                <a:srgbClr val="FFFFFF"/>
              </a:solidFill>
              <a:latin typeface="Proxima Nova"/>
              <a:ea typeface="Proxima Nova"/>
              <a:cs typeface="Proxima Nova"/>
              <a:sym typeface="Proxima Nova"/>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71" name="Shape 571"/>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32" name="Shape 232"/>
        <p:cNvGrpSpPr/>
        <p:nvPr/>
      </p:nvGrpSpPr>
      <p:grpSpPr>
        <a:xfrm>
          <a:off x="0" y="0"/>
          <a:ext cx="0" cy="0"/>
          <a:chOff x="0" y="0"/>
          <a:chExt cx="0" cy="0"/>
        </a:xfrm>
      </p:grpSpPr>
      <p:sp>
        <p:nvSpPr>
          <p:cNvPr id="233" name="Google Shape;233;p58"/>
          <p:cNvSpPr txBox="1"/>
          <p:nvPr/>
        </p:nvSpPr>
        <p:spPr>
          <a:xfrm>
            <a:off x="0" y="0"/>
            <a:ext cx="4572000" cy="34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Day 1</a:t>
            </a:r>
            <a:r>
              <a:rPr lang="en">
                <a:solidFill>
                  <a:srgbClr val="FFFFFF"/>
                </a:solidFill>
              </a:rPr>
              <a:t> - Warm Up</a:t>
            </a:r>
            <a:endParaRPr>
              <a:solidFill>
                <a:srgbClr val="FFFFFF"/>
              </a:solidFill>
            </a:endParaRPr>
          </a:p>
        </p:txBody>
      </p:sp>
      <p:sp>
        <p:nvSpPr>
          <p:cNvPr id="234" name="Google Shape;234;p58"/>
          <p:cNvSpPr txBox="1"/>
          <p:nvPr/>
        </p:nvSpPr>
        <p:spPr>
          <a:xfrm>
            <a:off x="6219400" y="533175"/>
            <a:ext cx="2924700" cy="1373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latin typeface="Proxima Nova"/>
                <a:ea typeface="Proxima Nova"/>
                <a:cs typeface="Proxima Nova"/>
                <a:sym typeface="Proxima Nova"/>
              </a:rPr>
              <a:t>Roles</a:t>
            </a:r>
            <a:endParaRPr b="1" sz="3000">
              <a:latin typeface="Proxima Nova"/>
              <a:ea typeface="Proxima Nova"/>
              <a:cs typeface="Proxima Nova"/>
              <a:sym typeface="Proxima Nova"/>
            </a:endParaRPr>
          </a:p>
        </p:txBody>
      </p:sp>
      <p:sp>
        <p:nvSpPr>
          <p:cNvPr id="235" name="Google Shape;235;p58"/>
          <p:cNvSpPr txBox="1"/>
          <p:nvPr/>
        </p:nvSpPr>
        <p:spPr>
          <a:xfrm>
            <a:off x="3559500" y="0"/>
            <a:ext cx="2025000" cy="348000"/>
          </a:xfrm>
          <a:prstGeom prst="rect">
            <a:avLst/>
          </a:prstGeom>
          <a:solidFill>
            <a:srgbClr val="DF544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Proxima Nova"/>
                <a:ea typeface="Proxima Nova"/>
                <a:cs typeface="Proxima Nova"/>
                <a:sym typeface="Proxima Nova"/>
              </a:rPr>
              <a:t>☁</a:t>
            </a:r>
            <a:r>
              <a:rPr lang="en">
                <a:solidFill>
                  <a:srgbClr val="FFFFFF"/>
                </a:solidFill>
              </a:rPr>
              <a:t> </a:t>
            </a:r>
            <a:r>
              <a:rPr lang="en" sz="1200">
                <a:solidFill>
                  <a:srgbClr val="FFFFFF"/>
                </a:solidFill>
                <a:latin typeface="Proxima Nova"/>
                <a:ea typeface="Proxima Nova"/>
                <a:cs typeface="Proxima Nova"/>
                <a:sym typeface="Proxima Nova"/>
              </a:rPr>
              <a:t>Innovation Simulation ☁</a:t>
            </a:r>
            <a:endParaRPr sz="1200">
              <a:solidFill>
                <a:srgbClr val="FFFFFF"/>
              </a:solidFill>
              <a:latin typeface="Proxima Nova"/>
              <a:ea typeface="Proxima Nova"/>
              <a:cs typeface="Proxima Nova"/>
              <a:sym typeface="Proxima Nova"/>
            </a:endParaRPr>
          </a:p>
        </p:txBody>
      </p:sp>
      <p:pic>
        <p:nvPicPr>
          <p:cNvPr id="236" name="Google Shape;236;p58"/>
          <p:cNvPicPr preferRelativeResize="0"/>
          <p:nvPr/>
        </p:nvPicPr>
        <p:blipFill>
          <a:blip r:embed="rId4">
            <a:alphaModFix/>
          </a:blip>
          <a:stretch>
            <a:fillRect/>
          </a:stretch>
        </p:blipFill>
        <p:spPr>
          <a:xfrm>
            <a:off x="312502" y="642950"/>
            <a:ext cx="5733399" cy="4161249"/>
          </a:xfrm>
          <a:prstGeom prst="rect">
            <a:avLst/>
          </a:prstGeom>
          <a:noFill/>
          <a:ln>
            <a:noFill/>
          </a:ln>
        </p:spPr>
      </p:pic>
      <p:pic>
        <p:nvPicPr>
          <p:cNvPr id="237" name="Google Shape;237;p58"/>
          <p:cNvPicPr preferRelativeResize="0"/>
          <p:nvPr/>
        </p:nvPicPr>
        <p:blipFill>
          <a:blip r:embed="rId5">
            <a:alphaModFix/>
          </a:blip>
          <a:stretch>
            <a:fillRect/>
          </a:stretch>
        </p:blipFill>
        <p:spPr>
          <a:xfrm>
            <a:off x="6284925" y="1195300"/>
            <a:ext cx="1949856" cy="992125"/>
          </a:xfrm>
          <a:prstGeom prst="rect">
            <a:avLst/>
          </a:prstGeom>
          <a:noFill/>
          <a:ln>
            <a:noFill/>
          </a:ln>
        </p:spPr>
      </p:pic>
      <p:pic>
        <p:nvPicPr>
          <p:cNvPr id="238" name="Google Shape;238;p58"/>
          <p:cNvPicPr preferRelativeResize="0"/>
          <p:nvPr/>
        </p:nvPicPr>
        <p:blipFill>
          <a:blip r:embed="rId6">
            <a:alphaModFix/>
          </a:blip>
          <a:stretch>
            <a:fillRect/>
          </a:stretch>
        </p:blipFill>
        <p:spPr>
          <a:xfrm>
            <a:off x="6929275" y="2227500"/>
            <a:ext cx="2087650" cy="992150"/>
          </a:xfrm>
          <a:prstGeom prst="rect">
            <a:avLst/>
          </a:prstGeom>
          <a:noFill/>
          <a:ln>
            <a:noFill/>
          </a:ln>
        </p:spPr>
      </p:pic>
      <p:pic>
        <p:nvPicPr>
          <p:cNvPr id="239" name="Google Shape;239;p58"/>
          <p:cNvPicPr preferRelativeResize="0"/>
          <p:nvPr/>
        </p:nvPicPr>
        <p:blipFill>
          <a:blip r:embed="rId7">
            <a:alphaModFix/>
          </a:blip>
          <a:stretch>
            <a:fillRect/>
          </a:stretch>
        </p:blipFill>
        <p:spPr>
          <a:xfrm>
            <a:off x="6132875" y="3062550"/>
            <a:ext cx="896825" cy="901425"/>
          </a:xfrm>
          <a:prstGeom prst="rect">
            <a:avLst/>
          </a:prstGeom>
          <a:noFill/>
          <a:ln>
            <a:noFill/>
          </a:ln>
        </p:spPr>
      </p:pic>
      <p:sp>
        <p:nvSpPr>
          <p:cNvPr id="240" name="Google Shape;240;p58"/>
          <p:cNvSpPr txBox="1"/>
          <p:nvPr/>
        </p:nvSpPr>
        <p:spPr>
          <a:xfrm>
            <a:off x="6173650" y="4062575"/>
            <a:ext cx="2793000" cy="99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Proxima Nova"/>
                <a:ea typeface="Proxima Nova"/>
                <a:cs typeface="Proxima Nova"/>
                <a:sym typeface="Proxima Nova"/>
              </a:rPr>
              <a:t>Do This: </a:t>
            </a:r>
            <a:r>
              <a:rPr lang="en">
                <a:latin typeface="Proxima Nova"/>
                <a:ea typeface="Proxima Nova"/>
                <a:cs typeface="Proxima Nova"/>
                <a:sym typeface="Proxima Nova"/>
              </a:rPr>
              <a:t>Pass out badges, nameplates, and character bios. </a:t>
            </a:r>
            <a:endParaRPr>
              <a:latin typeface="Proxima Nova"/>
              <a:ea typeface="Proxima Nova"/>
              <a:cs typeface="Proxima Nova"/>
              <a:sym typeface="Proxima Nova"/>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75" name="Shape 575"/>
        <p:cNvGrpSpPr/>
        <p:nvPr/>
      </p:nvGrpSpPr>
      <p:grpSpPr>
        <a:xfrm>
          <a:off x="0" y="0"/>
          <a:ext cx="0" cy="0"/>
          <a:chOff x="0" y="0"/>
          <a:chExt cx="0" cy="0"/>
        </a:xfrm>
      </p:grpSpPr>
      <p:sp>
        <p:nvSpPr>
          <p:cNvPr id="576" name="Google Shape;576;p103"/>
          <p:cNvSpPr txBox="1"/>
          <p:nvPr/>
        </p:nvSpPr>
        <p:spPr>
          <a:xfrm>
            <a:off x="0" y="0"/>
            <a:ext cx="4572000" cy="34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Day 3 - Warm Up</a:t>
            </a:r>
            <a:endParaRPr>
              <a:solidFill>
                <a:srgbClr val="FFFFFF"/>
              </a:solidFill>
            </a:endParaRPr>
          </a:p>
        </p:txBody>
      </p:sp>
      <p:sp>
        <p:nvSpPr>
          <p:cNvPr id="577" name="Google Shape;577;p103"/>
          <p:cNvSpPr/>
          <p:nvPr/>
        </p:nvSpPr>
        <p:spPr>
          <a:xfrm>
            <a:off x="392400" y="2743700"/>
            <a:ext cx="5178000" cy="1247100"/>
          </a:xfrm>
          <a:prstGeom prst="parallelogram">
            <a:avLst>
              <a:gd fmla="val 25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78" name="Google Shape;578;p103"/>
          <p:cNvCxnSpPr/>
          <p:nvPr/>
        </p:nvCxnSpPr>
        <p:spPr>
          <a:xfrm>
            <a:off x="5577500" y="2757700"/>
            <a:ext cx="189300" cy="770700"/>
          </a:xfrm>
          <a:prstGeom prst="straightConnector1">
            <a:avLst/>
          </a:prstGeom>
          <a:noFill/>
          <a:ln cap="flat" cmpd="sng" w="9525">
            <a:solidFill>
              <a:schemeClr val="dk2"/>
            </a:solidFill>
            <a:prstDash val="solid"/>
            <a:round/>
            <a:headEnd len="med" w="med" type="none"/>
            <a:tailEnd len="med" w="med" type="none"/>
          </a:ln>
        </p:spPr>
      </p:cxnSp>
      <p:cxnSp>
        <p:nvCxnSpPr>
          <p:cNvPr id="579" name="Google Shape;579;p103"/>
          <p:cNvCxnSpPr/>
          <p:nvPr/>
        </p:nvCxnSpPr>
        <p:spPr>
          <a:xfrm flipH="1" rot="10800000">
            <a:off x="5248275" y="3528400"/>
            <a:ext cx="518400" cy="476400"/>
          </a:xfrm>
          <a:prstGeom prst="straightConnector1">
            <a:avLst/>
          </a:prstGeom>
          <a:noFill/>
          <a:ln cap="flat" cmpd="sng" w="9525">
            <a:solidFill>
              <a:schemeClr val="dk2"/>
            </a:solidFill>
            <a:prstDash val="solid"/>
            <a:round/>
            <a:headEnd len="med" w="med" type="none"/>
            <a:tailEnd len="med" w="med" type="none"/>
          </a:ln>
        </p:spPr>
      </p:cxnSp>
      <p:cxnSp>
        <p:nvCxnSpPr>
          <p:cNvPr id="580" name="Google Shape;580;p103"/>
          <p:cNvCxnSpPr/>
          <p:nvPr/>
        </p:nvCxnSpPr>
        <p:spPr>
          <a:xfrm rot="10800000">
            <a:off x="5381175" y="3528475"/>
            <a:ext cx="385500" cy="0"/>
          </a:xfrm>
          <a:prstGeom prst="straightConnector1">
            <a:avLst/>
          </a:prstGeom>
          <a:noFill/>
          <a:ln cap="flat" cmpd="sng" w="9525">
            <a:solidFill>
              <a:schemeClr val="dk2"/>
            </a:solidFill>
            <a:prstDash val="solid"/>
            <a:round/>
            <a:headEnd len="med" w="med" type="none"/>
            <a:tailEnd len="med" w="med" type="none"/>
          </a:ln>
        </p:spPr>
      </p:cxnSp>
      <p:sp>
        <p:nvSpPr>
          <p:cNvPr id="581" name="Google Shape;581;p103"/>
          <p:cNvSpPr txBox="1"/>
          <p:nvPr/>
        </p:nvSpPr>
        <p:spPr>
          <a:xfrm>
            <a:off x="910796" y="2867047"/>
            <a:ext cx="4659600" cy="960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200">
                <a:latin typeface="Trebuchet MS"/>
                <a:ea typeface="Trebuchet MS"/>
                <a:cs typeface="Trebuchet MS"/>
                <a:sym typeface="Trebuchet MS"/>
              </a:rPr>
              <a:t>Ryanne</a:t>
            </a:r>
            <a:endParaRPr sz="7200">
              <a:latin typeface="Trebuchet MS"/>
              <a:ea typeface="Trebuchet MS"/>
              <a:cs typeface="Trebuchet MS"/>
              <a:sym typeface="Trebuchet MS"/>
            </a:endParaRPr>
          </a:p>
        </p:txBody>
      </p:sp>
      <p:grpSp>
        <p:nvGrpSpPr>
          <p:cNvPr id="582" name="Google Shape;582;p103"/>
          <p:cNvGrpSpPr/>
          <p:nvPr/>
        </p:nvGrpSpPr>
        <p:grpSpPr>
          <a:xfrm>
            <a:off x="631772" y="2867053"/>
            <a:ext cx="1000200" cy="1000200"/>
            <a:chOff x="6325800" y="2229100"/>
            <a:chExt cx="1000200" cy="1000200"/>
          </a:xfrm>
        </p:grpSpPr>
        <p:grpSp>
          <p:nvGrpSpPr>
            <p:cNvPr id="583" name="Google Shape;583;p103"/>
            <p:cNvGrpSpPr/>
            <p:nvPr/>
          </p:nvGrpSpPr>
          <p:grpSpPr>
            <a:xfrm>
              <a:off x="6325800" y="2229100"/>
              <a:ext cx="1000200" cy="1000200"/>
              <a:chOff x="6325800" y="2229100"/>
              <a:chExt cx="1000200" cy="1000200"/>
            </a:xfrm>
          </p:grpSpPr>
          <p:sp>
            <p:nvSpPr>
              <p:cNvPr id="584" name="Google Shape;584;p103"/>
              <p:cNvSpPr/>
              <p:nvPr/>
            </p:nvSpPr>
            <p:spPr>
              <a:xfrm>
                <a:off x="6325800" y="2229100"/>
                <a:ext cx="1000200" cy="1000200"/>
              </a:xfrm>
              <a:prstGeom prst="ellipse">
                <a:avLst/>
              </a:prstGeom>
              <a:solidFill>
                <a:srgbClr val="FFFFFF"/>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103"/>
              <p:cNvSpPr/>
              <p:nvPr/>
            </p:nvSpPr>
            <p:spPr>
              <a:xfrm>
                <a:off x="6376050" y="2279350"/>
                <a:ext cx="899700" cy="899700"/>
              </a:xfrm>
              <a:prstGeom prst="ellipse">
                <a:avLst/>
              </a:prstGeom>
              <a:solidFill>
                <a:srgbClr val="1D8C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586" name="Google Shape;586;p103"/>
            <p:cNvCxnSpPr>
              <a:stCxn id="585" idx="0"/>
              <a:endCxn id="585" idx="0"/>
            </p:cNvCxnSpPr>
            <p:nvPr/>
          </p:nvCxnSpPr>
          <p:spPr>
            <a:xfrm>
              <a:off x="6825900" y="2279350"/>
              <a:ext cx="0" cy="0"/>
            </a:xfrm>
            <a:prstGeom prst="straightConnector1">
              <a:avLst/>
            </a:prstGeom>
            <a:noFill/>
            <a:ln cap="flat" cmpd="sng" w="9525">
              <a:solidFill>
                <a:schemeClr val="dk2"/>
              </a:solidFill>
              <a:prstDash val="solid"/>
              <a:round/>
              <a:headEnd len="med" w="med" type="none"/>
              <a:tailEnd len="med" w="med" type="none"/>
            </a:ln>
          </p:spPr>
        </p:cxnSp>
        <p:cxnSp>
          <p:nvCxnSpPr>
            <p:cNvPr id="587" name="Google Shape;587;p103"/>
            <p:cNvCxnSpPr>
              <a:stCxn id="585" idx="0"/>
              <a:endCxn id="585" idx="0"/>
            </p:cNvCxnSpPr>
            <p:nvPr/>
          </p:nvCxnSpPr>
          <p:spPr>
            <a:xfrm>
              <a:off x="6825900" y="2279350"/>
              <a:ext cx="0" cy="0"/>
            </a:xfrm>
            <a:prstGeom prst="straightConnector1">
              <a:avLst/>
            </a:prstGeom>
            <a:noFill/>
            <a:ln cap="flat" cmpd="sng" w="9525">
              <a:solidFill>
                <a:srgbClr val="FF0000"/>
              </a:solidFill>
              <a:prstDash val="solid"/>
              <a:round/>
              <a:headEnd len="med" w="med" type="none"/>
              <a:tailEnd len="med" w="med" type="none"/>
            </a:ln>
          </p:spPr>
        </p:cxnSp>
        <p:sp>
          <p:nvSpPr>
            <p:cNvPr id="588" name="Google Shape;588;p103"/>
            <p:cNvSpPr txBox="1"/>
            <p:nvPr/>
          </p:nvSpPr>
          <p:spPr>
            <a:xfrm>
              <a:off x="6364050" y="2577313"/>
              <a:ext cx="923700" cy="295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Oswald"/>
                  <a:ea typeface="Oswald"/>
                  <a:cs typeface="Oswald"/>
                  <a:sym typeface="Oswald"/>
                </a:rPr>
                <a:t>TEACHER</a:t>
              </a:r>
              <a:endParaRPr>
                <a:latin typeface="Oswald"/>
                <a:ea typeface="Oswald"/>
                <a:cs typeface="Oswald"/>
                <a:sym typeface="Oswald"/>
              </a:endParaRPr>
            </a:p>
          </p:txBody>
        </p:sp>
        <p:cxnSp>
          <p:nvCxnSpPr>
            <p:cNvPr id="589" name="Google Shape;589;p103"/>
            <p:cNvCxnSpPr/>
            <p:nvPr/>
          </p:nvCxnSpPr>
          <p:spPr>
            <a:xfrm>
              <a:off x="6473952" y="2430483"/>
              <a:ext cx="713100" cy="7800"/>
            </a:xfrm>
            <a:prstGeom prst="straightConnector1">
              <a:avLst/>
            </a:prstGeom>
            <a:noFill/>
            <a:ln cap="flat" cmpd="sng" w="38100">
              <a:solidFill>
                <a:srgbClr val="FFFFFF"/>
              </a:solidFill>
              <a:prstDash val="solid"/>
              <a:round/>
              <a:headEnd len="med" w="med" type="none"/>
              <a:tailEnd len="med" w="med" type="none"/>
            </a:ln>
          </p:spPr>
        </p:cxnSp>
        <p:cxnSp>
          <p:nvCxnSpPr>
            <p:cNvPr id="590" name="Google Shape;590;p103"/>
            <p:cNvCxnSpPr/>
            <p:nvPr/>
          </p:nvCxnSpPr>
          <p:spPr>
            <a:xfrm>
              <a:off x="6477000" y="3026664"/>
              <a:ext cx="713100" cy="7800"/>
            </a:xfrm>
            <a:prstGeom prst="straightConnector1">
              <a:avLst/>
            </a:prstGeom>
            <a:noFill/>
            <a:ln cap="flat" cmpd="sng" w="38100">
              <a:solidFill>
                <a:srgbClr val="FFFFFF"/>
              </a:solidFill>
              <a:prstDash val="solid"/>
              <a:round/>
              <a:headEnd len="med" w="med" type="none"/>
              <a:tailEnd len="med" w="med" type="none"/>
            </a:ln>
          </p:spPr>
        </p:cxnSp>
      </p:grpSp>
      <p:sp>
        <p:nvSpPr>
          <p:cNvPr id="591" name="Google Shape;591;p103"/>
          <p:cNvSpPr txBox="1"/>
          <p:nvPr/>
        </p:nvSpPr>
        <p:spPr>
          <a:xfrm>
            <a:off x="2038950" y="3714800"/>
            <a:ext cx="4141200" cy="411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Montserrat SemiBold"/>
                <a:ea typeface="Montserrat SemiBold"/>
                <a:cs typeface="Montserrat SemiBold"/>
                <a:sym typeface="Montserrat SemiBold"/>
              </a:rPr>
              <a:t>High School Physical Education</a:t>
            </a:r>
            <a:endParaRPr sz="1000"/>
          </a:p>
        </p:txBody>
      </p:sp>
      <p:sp>
        <p:nvSpPr>
          <p:cNvPr id="592" name="Google Shape;592;p103"/>
          <p:cNvSpPr/>
          <p:nvPr/>
        </p:nvSpPr>
        <p:spPr>
          <a:xfrm>
            <a:off x="6376500" y="2396275"/>
            <a:ext cx="2767500" cy="4495500"/>
          </a:xfrm>
          <a:prstGeom prst="ellipse">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103"/>
          <p:cNvSpPr/>
          <p:nvPr/>
        </p:nvSpPr>
        <p:spPr>
          <a:xfrm>
            <a:off x="6782650" y="879800"/>
            <a:ext cx="1863900" cy="1863900"/>
          </a:xfrm>
          <a:prstGeom prst="ellipse">
            <a:avLst/>
          </a:prstGeom>
          <a:solidFill>
            <a:srgbClr val="999999"/>
          </a:solid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94" name="Google Shape;594;p103"/>
          <p:cNvPicPr preferRelativeResize="0"/>
          <p:nvPr/>
        </p:nvPicPr>
        <p:blipFill>
          <a:blip r:embed="rId4">
            <a:alphaModFix/>
          </a:blip>
          <a:stretch>
            <a:fillRect/>
          </a:stretch>
        </p:blipFill>
        <p:spPr>
          <a:xfrm rot="899974">
            <a:off x="7715015" y="3274752"/>
            <a:ext cx="983200" cy="701723"/>
          </a:xfrm>
          <a:prstGeom prst="rect">
            <a:avLst/>
          </a:prstGeom>
          <a:noFill/>
          <a:ln>
            <a:noFill/>
          </a:ln>
        </p:spPr>
      </p:pic>
      <p:pic>
        <p:nvPicPr>
          <p:cNvPr id="595" name="Google Shape;595;p103"/>
          <p:cNvPicPr preferRelativeResize="0"/>
          <p:nvPr/>
        </p:nvPicPr>
        <p:blipFill>
          <a:blip r:embed="rId5">
            <a:alphaModFix/>
          </a:blip>
          <a:stretch>
            <a:fillRect/>
          </a:stretch>
        </p:blipFill>
        <p:spPr>
          <a:xfrm flipH="1" rot="-4499998">
            <a:off x="8226766" y="3012622"/>
            <a:ext cx="158598" cy="602967"/>
          </a:xfrm>
          <a:prstGeom prst="rect">
            <a:avLst/>
          </a:prstGeom>
          <a:noFill/>
          <a:ln>
            <a:noFill/>
          </a:ln>
        </p:spPr>
      </p:pic>
      <p:sp>
        <p:nvSpPr>
          <p:cNvPr id="596" name="Google Shape;596;p103"/>
          <p:cNvSpPr txBox="1"/>
          <p:nvPr/>
        </p:nvSpPr>
        <p:spPr>
          <a:xfrm>
            <a:off x="1891875" y="497500"/>
            <a:ext cx="5248200" cy="1373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latin typeface="Proxima Nova"/>
                <a:ea typeface="Proxima Nova"/>
                <a:cs typeface="Proxima Nova"/>
                <a:sym typeface="Proxima Nova"/>
              </a:rPr>
              <a:t>Distribute:</a:t>
            </a:r>
            <a:endParaRPr b="1" sz="3000">
              <a:latin typeface="Proxima Nova"/>
              <a:ea typeface="Proxima Nova"/>
              <a:cs typeface="Proxima Nova"/>
              <a:sym typeface="Proxima Nova"/>
            </a:endParaRPr>
          </a:p>
          <a:p>
            <a:pPr indent="0" lvl="0" marL="0" rtl="0" algn="ctr">
              <a:spcBef>
                <a:spcPts val="0"/>
              </a:spcBef>
              <a:spcAft>
                <a:spcPts val="0"/>
              </a:spcAft>
              <a:buNone/>
            </a:pPr>
            <a:r>
              <a:rPr lang="en" sz="3000">
                <a:latin typeface="Proxima Nova"/>
                <a:ea typeface="Proxima Nova"/>
                <a:cs typeface="Proxima Nova"/>
                <a:sym typeface="Proxima Nova"/>
              </a:rPr>
              <a:t>Badges &amp; Nameplates</a:t>
            </a:r>
            <a:endParaRPr sz="3000">
              <a:latin typeface="Proxima Nova"/>
              <a:ea typeface="Proxima Nova"/>
              <a:cs typeface="Proxima Nova"/>
              <a:sym typeface="Proxima Nova"/>
            </a:endParaRPr>
          </a:p>
        </p:txBody>
      </p:sp>
      <p:sp>
        <p:nvSpPr>
          <p:cNvPr id="597" name="Google Shape;597;p103"/>
          <p:cNvSpPr txBox="1"/>
          <p:nvPr/>
        </p:nvSpPr>
        <p:spPr>
          <a:xfrm>
            <a:off x="3559500" y="0"/>
            <a:ext cx="2025000" cy="348000"/>
          </a:xfrm>
          <a:prstGeom prst="rect">
            <a:avLst/>
          </a:prstGeom>
          <a:solidFill>
            <a:srgbClr val="DF544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Proxima Nova"/>
                <a:ea typeface="Proxima Nova"/>
                <a:cs typeface="Proxima Nova"/>
                <a:sym typeface="Proxima Nova"/>
              </a:rPr>
              <a:t>☁</a:t>
            </a:r>
            <a:r>
              <a:rPr lang="en">
                <a:solidFill>
                  <a:srgbClr val="FFFFFF"/>
                </a:solidFill>
              </a:rPr>
              <a:t> </a:t>
            </a:r>
            <a:r>
              <a:rPr lang="en" sz="1200">
                <a:solidFill>
                  <a:srgbClr val="FFFFFF"/>
                </a:solidFill>
                <a:latin typeface="Proxima Nova"/>
                <a:ea typeface="Proxima Nova"/>
                <a:cs typeface="Proxima Nova"/>
                <a:sym typeface="Proxima Nova"/>
              </a:rPr>
              <a:t>Innovation Simulation ☁</a:t>
            </a:r>
            <a:endParaRPr sz="1200">
              <a:solidFill>
                <a:srgbClr val="FFFFFF"/>
              </a:solidFill>
              <a:latin typeface="Proxima Nova"/>
              <a:ea typeface="Proxima Nova"/>
              <a:cs typeface="Proxima Nova"/>
              <a:sym typeface="Proxima Nova"/>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01" name="Shape 601"/>
        <p:cNvGrpSpPr/>
        <p:nvPr/>
      </p:nvGrpSpPr>
      <p:grpSpPr>
        <a:xfrm>
          <a:off x="0" y="0"/>
          <a:ext cx="0" cy="0"/>
          <a:chOff x="0" y="0"/>
          <a:chExt cx="0" cy="0"/>
        </a:xfrm>
      </p:grpSpPr>
      <p:sp>
        <p:nvSpPr>
          <p:cNvPr id="602" name="Google Shape;602;p104"/>
          <p:cNvSpPr txBox="1"/>
          <p:nvPr/>
        </p:nvSpPr>
        <p:spPr>
          <a:xfrm>
            <a:off x="0" y="0"/>
            <a:ext cx="4572000" cy="34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Day 3 - Warm Up</a:t>
            </a:r>
            <a:endParaRPr>
              <a:solidFill>
                <a:srgbClr val="FFFFFF"/>
              </a:solidFill>
            </a:endParaRPr>
          </a:p>
        </p:txBody>
      </p:sp>
      <p:sp>
        <p:nvSpPr>
          <p:cNvPr id="603" name="Google Shape;603;p104"/>
          <p:cNvSpPr txBox="1"/>
          <p:nvPr/>
        </p:nvSpPr>
        <p:spPr>
          <a:xfrm>
            <a:off x="3559500" y="0"/>
            <a:ext cx="2025000" cy="348000"/>
          </a:xfrm>
          <a:prstGeom prst="rect">
            <a:avLst/>
          </a:prstGeom>
          <a:solidFill>
            <a:srgbClr val="DF544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Proxima Nova"/>
                <a:ea typeface="Proxima Nova"/>
                <a:cs typeface="Proxima Nova"/>
                <a:sym typeface="Proxima Nova"/>
              </a:rPr>
              <a:t>☁</a:t>
            </a:r>
            <a:r>
              <a:rPr lang="en">
                <a:solidFill>
                  <a:srgbClr val="FFFFFF"/>
                </a:solidFill>
              </a:rPr>
              <a:t> </a:t>
            </a:r>
            <a:r>
              <a:rPr lang="en" sz="1200">
                <a:solidFill>
                  <a:srgbClr val="FFFFFF"/>
                </a:solidFill>
                <a:latin typeface="Proxima Nova"/>
                <a:ea typeface="Proxima Nova"/>
                <a:cs typeface="Proxima Nova"/>
                <a:sym typeface="Proxima Nova"/>
              </a:rPr>
              <a:t>Innovation Simulation ☁</a:t>
            </a:r>
            <a:endParaRPr sz="1200">
              <a:solidFill>
                <a:srgbClr val="FFFFFF"/>
              </a:solidFill>
              <a:latin typeface="Proxima Nova"/>
              <a:ea typeface="Proxima Nova"/>
              <a:cs typeface="Proxima Nova"/>
              <a:sym typeface="Proxima Nova"/>
            </a:endParaRPr>
          </a:p>
        </p:txBody>
      </p:sp>
      <p:pic>
        <p:nvPicPr>
          <p:cNvPr descr="Hooray for technology! It makes everything better for everyone!! Right? Well, no. When a new technology, like ebooks or health trackers, is only available to some people, it has unintended consequences for all of us. Jon Gosier, a TED Fellow and tech investor, calls out the idea of &quot;trickle-down techonomics,&quot; and shares powerful examples of how new tech can make things actually worse if it's not equally distributed. As he says, &quot;the real innovation is in finding ways to include everyone.&quot;&#10;&#10;TEDTalks is a daily video podcast of the best talks and performances from the TED Conference, where the world's leading thinkers and doers give the talk of their lives in 18 minutes (or less). Look for talks on Technology, Entertainment and Design -- plus science, business, global issues, the arts and much more.&#10;Find closed captions and translated subtitles in many languages at http://www.ted.com/talks/jon_gosier_the_problem_with_trickle_down_techonomics&#10;&#10;Follow TED news on Twitter: http://www.twitter.com/tednews&#10;Like TED on Facebook: https://www.facebook.com/TED&#10;&#10;Subscribe to our channel: http://www.youtube.com/user/TEDtalksDirector" id="604" name="Google Shape;604;p104" title="Jon Gosier: The problem with &quot;trickle-down techonomics&quot;">
            <a:hlinkClick r:id="rId4"/>
          </p:cNvPr>
          <p:cNvPicPr preferRelativeResize="0"/>
          <p:nvPr/>
        </p:nvPicPr>
        <p:blipFill>
          <a:blip r:embed="rId5">
            <a:alphaModFix/>
          </a:blip>
          <a:stretch>
            <a:fillRect/>
          </a:stretch>
        </p:blipFill>
        <p:spPr>
          <a:xfrm>
            <a:off x="1698675" y="500400"/>
            <a:ext cx="5746650" cy="431000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08" name="Shape 608"/>
        <p:cNvGrpSpPr/>
        <p:nvPr/>
      </p:nvGrpSpPr>
      <p:grpSpPr>
        <a:xfrm>
          <a:off x="0" y="0"/>
          <a:ext cx="0" cy="0"/>
          <a:chOff x="0" y="0"/>
          <a:chExt cx="0" cy="0"/>
        </a:xfrm>
      </p:grpSpPr>
      <p:sp>
        <p:nvSpPr>
          <p:cNvPr id="609" name="Google Shape;609;p105"/>
          <p:cNvSpPr txBox="1"/>
          <p:nvPr/>
        </p:nvSpPr>
        <p:spPr>
          <a:xfrm>
            <a:off x="0" y="0"/>
            <a:ext cx="4572000" cy="34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Day 3 - Warm Up</a:t>
            </a:r>
            <a:endParaRPr>
              <a:solidFill>
                <a:srgbClr val="FFFFFF"/>
              </a:solidFill>
            </a:endParaRPr>
          </a:p>
        </p:txBody>
      </p:sp>
      <p:sp>
        <p:nvSpPr>
          <p:cNvPr id="610" name="Google Shape;610;p105"/>
          <p:cNvSpPr txBox="1"/>
          <p:nvPr/>
        </p:nvSpPr>
        <p:spPr>
          <a:xfrm>
            <a:off x="3559500" y="0"/>
            <a:ext cx="2025000" cy="348000"/>
          </a:xfrm>
          <a:prstGeom prst="rect">
            <a:avLst/>
          </a:prstGeom>
          <a:solidFill>
            <a:srgbClr val="DF544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Proxima Nova"/>
                <a:ea typeface="Proxima Nova"/>
                <a:cs typeface="Proxima Nova"/>
                <a:sym typeface="Proxima Nova"/>
              </a:rPr>
              <a:t>☁</a:t>
            </a:r>
            <a:r>
              <a:rPr lang="en">
                <a:solidFill>
                  <a:srgbClr val="FFFFFF"/>
                </a:solidFill>
              </a:rPr>
              <a:t> </a:t>
            </a:r>
            <a:r>
              <a:rPr lang="en" sz="1200">
                <a:solidFill>
                  <a:srgbClr val="FFFFFF"/>
                </a:solidFill>
                <a:latin typeface="Proxima Nova"/>
                <a:ea typeface="Proxima Nova"/>
                <a:cs typeface="Proxima Nova"/>
                <a:sym typeface="Proxima Nova"/>
              </a:rPr>
              <a:t>Innovation Simulation ☁</a:t>
            </a:r>
            <a:endParaRPr sz="1200">
              <a:solidFill>
                <a:srgbClr val="FFFFFF"/>
              </a:solidFill>
              <a:latin typeface="Proxima Nova"/>
              <a:ea typeface="Proxima Nova"/>
              <a:cs typeface="Proxima Nova"/>
              <a:sym typeface="Proxima Nova"/>
            </a:endParaRPr>
          </a:p>
        </p:txBody>
      </p:sp>
      <p:sp>
        <p:nvSpPr>
          <p:cNvPr id="611" name="Google Shape;611;p105"/>
          <p:cNvSpPr txBox="1"/>
          <p:nvPr/>
        </p:nvSpPr>
        <p:spPr>
          <a:xfrm>
            <a:off x="762025" y="685575"/>
            <a:ext cx="7465200" cy="318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dk1"/>
                </a:solidFill>
                <a:latin typeface="Proxima Nova"/>
                <a:ea typeface="Proxima Nova"/>
                <a:cs typeface="Proxima Nova"/>
                <a:sym typeface="Proxima Nova"/>
              </a:rPr>
              <a:t>Computing innovations can have unintended consequences. Some of these unintended consequences are positive and some are negative. </a:t>
            </a:r>
            <a:endParaRPr sz="2400">
              <a:solidFill>
                <a:schemeClr val="dk1"/>
              </a:solidFill>
              <a:latin typeface="Proxima Nova"/>
              <a:ea typeface="Proxima Nova"/>
              <a:cs typeface="Proxima Nova"/>
              <a:sym typeface="Proxima Nova"/>
            </a:endParaRPr>
          </a:p>
          <a:p>
            <a:pPr indent="0" lvl="0" marL="0" rtl="0" algn="l">
              <a:spcBef>
                <a:spcPts val="0"/>
              </a:spcBef>
              <a:spcAft>
                <a:spcPts val="0"/>
              </a:spcAft>
              <a:buNone/>
            </a:pPr>
            <a:r>
              <a:t/>
            </a:r>
            <a:endParaRPr sz="2400">
              <a:solidFill>
                <a:schemeClr val="dk1"/>
              </a:solidFill>
              <a:latin typeface="Proxima Nova"/>
              <a:ea typeface="Proxima Nova"/>
              <a:cs typeface="Proxima Nova"/>
              <a:sym typeface="Proxima Nova"/>
            </a:endParaRPr>
          </a:p>
          <a:p>
            <a:pPr indent="0" lvl="0" marL="0" rtl="0" algn="l">
              <a:spcBef>
                <a:spcPts val="0"/>
              </a:spcBef>
              <a:spcAft>
                <a:spcPts val="0"/>
              </a:spcAft>
              <a:buNone/>
            </a:pPr>
            <a:r>
              <a:rPr lang="en" sz="2400">
                <a:solidFill>
                  <a:schemeClr val="dk1"/>
                </a:solidFill>
                <a:latin typeface="Proxima Nova"/>
                <a:ea typeface="Proxima Nova"/>
                <a:cs typeface="Proxima Nova"/>
                <a:sym typeface="Proxima Nova"/>
              </a:rPr>
              <a:t>While it is impossible to predict every outcome, by thinking critically and bringing multiple perspectives to the table we can try to better predict the ways our innovations may impact the world. </a:t>
            </a:r>
            <a:endParaRPr sz="2400">
              <a:solidFill>
                <a:schemeClr val="dk1"/>
              </a:solidFill>
              <a:latin typeface="Proxima Nova"/>
              <a:ea typeface="Proxima Nova"/>
              <a:cs typeface="Proxima Nova"/>
              <a:sym typeface="Proxima Nova"/>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15" name="Shape 615"/>
        <p:cNvGrpSpPr/>
        <p:nvPr/>
      </p:nvGrpSpPr>
      <p:grpSpPr>
        <a:xfrm>
          <a:off x="0" y="0"/>
          <a:ext cx="0" cy="0"/>
          <a:chOff x="0" y="0"/>
          <a:chExt cx="0" cy="0"/>
        </a:xfrm>
      </p:grpSpPr>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19" name="Shape 619"/>
        <p:cNvGrpSpPr/>
        <p:nvPr/>
      </p:nvGrpSpPr>
      <p:grpSpPr>
        <a:xfrm>
          <a:off x="0" y="0"/>
          <a:ext cx="0" cy="0"/>
          <a:chOff x="0" y="0"/>
          <a:chExt cx="0" cy="0"/>
        </a:xfrm>
      </p:grpSpPr>
      <p:sp>
        <p:nvSpPr>
          <p:cNvPr id="620" name="Google Shape;620;p107"/>
          <p:cNvSpPr txBox="1"/>
          <p:nvPr/>
        </p:nvSpPr>
        <p:spPr>
          <a:xfrm>
            <a:off x="0" y="4550"/>
            <a:ext cx="4572000" cy="34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Day 3 - Activity</a:t>
            </a:r>
            <a:endParaRPr>
              <a:solidFill>
                <a:srgbClr val="FFFFFF"/>
              </a:solidFill>
            </a:endParaRPr>
          </a:p>
        </p:txBody>
      </p:sp>
      <p:sp>
        <p:nvSpPr>
          <p:cNvPr id="621" name="Google Shape;621;p107"/>
          <p:cNvSpPr txBox="1"/>
          <p:nvPr/>
        </p:nvSpPr>
        <p:spPr>
          <a:xfrm>
            <a:off x="1916875" y="471600"/>
            <a:ext cx="5023800" cy="1345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b="1" sz="3000">
              <a:latin typeface="Proxima Nova"/>
              <a:ea typeface="Proxima Nova"/>
              <a:cs typeface="Proxima Nova"/>
              <a:sym typeface="Proxima Nova"/>
            </a:endParaRPr>
          </a:p>
        </p:txBody>
      </p:sp>
      <p:sp>
        <p:nvSpPr>
          <p:cNvPr id="622" name="Google Shape;622;p107"/>
          <p:cNvSpPr txBox="1"/>
          <p:nvPr/>
        </p:nvSpPr>
        <p:spPr>
          <a:xfrm>
            <a:off x="3559500" y="0"/>
            <a:ext cx="2025000" cy="348000"/>
          </a:xfrm>
          <a:prstGeom prst="rect">
            <a:avLst/>
          </a:prstGeom>
          <a:solidFill>
            <a:srgbClr val="DF544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Proxima Nova"/>
                <a:ea typeface="Proxima Nova"/>
                <a:cs typeface="Proxima Nova"/>
                <a:sym typeface="Proxima Nova"/>
              </a:rPr>
              <a:t>☁</a:t>
            </a:r>
            <a:r>
              <a:rPr lang="en">
                <a:solidFill>
                  <a:srgbClr val="FFFFFF"/>
                </a:solidFill>
              </a:rPr>
              <a:t> </a:t>
            </a:r>
            <a:r>
              <a:rPr lang="en" sz="1200">
                <a:solidFill>
                  <a:srgbClr val="FFFFFF"/>
                </a:solidFill>
                <a:latin typeface="Proxima Nova"/>
                <a:ea typeface="Proxima Nova"/>
                <a:cs typeface="Proxima Nova"/>
                <a:sym typeface="Proxima Nova"/>
              </a:rPr>
              <a:t>Innovation Simulation ☁</a:t>
            </a:r>
            <a:endParaRPr sz="1200">
              <a:solidFill>
                <a:srgbClr val="FFFFFF"/>
              </a:solidFill>
              <a:latin typeface="Proxima Nova"/>
              <a:ea typeface="Proxima Nova"/>
              <a:cs typeface="Proxima Nova"/>
              <a:sym typeface="Proxima Nova"/>
            </a:endParaRPr>
          </a:p>
        </p:txBody>
      </p:sp>
      <p:sp>
        <p:nvSpPr>
          <p:cNvPr id="623" name="Google Shape;623;p107"/>
          <p:cNvSpPr txBox="1"/>
          <p:nvPr/>
        </p:nvSpPr>
        <p:spPr>
          <a:xfrm>
            <a:off x="899575" y="1508950"/>
            <a:ext cx="7203900" cy="285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107"/>
          <p:cNvSpPr txBox="1"/>
          <p:nvPr/>
        </p:nvSpPr>
        <p:spPr>
          <a:xfrm>
            <a:off x="768925" y="520075"/>
            <a:ext cx="7465200" cy="3181500"/>
          </a:xfrm>
          <a:prstGeom prst="rect">
            <a:avLst/>
          </a:prstGeom>
          <a:noFill/>
          <a:ln>
            <a:noFill/>
          </a:ln>
        </p:spPr>
        <p:txBody>
          <a:bodyPr anchorCtr="0" anchor="t" bIns="91425" lIns="91425" spcFirstLastPara="1" rIns="91425" wrap="square" tIns="91425">
            <a:noAutofit/>
          </a:bodyPr>
          <a:lstStyle/>
          <a:p>
            <a:pPr indent="0" lvl="0" marL="457200" rtl="0" algn="ctr">
              <a:spcBef>
                <a:spcPts val="0"/>
              </a:spcBef>
              <a:spcAft>
                <a:spcPts val="0"/>
              </a:spcAft>
              <a:buNone/>
            </a:pPr>
            <a:r>
              <a:rPr b="1" lang="en" sz="2400">
                <a:solidFill>
                  <a:schemeClr val="dk1"/>
                </a:solidFill>
                <a:latin typeface="Proxima Nova"/>
                <a:ea typeface="Proxima Nova"/>
                <a:cs typeface="Proxima Nova"/>
                <a:sym typeface="Proxima Nova"/>
              </a:rPr>
              <a:t>Prompt</a:t>
            </a:r>
            <a:r>
              <a:rPr lang="en" sz="2400">
                <a:solidFill>
                  <a:schemeClr val="dk1"/>
                </a:solidFill>
                <a:latin typeface="Proxima Nova"/>
                <a:ea typeface="Proxima Nova"/>
                <a:cs typeface="Proxima Nova"/>
                <a:sym typeface="Proxima Nova"/>
              </a:rPr>
              <a:t> </a:t>
            </a:r>
            <a:endParaRPr sz="2400">
              <a:solidFill>
                <a:schemeClr val="dk1"/>
              </a:solidFill>
              <a:latin typeface="Proxima Nova"/>
              <a:ea typeface="Proxima Nova"/>
              <a:cs typeface="Proxima Nova"/>
              <a:sym typeface="Proxima Nova"/>
            </a:endParaRPr>
          </a:p>
          <a:p>
            <a:pPr indent="0" lvl="0" marL="457200" rtl="0" algn="ctr">
              <a:spcBef>
                <a:spcPts val="0"/>
              </a:spcBef>
              <a:spcAft>
                <a:spcPts val="0"/>
              </a:spcAft>
              <a:buNone/>
            </a:pPr>
            <a:r>
              <a:t/>
            </a:r>
            <a:endParaRPr sz="2400">
              <a:solidFill>
                <a:schemeClr val="dk1"/>
              </a:solidFill>
              <a:latin typeface="Proxima Nova"/>
              <a:ea typeface="Proxima Nova"/>
              <a:cs typeface="Proxima Nova"/>
              <a:sym typeface="Proxima Nova"/>
            </a:endParaRPr>
          </a:p>
          <a:p>
            <a:pPr indent="-355600" lvl="0" marL="457200" rtl="0" algn="ctr">
              <a:spcBef>
                <a:spcPts val="0"/>
              </a:spcBef>
              <a:spcAft>
                <a:spcPts val="0"/>
              </a:spcAft>
              <a:buClr>
                <a:schemeClr val="dk1"/>
              </a:buClr>
              <a:buSzPts val="2000"/>
              <a:buFont typeface="Proxima Nova"/>
              <a:buChar char="●"/>
            </a:pPr>
            <a:r>
              <a:rPr lang="en" sz="2400">
                <a:solidFill>
                  <a:schemeClr val="dk1"/>
                </a:solidFill>
                <a:latin typeface="Proxima Nova"/>
                <a:ea typeface="Proxima Nova"/>
                <a:cs typeface="Proxima Nova"/>
                <a:sym typeface="Proxima Nova"/>
              </a:rPr>
              <a:t>Remind yourself of your character’s goals and motivations.</a:t>
            </a:r>
            <a:endParaRPr sz="2400">
              <a:solidFill>
                <a:schemeClr val="dk1"/>
              </a:solidFill>
              <a:latin typeface="Proxima Nova"/>
              <a:ea typeface="Proxima Nova"/>
              <a:cs typeface="Proxima Nova"/>
              <a:sym typeface="Proxima Nova"/>
            </a:endParaRPr>
          </a:p>
          <a:p>
            <a:pPr indent="0" lvl="0" marL="457200" rtl="0" algn="ctr">
              <a:spcBef>
                <a:spcPts val="0"/>
              </a:spcBef>
              <a:spcAft>
                <a:spcPts val="0"/>
              </a:spcAft>
              <a:buNone/>
            </a:pPr>
            <a:r>
              <a:t/>
            </a:r>
            <a:endParaRPr sz="2400">
              <a:solidFill>
                <a:schemeClr val="dk1"/>
              </a:solidFill>
              <a:latin typeface="Proxima Nova"/>
              <a:ea typeface="Proxima Nova"/>
              <a:cs typeface="Proxima Nova"/>
              <a:sym typeface="Proxima Nova"/>
            </a:endParaRPr>
          </a:p>
          <a:p>
            <a:pPr indent="-355600" lvl="0" marL="457200" rtl="0" algn="ctr">
              <a:spcBef>
                <a:spcPts val="0"/>
              </a:spcBef>
              <a:spcAft>
                <a:spcPts val="0"/>
              </a:spcAft>
              <a:buClr>
                <a:schemeClr val="dk1"/>
              </a:buClr>
              <a:buSzPts val="2000"/>
              <a:buFont typeface="Proxima Nova"/>
              <a:buChar char="●"/>
            </a:pPr>
            <a:r>
              <a:rPr lang="en" sz="2400">
                <a:solidFill>
                  <a:schemeClr val="dk1"/>
                </a:solidFill>
                <a:latin typeface="Proxima Nova"/>
                <a:ea typeface="Proxima Nova"/>
                <a:cs typeface="Proxima Nova"/>
                <a:sym typeface="Proxima Nova"/>
              </a:rPr>
              <a:t>What can your character’s perspectives and goals bring to the table? How can you help avoid some of the unintended consequences of your innovations?</a:t>
            </a:r>
            <a:endParaRPr sz="2000">
              <a:latin typeface="Proxima Nova"/>
              <a:ea typeface="Proxima Nova"/>
              <a:cs typeface="Proxima Nova"/>
              <a:sym typeface="Proxima Nova"/>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28" name="Shape 628"/>
        <p:cNvGrpSpPr/>
        <p:nvPr/>
      </p:nvGrpSpPr>
      <p:grpSpPr>
        <a:xfrm>
          <a:off x="0" y="0"/>
          <a:ext cx="0" cy="0"/>
          <a:chOff x="0" y="0"/>
          <a:chExt cx="0" cy="0"/>
        </a:xfrm>
      </p:grpSpPr>
      <p:sp>
        <p:nvSpPr>
          <p:cNvPr id="629" name="Google Shape;629;p108"/>
          <p:cNvSpPr txBox="1"/>
          <p:nvPr/>
        </p:nvSpPr>
        <p:spPr>
          <a:xfrm>
            <a:off x="0" y="4550"/>
            <a:ext cx="4572000" cy="34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Day 3 - Activity</a:t>
            </a:r>
            <a:endParaRPr>
              <a:solidFill>
                <a:srgbClr val="FFFFFF"/>
              </a:solidFill>
            </a:endParaRPr>
          </a:p>
        </p:txBody>
      </p:sp>
      <p:sp>
        <p:nvSpPr>
          <p:cNvPr id="630" name="Google Shape;630;p108"/>
          <p:cNvSpPr txBox="1"/>
          <p:nvPr/>
        </p:nvSpPr>
        <p:spPr>
          <a:xfrm>
            <a:off x="76550" y="352550"/>
            <a:ext cx="7687500" cy="70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latin typeface="Proxima Nova"/>
                <a:ea typeface="Proxima Nova"/>
                <a:cs typeface="Proxima Nova"/>
                <a:sym typeface="Proxima Nova"/>
              </a:rPr>
              <a:t>Provide Feedback on Proposed Innovations</a:t>
            </a:r>
            <a:endParaRPr b="1" sz="2000">
              <a:latin typeface="Proxima Nova"/>
              <a:ea typeface="Proxima Nova"/>
              <a:cs typeface="Proxima Nova"/>
              <a:sym typeface="Proxima Nova"/>
            </a:endParaRPr>
          </a:p>
          <a:p>
            <a:pPr indent="0" lvl="0" marL="0" rtl="0" algn="ctr">
              <a:spcBef>
                <a:spcPts val="0"/>
              </a:spcBef>
              <a:spcAft>
                <a:spcPts val="0"/>
              </a:spcAft>
              <a:buNone/>
            </a:pPr>
            <a:r>
              <a:t/>
            </a:r>
            <a:endParaRPr b="1" sz="3000">
              <a:latin typeface="Proxima Nova"/>
              <a:ea typeface="Proxima Nova"/>
              <a:cs typeface="Proxima Nova"/>
              <a:sym typeface="Proxima Nova"/>
            </a:endParaRPr>
          </a:p>
        </p:txBody>
      </p:sp>
      <p:sp>
        <p:nvSpPr>
          <p:cNvPr id="631" name="Google Shape;631;p108"/>
          <p:cNvSpPr txBox="1"/>
          <p:nvPr/>
        </p:nvSpPr>
        <p:spPr>
          <a:xfrm>
            <a:off x="3559500" y="0"/>
            <a:ext cx="2025000" cy="348000"/>
          </a:xfrm>
          <a:prstGeom prst="rect">
            <a:avLst/>
          </a:prstGeom>
          <a:solidFill>
            <a:srgbClr val="DF544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Proxima Nova"/>
                <a:ea typeface="Proxima Nova"/>
                <a:cs typeface="Proxima Nova"/>
                <a:sym typeface="Proxima Nova"/>
              </a:rPr>
              <a:t>☁</a:t>
            </a:r>
            <a:r>
              <a:rPr lang="en">
                <a:solidFill>
                  <a:srgbClr val="FFFFFF"/>
                </a:solidFill>
              </a:rPr>
              <a:t> </a:t>
            </a:r>
            <a:r>
              <a:rPr lang="en" sz="1200">
                <a:solidFill>
                  <a:srgbClr val="FFFFFF"/>
                </a:solidFill>
                <a:latin typeface="Proxima Nova"/>
                <a:ea typeface="Proxima Nova"/>
                <a:cs typeface="Proxima Nova"/>
                <a:sym typeface="Proxima Nova"/>
              </a:rPr>
              <a:t>Innovation Simulation ☁</a:t>
            </a:r>
            <a:endParaRPr sz="1200">
              <a:solidFill>
                <a:srgbClr val="FFFFFF"/>
              </a:solidFill>
              <a:latin typeface="Proxima Nova"/>
              <a:ea typeface="Proxima Nova"/>
              <a:cs typeface="Proxima Nova"/>
              <a:sym typeface="Proxima Nova"/>
            </a:endParaRPr>
          </a:p>
        </p:txBody>
      </p:sp>
      <p:sp>
        <p:nvSpPr>
          <p:cNvPr id="632" name="Google Shape;632;p108"/>
          <p:cNvSpPr txBox="1"/>
          <p:nvPr/>
        </p:nvSpPr>
        <p:spPr>
          <a:xfrm>
            <a:off x="76550" y="650125"/>
            <a:ext cx="7465200" cy="254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Proxima Nova"/>
                <a:ea typeface="Proxima Nova"/>
                <a:cs typeface="Proxima Nova"/>
                <a:sym typeface="Proxima Nova"/>
              </a:rPr>
              <a:t>Review your teammates proposed innovations. Each of you should have at least three to share. Aim to:</a:t>
            </a:r>
            <a:endParaRPr sz="1600">
              <a:latin typeface="Proxima Nova"/>
              <a:ea typeface="Proxima Nova"/>
              <a:cs typeface="Proxima Nova"/>
              <a:sym typeface="Proxima Nova"/>
            </a:endParaRPr>
          </a:p>
          <a:p>
            <a:pPr indent="0" lvl="0" marL="0" rtl="0" algn="l">
              <a:spcBef>
                <a:spcPts val="0"/>
              </a:spcBef>
              <a:spcAft>
                <a:spcPts val="0"/>
              </a:spcAft>
              <a:buNone/>
            </a:pPr>
            <a:r>
              <a:t/>
            </a:r>
            <a:endParaRPr sz="1600">
              <a:latin typeface="Proxima Nova"/>
              <a:ea typeface="Proxima Nova"/>
              <a:cs typeface="Proxima Nova"/>
              <a:sym typeface="Proxima Nova"/>
            </a:endParaRPr>
          </a:p>
          <a:p>
            <a:pPr indent="-330200" lvl="0" marL="457200" rtl="0" algn="l">
              <a:spcBef>
                <a:spcPts val="0"/>
              </a:spcBef>
              <a:spcAft>
                <a:spcPts val="0"/>
              </a:spcAft>
              <a:buSzPts val="1600"/>
              <a:buFont typeface="Proxima Nova"/>
              <a:buChar char="●"/>
            </a:pPr>
            <a:r>
              <a:rPr lang="en" sz="1600">
                <a:latin typeface="Proxima Nova"/>
                <a:ea typeface="Proxima Nova"/>
                <a:cs typeface="Proxima Nova"/>
                <a:sym typeface="Proxima Nova"/>
              </a:rPr>
              <a:t>Answer any questions about how the innovation works</a:t>
            </a:r>
            <a:endParaRPr sz="1600">
              <a:latin typeface="Proxima Nova"/>
              <a:ea typeface="Proxima Nova"/>
              <a:cs typeface="Proxima Nova"/>
              <a:sym typeface="Proxima Nova"/>
            </a:endParaRPr>
          </a:p>
          <a:p>
            <a:pPr indent="-330200" lvl="0" marL="457200" rtl="0" algn="l">
              <a:spcBef>
                <a:spcPts val="0"/>
              </a:spcBef>
              <a:spcAft>
                <a:spcPts val="0"/>
              </a:spcAft>
              <a:buClr>
                <a:schemeClr val="dk1"/>
              </a:buClr>
              <a:buSzPts val="1600"/>
              <a:buFont typeface="Proxima Nova"/>
              <a:buChar char="●"/>
            </a:pPr>
            <a:r>
              <a:rPr lang="en" sz="1600">
                <a:solidFill>
                  <a:schemeClr val="dk1"/>
                </a:solidFill>
                <a:latin typeface="Proxima Nova"/>
                <a:ea typeface="Proxima Nova"/>
                <a:cs typeface="Proxima Nova"/>
                <a:sym typeface="Proxima Nova"/>
              </a:rPr>
              <a:t>Identify benefits / harms of the innovation from their character’s point of view. You likely won’t always agree!</a:t>
            </a:r>
            <a:endParaRPr sz="1600">
              <a:solidFill>
                <a:schemeClr val="dk1"/>
              </a:solidFill>
              <a:latin typeface="Proxima Nova"/>
              <a:ea typeface="Proxima Nova"/>
              <a:cs typeface="Proxima Nova"/>
              <a:sym typeface="Proxima Nova"/>
            </a:endParaRPr>
          </a:p>
          <a:p>
            <a:pPr indent="-330200" lvl="0" marL="457200" rtl="0" algn="l">
              <a:spcBef>
                <a:spcPts val="0"/>
              </a:spcBef>
              <a:spcAft>
                <a:spcPts val="0"/>
              </a:spcAft>
              <a:buClr>
                <a:schemeClr val="dk1"/>
              </a:buClr>
              <a:buSzPts val="1600"/>
              <a:buFont typeface="Proxima Nova"/>
              <a:buChar char="●"/>
            </a:pPr>
            <a:r>
              <a:rPr lang="en" sz="1600">
                <a:solidFill>
                  <a:schemeClr val="dk1"/>
                </a:solidFill>
                <a:latin typeface="Proxima Nova"/>
                <a:ea typeface="Proxima Nova"/>
                <a:cs typeface="Proxima Nova"/>
                <a:sym typeface="Proxima Nova"/>
              </a:rPr>
              <a:t>Identify ways that different proposed innovations could </a:t>
            </a:r>
            <a:br>
              <a:rPr lang="en" sz="1600">
                <a:solidFill>
                  <a:schemeClr val="dk1"/>
                </a:solidFill>
                <a:latin typeface="Proxima Nova"/>
                <a:ea typeface="Proxima Nova"/>
                <a:cs typeface="Proxima Nova"/>
                <a:sym typeface="Proxima Nova"/>
              </a:rPr>
            </a:br>
            <a:r>
              <a:rPr lang="en" sz="1600">
                <a:solidFill>
                  <a:schemeClr val="dk1"/>
                </a:solidFill>
                <a:latin typeface="Proxima Nova"/>
                <a:ea typeface="Proxima Nova"/>
                <a:cs typeface="Proxima Nova"/>
                <a:sym typeface="Proxima Nova"/>
              </a:rPr>
              <a:t>work together to make an overall stronger proposal</a:t>
            </a:r>
            <a:endParaRPr sz="1600">
              <a:solidFill>
                <a:schemeClr val="dk1"/>
              </a:solidFill>
              <a:latin typeface="Proxima Nova"/>
              <a:ea typeface="Proxima Nova"/>
              <a:cs typeface="Proxima Nova"/>
              <a:sym typeface="Proxima Nova"/>
            </a:endParaRPr>
          </a:p>
          <a:p>
            <a:pPr indent="-355600" lvl="0" marL="457200" rtl="0" algn="l">
              <a:spcBef>
                <a:spcPts val="0"/>
              </a:spcBef>
              <a:spcAft>
                <a:spcPts val="0"/>
              </a:spcAft>
              <a:buClr>
                <a:schemeClr val="dk1"/>
              </a:buClr>
              <a:buSzPts val="2000"/>
              <a:buFont typeface="Proxima Nova"/>
              <a:buChar char="●"/>
            </a:pPr>
            <a:r>
              <a:rPr lang="en" sz="1600">
                <a:solidFill>
                  <a:schemeClr val="dk1"/>
                </a:solidFill>
                <a:latin typeface="Proxima Nova"/>
                <a:ea typeface="Proxima Nova"/>
                <a:cs typeface="Proxima Nova"/>
                <a:sym typeface="Proxima Nova"/>
              </a:rPr>
              <a:t>Document your feedback in </a:t>
            </a:r>
            <a:r>
              <a:rPr b="1" lang="en" sz="1600">
                <a:solidFill>
                  <a:schemeClr val="dk1"/>
                </a:solidFill>
                <a:latin typeface="Proxima Nova"/>
                <a:ea typeface="Proxima Nova"/>
                <a:cs typeface="Proxima Nova"/>
                <a:sym typeface="Proxima Nova"/>
              </a:rPr>
              <a:t>Step 3</a:t>
            </a:r>
            <a:r>
              <a:rPr lang="en" sz="1600">
                <a:solidFill>
                  <a:schemeClr val="dk1"/>
                </a:solidFill>
                <a:latin typeface="Proxima Nova"/>
                <a:ea typeface="Proxima Nova"/>
                <a:cs typeface="Proxima Nova"/>
                <a:sym typeface="Proxima Nova"/>
              </a:rPr>
              <a:t> of your Project Guide</a:t>
            </a:r>
            <a:r>
              <a:rPr lang="en" sz="2000">
                <a:solidFill>
                  <a:schemeClr val="dk1"/>
                </a:solidFill>
                <a:latin typeface="Proxima Nova"/>
                <a:ea typeface="Proxima Nova"/>
                <a:cs typeface="Proxima Nova"/>
                <a:sym typeface="Proxima Nova"/>
              </a:rPr>
              <a:t> </a:t>
            </a:r>
            <a:endParaRPr b="1" sz="2000">
              <a:solidFill>
                <a:schemeClr val="dk1"/>
              </a:solidFill>
              <a:latin typeface="Proxima Nova"/>
              <a:ea typeface="Proxima Nova"/>
              <a:cs typeface="Proxima Nova"/>
              <a:sym typeface="Proxima Nova"/>
            </a:endParaRPr>
          </a:p>
        </p:txBody>
      </p:sp>
      <p:pic>
        <p:nvPicPr>
          <p:cNvPr id="633" name="Google Shape;633;p108"/>
          <p:cNvPicPr preferRelativeResize="0"/>
          <p:nvPr/>
        </p:nvPicPr>
        <p:blipFill>
          <a:blip r:embed="rId4">
            <a:alphaModFix/>
          </a:blip>
          <a:stretch>
            <a:fillRect/>
          </a:stretch>
        </p:blipFill>
        <p:spPr>
          <a:xfrm>
            <a:off x="7120950" y="1229400"/>
            <a:ext cx="1966800" cy="2541700"/>
          </a:xfrm>
          <a:prstGeom prst="rect">
            <a:avLst/>
          </a:prstGeom>
          <a:noFill/>
          <a:ln cap="flat" cmpd="sng" w="9525">
            <a:solidFill>
              <a:schemeClr val="dk2"/>
            </a:solidFill>
            <a:prstDash val="solid"/>
            <a:round/>
            <a:headEnd len="sm" w="sm" type="none"/>
            <a:tailEnd len="sm" w="sm" type="none"/>
          </a:ln>
        </p:spPr>
      </p:pic>
      <p:sp>
        <p:nvSpPr>
          <p:cNvPr id="634" name="Google Shape;634;p108"/>
          <p:cNvSpPr txBox="1"/>
          <p:nvPr/>
        </p:nvSpPr>
        <p:spPr>
          <a:xfrm>
            <a:off x="76550" y="3310050"/>
            <a:ext cx="6647100" cy="178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chemeClr val="dk1"/>
                </a:solidFill>
                <a:latin typeface="Proxima Nova"/>
                <a:ea typeface="Proxima Nova"/>
                <a:cs typeface="Proxima Nova"/>
                <a:sym typeface="Proxima Nova"/>
              </a:rPr>
              <a:t>Create a unifying theme for your presentation:</a:t>
            </a:r>
            <a:endParaRPr b="1" sz="2000">
              <a:solidFill>
                <a:schemeClr val="dk1"/>
              </a:solidFill>
              <a:latin typeface="Proxima Nova"/>
              <a:ea typeface="Proxima Nova"/>
              <a:cs typeface="Proxima Nova"/>
              <a:sym typeface="Proxima Nova"/>
            </a:endParaRPr>
          </a:p>
          <a:p>
            <a:pPr indent="-330200" lvl="0" marL="457200" rtl="0" algn="l">
              <a:spcBef>
                <a:spcPts val="0"/>
              </a:spcBef>
              <a:spcAft>
                <a:spcPts val="0"/>
              </a:spcAft>
              <a:buClr>
                <a:schemeClr val="dk1"/>
              </a:buClr>
              <a:buSzPts val="1600"/>
              <a:buFont typeface="Proxima Nova"/>
              <a:buChar char="●"/>
            </a:pPr>
            <a:r>
              <a:rPr lang="en" sz="1600">
                <a:solidFill>
                  <a:schemeClr val="dk1"/>
                </a:solidFill>
                <a:latin typeface="Proxima Nova"/>
                <a:ea typeface="Proxima Nova"/>
                <a:cs typeface="Proxima Nova"/>
                <a:sym typeface="Proxima Nova"/>
              </a:rPr>
              <a:t>As a group, pick a unifying theme for your final presentation. Maybe you are focusing on student health or boosting test scores. Find the theme that makes the most sense given your innovations. </a:t>
            </a:r>
            <a:endParaRPr sz="1600">
              <a:solidFill>
                <a:schemeClr val="dk1"/>
              </a:solidFill>
              <a:latin typeface="Proxima Nova"/>
              <a:ea typeface="Proxima Nova"/>
              <a:cs typeface="Proxima Nova"/>
              <a:sym typeface="Proxima Nova"/>
            </a:endParaRPr>
          </a:p>
          <a:p>
            <a:pPr indent="-330200" lvl="0" marL="457200" rtl="0" algn="l">
              <a:spcBef>
                <a:spcPts val="0"/>
              </a:spcBef>
              <a:spcAft>
                <a:spcPts val="0"/>
              </a:spcAft>
              <a:buClr>
                <a:schemeClr val="dk1"/>
              </a:buClr>
              <a:buSzPts val="1600"/>
              <a:buFont typeface="Proxima Nova"/>
              <a:buChar char="●"/>
            </a:pPr>
            <a:r>
              <a:rPr lang="en" sz="1600">
                <a:solidFill>
                  <a:schemeClr val="dk1"/>
                </a:solidFill>
                <a:latin typeface="Proxima Nova"/>
                <a:ea typeface="Proxima Nova"/>
                <a:cs typeface="Proxima Nova"/>
                <a:sym typeface="Proxima Nova"/>
              </a:rPr>
              <a:t>Each participant should narrow down their choices to one innovation that will be part of your team’s cohesive submission.</a:t>
            </a:r>
            <a:endParaRPr sz="1000"/>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38" name="Shape 638"/>
        <p:cNvGrpSpPr/>
        <p:nvPr/>
      </p:nvGrpSpPr>
      <p:grpSpPr>
        <a:xfrm>
          <a:off x="0" y="0"/>
          <a:ext cx="0" cy="0"/>
          <a:chOff x="0" y="0"/>
          <a:chExt cx="0" cy="0"/>
        </a:xfrm>
      </p:grpSpPr>
      <p:sp>
        <p:nvSpPr>
          <p:cNvPr id="639" name="Google Shape;639;p109"/>
          <p:cNvSpPr txBox="1"/>
          <p:nvPr/>
        </p:nvSpPr>
        <p:spPr>
          <a:xfrm>
            <a:off x="0" y="4550"/>
            <a:ext cx="4572000" cy="34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Day 3 - Activity</a:t>
            </a:r>
            <a:endParaRPr>
              <a:solidFill>
                <a:srgbClr val="FFFFFF"/>
              </a:solidFill>
            </a:endParaRPr>
          </a:p>
        </p:txBody>
      </p:sp>
      <p:sp>
        <p:nvSpPr>
          <p:cNvPr id="640" name="Google Shape;640;p109"/>
          <p:cNvSpPr txBox="1"/>
          <p:nvPr/>
        </p:nvSpPr>
        <p:spPr>
          <a:xfrm>
            <a:off x="3559500" y="0"/>
            <a:ext cx="2025000" cy="348000"/>
          </a:xfrm>
          <a:prstGeom prst="rect">
            <a:avLst/>
          </a:prstGeom>
          <a:solidFill>
            <a:srgbClr val="DF544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Proxima Nova"/>
                <a:ea typeface="Proxima Nova"/>
                <a:cs typeface="Proxima Nova"/>
                <a:sym typeface="Proxima Nova"/>
              </a:rPr>
              <a:t>☁</a:t>
            </a:r>
            <a:r>
              <a:rPr lang="en">
                <a:solidFill>
                  <a:srgbClr val="FFFFFF"/>
                </a:solidFill>
              </a:rPr>
              <a:t> </a:t>
            </a:r>
            <a:r>
              <a:rPr lang="en" sz="1200">
                <a:solidFill>
                  <a:srgbClr val="FFFFFF"/>
                </a:solidFill>
                <a:latin typeface="Proxima Nova"/>
                <a:ea typeface="Proxima Nova"/>
                <a:cs typeface="Proxima Nova"/>
                <a:sym typeface="Proxima Nova"/>
              </a:rPr>
              <a:t>Innovation Simulation ☁</a:t>
            </a:r>
            <a:endParaRPr sz="1200">
              <a:solidFill>
                <a:srgbClr val="FFFFFF"/>
              </a:solidFill>
              <a:latin typeface="Proxima Nova"/>
              <a:ea typeface="Proxima Nova"/>
              <a:cs typeface="Proxima Nova"/>
              <a:sym typeface="Proxima Nova"/>
            </a:endParaRPr>
          </a:p>
        </p:txBody>
      </p:sp>
      <p:sp>
        <p:nvSpPr>
          <p:cNvPr id="641" name="Google Shape;641;p109"/>
          <p:cNvSpPr txBox="1"/>
          <p:nvPr/>
        </p:nvSpPr>
        <p:spPr>
          <a:xfrm>
            <a:off x="197575" y="601100"/>
            <a:ext cx="6711900" cy="318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2800">
                <a:solidFill>
                  <a:schemeClr val="dk1"/>
                </a:solidFill>
                <a:latin typeface="Proxima Nova"/>
                <a:ea typeface="Proxima Nova"/>
                <a:cs typeface="Proxima Nova"/>
                <a:sym typeface="Proxima Nova"/>
              </a:rPr>
              <a:t>Begin working on Innovation One-Pager</a:t>
            </a:r>
            <a:endParaRPr b="1" sz="2800">
              <a:solidFill>
                <a:schemeClr val="dk1"/>
              </a:solidFill>
              <a:latin typeface="Proxima Nova"/>
              <a:ea typeface="Proxima Nova"/>
              <a:cs typeface="Proxima Nova"/>
              <a:sym typeface="Proxima Nova"/>
            </a:endParaRPr>
          </a:p>
          <a:p>
            <a:pPr indent="0" lvl="0" marL="0" rtl="0" algn="l">
              <a:spcBef>
                <a:spcPts val="0"/>
              </a:spcBef>
              <a:spcAft>
                <a:spcPts val="0"/>
              </a:spcAft>
              <a:buNone/>
            </a:pPr>
            <a:r>
              <a:t/>
            </a:r>
            <a:endParaRPr sz="2000">
              <a:latin typeface="Proxima Nova"/>
              <a:ea typeface="Proxima Nova"/>
              <a:cs typeface="Proxima Nova"/>
              <a:sym typeface="Proxima Nova"/>
            </a:endParaRPr>
          </a:p>
          <a:p>
            <a:pPr indent="0" lvl="0" marL="0" rtl="0" algn="l">
              <a:spcBef>
                <a:spcPts val="0"/>
              </a:spcBef>
              <a:spcAft>
                <a:spcPts val="0"/>
              </a:spcAft>
              <a:buNone/>
            </a:pPr>
            <a:r>
              <a:rPr lang="en" sz="2000">
                <a:latin typeface="Proxima Nova"/>
                <a:ea typeface="Proxima Nova"/>
                <a:cs typeface="Proxima Nova"/>
                <a:sym typeface="Proxima Nova"/>
              </a:rPr>
              <a:t>Based on the discussions you had with your team, pick the one innovation that you think has the potential to have the greatest positive effect on the schools for the largest number of people.</a:t>
            </a:r>
            <a:endParaRPr sz="2000">
              <a:latin typeface="Proxima Nova"/>
              <a:ea typeface="Proxima Nova"/>
              <a:cs typeface="Proxima Nova"/>
              <a:sym typeface="Proxima Nova"/>
            </a:endParaRPr>
          </a:p>
          <a:p>
            <a:pPr indent="0" lvl="0" marL="0" rtl="0" algn="l">
              <a:spcBef>
                <a:spcPts val="0"/>
              </a:spcBef>
              <a:spcAft>
                <a:spcPts val="0"/>
              </a:spcAft>
              <a:buNone/>
            </a:pPr>
            <a:r>
              <a:t/>
            </a:r>
            <a:endParaRPr sz="2000">
              <a:latin typeface="Proxima Nova"/>
              <a:ea typeface="Proxima Nova"/>
              <a:cs typeface="Proxima Nova"/>
              <a:sym typeface="Proxima Nova"/>
            </a:endParaRPr>
          </a:p>
          <a:p>
            <a:pPr indent="0" lvl="0" marL="0" rtl="0" algn="l">
              <a:spcBef>
                <a:spcPts val="0"/>
              </a:spcBef>
              <a:spcAft>
                <a:spcPts val="0"/>
              </a:spcAft>
              <a:buNone/>
            </a:pPr>
            <a:r>
              <a:rPr lang="en" sz="2000">
                <a:latin typeface="Proxima Nova"/>
                <a:ea typeface="Proxima Nova"/>
                <a:cs typeface="Proxima Nova"/>
                <a:sym typeface="Proxima Nova"/>
              </a:rPr>
              <a:t>Begin working on filling in your Innovation One-pager, using your research as well as the feedback from your teammates.</a:t>
            </a:r>
            <a:endParaRPr sz="2000">
              <a:latin typeface="Proxima Nova"/>
              <a:ea typeface="Proxima Nova"/>
              <a:cs typeface="Proxima Nova"/>
              <a:sym typeface="Proxima Nova"/>
            </a:endParaRPr>
          </a:p>
          <a:p>
            <a:pPr indent="0" lvl="0" marL="0" rtl="0" algn="l">
              <a:spcBef>
                <a:spcPts val="0"/>
              </a:spcBef>
              <a:spcAft>
                <a:spcPts val="0"/>
              </a:spcAft>
              <a:buNone/>
            </a:pPr>
            <a:r>
              <a:t/>
            </a:r>
            <a:endParaRPr sz="2000">
              <a:latin typeface="Proxima Nova"/>
              <a:ea typeface="Proxima Nova"/>
              <a:cs typeface="Proxima Nova"/>
              <a:sym typeface="Proxima Nova"/>
            </a:endParaRPr>
          </a:p>
          <a:p>
            <a:pPr indent="0" lvl="0" marL="0" rtl="0" algn="l">
              <a:spcBef>
                <a:spcPts val="0"/>
              </a:spcBef>
              <a:spcAft>
                <a:spcPts val="0"/>
              </a:spcAft>
              <a:buNone/>
            </a:pPr>
            <a:r>
              <a:rPr lang="en" sz="2000">
                <a:latin typeface="Proxima Nova"/>
                <a:ea typeface="Proxima Nova"/>
                <a:cs typeface="Proxima Nova"/>
                <a:sym typeface="Proxima Nova"/>
              </a:rPr>
              <a:t>You can find the directions for your One-pager in </a:t>
            </a:r>
            <a:r>
              <a:rPr b="1" lang="en" sz="2000">
                <a:latin typeface="Proxima Nova"/>
                <a:ea typeface="Proxima Nova"/>
                <a:cs typeface="Proxima Nova"/>
                <a:sym typeface="Proxima Nova"/>
              </a:rPr>
              <a:t>Step 4</a:t>
            </a:r>
            <a:r>
              <a:rPr lang="en" sz="2000">
                <a:latin typeface="Proxima Nova"/>
                <a:ea typeface="Proxima Nova"/>
                <a:cs typeface="Proxima Nova"/>
                <a:sym typeface="Proxima Nova"/>
              </a:rPr>
              <a:t> of the Project Guide.</a:t>
            </a:r>
            <a:endParaRPr sz="2000">
              <a:latin typeface="Proxima Nova"/>
              <a:ea typeface="Proxima Nova"/>
              <a:cs typeface="Proxima Nova"/>
              <a:sym typeface="Proxima Nova"/>
            </a:endParaRPr>
          </a:p>
        </p:txBody>
      </p:sp>
      <p:pic>
        <p:nvPicPr>
          <p:cNvPr id="642" name="Google Shape;642;p109"/>
          <p:cNvPicPr preferRelativeResize="0"/>
          <p:nvPr/>
        </p:nvPicPr>
        <p:blipFill>
          <a:blip r:embed="rId4">
            <a:alphaModFix/>
          </a:blip>
          <a:stretch>
            <a:fillRect/>
          </a:stretch>
        </p:blipFill>
        <p:spPr>
          <a:xfrm>
            <a:off x="6985675" y="1447800"/>
            <a:ext cx="1929725" cy="2558718"/>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46" name="Shape 646"/>
        <p:cNvGrpSpPr/>
        <p:nvPr/>
      </p:nvGrpSpPr>
      <p:grpSpPr>
        <a:xfrm>
          <a:off x="0" y="0"/>
          <a:ext cx="0" cy="0"/>
          <a:chOff x="0" y="0"/>
          <a:chExt cx="0" cy="0"/>
        </a:xfrm>
      </p:grpSpPr>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50" name="Shape 650"/>
        <p:cNvGrpSpPr/>
        <p:nvPr/>
      </p:nvGrpSpPr>
      <p:grpSpPr>
        <a:xfrm>
          <a:off x="0" y="0"/>
          <a:ext cx="0" cy="0"/>
          <a:chOff x="0" y="0"/>
          <a:chExt cx="0" cy="0"/>
        </a:xfrm>
      </p:grpSpPr>
      <p:sp>
        <p:nvSpPr>
          <p:cNvPr id="651" name="Google Shape;651;p111"/>
          <p:cNvSpPr txBox="1"/>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600">
                <a:solidFill>
                  <a:srgbClr val="FFFFFF"/>
                </a:solidFill>
                <a:latin typeface="Proxima Nova"/>
                <a:ea typeface="Proxima Nova"/>
                <a:cs typeface="Proxima Nova"/>
                <a:sym typeface="Proxima Nova"/>
              </a:rPr>
              <a:t>Unit 8 - Lesson 5</a:t>
            </a:r>
            <a:endParaRPr b="1" sz="3600">
              <a:solidFill>
                <a:srgbClr val="FFFFFF"/>
              </a:solidFill>
              <a:latin typeface="Proxima Nova"/>
              <a:ea typeface="Proxima Nova"/>
              <a:cs typeface="Proxima Nova"/>
              <a:sym typeface="Proxima Nova"/>
            </a:endParaRPr>
          </a:p>
          <a:p>
            <a:pPr indent="0" lvl="0" marL="0" rtl="0" algn="ctr">
              <a:spcBef>
                <a:spcPts val="0"/>
              </a:spcBef>
              <a:spcAft>
                <a:spcPts val="0"/>
              </a:spcAft>
              <a:buNone/>
            </a:pPr>
            <a:r>
              <a:rPr b="1" lang="en" sz="3600">
                <a:solidFill>
                  <a:srgbClr val="FFFFFF"/>
                </a:solidFill>
                <a:latin typeface="Proxima Nova"/>
                <a:ea typeface="Proxima Nova"/>
                <a:cs typeface="Proxima Nova"/>
                <a:sym typeface="Proxima Nova"/>
              </a:rPr>
              <a:t>Security Risks Part 1</a:t>
            </a:r>
            <a:endParaRPr b="1" sz="3600">
              <a:solidFill>
                <a:srgbClr val="FFFFFF"/>
              </a:solidFill>
              <a:latin typeface="Proxima Nova"/>
              <a:ea typeface="Proxima Nova"/>
              <a:cs typeface="Proxima Nova"/>
              <a:sym typeface="Proxima Nova"/>
            </a:endParaRPr>
          </a:p>
        </p:txBody>
      </p:sp>
      <p:pic>
        <p:nvPicPr>
          <p:cNvPr id="652" name="Google Shape;652;p111" title="Code.org Logo"/>
          <p:cNvPicPr preferRelativeResize="0"/>
          <p:nvPr/>
        </p:nvPicPr>
        <p:blipFill>
          <a:blip r:embed="rId4">
            <a:alphaModFix/>
          </a:blip>
          <a:stretch>
            <a:fillRect/>
          </a:stretch>
        </p:blipFill>
        <p:spPr>
          <a:xfrm>
            <a:off x="3205775" y="4357099"/>
            <a:ext cx="338325" cy="334099"/>
          </a:xfrm>
          <a:prstGeom prst="rect">
            <a:avLst/>
          </a:prstGeom>
          <a:noFill/>
          <a:ln>
            <a:noFill/>
          </a:ln>
        </p:spPr>
      </p:pic>
      <p:sp>
        <p:nvSpPr>
          <p:cNvPr id="653" name="Google Shape;653;p111"/>
          <p:cNvSpPr txBox="1"/>
          <p:nvPr/>
        </p:nvSpPr>
        <p:spPr>
          <a:xfrm>
            <a:off x="3625900" y="4324050"/>
            <a:ext cx="2626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FFFFFF"/>
                </a:solidFill>
                <a:latin typeface="Proxima Nova"/>
                <a:ea typeface="Proxima Nova"/>
                <a:cs typeface="Proxima Nova"/>
                <a:sym typeface="Proxima Nova"/>
              </a:rPr>
              <a:t>Computer Science Principles</a:t>
            </a:r>
            <a:endParaRPr b="1">
              <a:solidFill>
                <a:srgbClr val="FFFFFF"/>
              </a:solidFill>
              <a:latin typeface="Proxima Nova"/>
              <a:ea typeface="Proxima Nova"/>
              <a:cs typeface="Proxima Nova"/>
              <a:sym typeface="Proxima Nova"/>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57" name="Shape 657"/>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44" name="Shape 244"/>
        <p:cNvGrpSpPr/>
        <p:nvPr/>
      </p:nvGrpSpPr>
      <p:grpSpPr>
        <a:xfrm>
          <a:off x="0" y="0"/>
          <a:ext cx="0" cy="0"/>
          <a:chOff x="0" y="0"/>
          <a:chExt cx="0" cy="0"/>
        </a:xfrm>
      </p:grpSpPr>
      <p:sp>
        <p:nvSpPr>
          <p:cNvPr id="245" name="Google Shape;245;p59"/>
          <p:cNvSpPr txBox="1"/>
          <p:nvPr/>
        </p:nvSpPr>
        <p:spPr>
          <a:xfrm>
            <a:off x="0" y="0"/>
            <a:ext cx="4572000" cy="34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Day 1</a:t>
            </a:r>
            <a:r>
              <a:rPr lang="en">
                <a:solidFill>
                  <a:srgbClr val="FFFFFF"/>
                </a:solidFill>
              </a:rPr>
              <a:t> - Warm Up</a:t>
            </a:r>
            <a:endParaRPr>
              <a:solidFill>
                <a:srgbClr val="FFFFFF"/>
              </a:solidFill>
            </a:endParaRPr>
          </a:p>
        </p:txBody>
      </p:sp>
      <p:sp>
        <p:nvSpPr>
          <p:cNvPr id="246" name="Google Shape;246;p59"/>
          <p:cNvSpPr/>
          <p:nvPr/>
        </p:nvSpPr>
        <p:spPr>
          <a:xfrm>
            <a:off x="392400" y="2743700"/>
            <a:ext cx="5178000" cy="1247100"/>
          </a:xfrm>
          <a:prstGeom prst="parallelogram">
            <a:avLst>
              <a:gd fmla="val 25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47" name="Google Shape;247;p59"/>
          <p:cNvCxnSpPr/>
          <p:nvPr/>
        </p:nvCxnSpPr>
        <p:spPr>
          <a:xfrm>
            <a:off x="5577500" y="2757700"/>
            <a:ext cx="189300" cy="770700"/>
          </a:xfrm>
          <a:prstGeom prst="straightConnector1">
            <a:avLst/>
          </a:prstGeom>
          <a:noFill/>
          <a:ln cap="flat" cmpd="sng" w="9525">
            <a:solidFill>
              <a:schemeClr val="dk2"/>
            </a:solidFill>
            <a:prstDash val="solid"/>
            <a:round/>
            <a:headEnd len="med" w="med" type="none"/>
            <a:tailEnd len="med" w="med" type="none"/>
          </a:ln>
        </p:spPr>
      </p:cxnSp>
      <p:cxnSp>
        <p:nvCxnSpPr>
          <p:cNvPr id="248" name="Google Shape;248;p59"/>
          <p:cNvCxnSpPr/>
          <p:nvPr/>
        </p:nvCxnSpPr>
        <p:spPr>
          <a:xfrm flipH="1" rot="10800000">
            <a:off x="5248275" y="3528400"/>
            <a:ext cx="518400" cy="476400"/>
          </a:xfrm>
          <a:prstGeom prst="straightConnector1">
            <a:avLst/>
          </a:prstGeom>
          <a:noFill/>
          <a:ln cap="flat" cmpd="sng" w="9525">
            <a:solidFill>
              <a:schemeClr val="dk2"/>
            </a:solidFill>
            <a:prstDash val="solid"/>
            <a:round/>
            <a:headEnd len="med" w="med" type="none"/>
            <a:tailEnd len="med" w="med" type="none"/>
          </a:ln>
        </p:spPr>
      </p:cxnSp>
      <p:cxnSp>
        <p:nvCxnSpPr>
          <p:cNvPr id="249" name="Google Shape;249;p59"/>
          <p:cNvCxnSpPr/>
          <p:nvPr/>
        </p:nvCxnSpPr>
        <p:spPr>
          <a:xfrm rot="10800000">
            <a:off x="5381175" y="3528475"/>
            <a:ext cx="385500" cy="0"/>
          </a:xfrm>
          <a:prstGeom prst="straightConnector1">
            <a:avLst/>
          </a:prstGeom>
          <a:noFill/>
          <a:ln cap="flat" cmpd="sng" w="9525">
            <a:solidFill>
              <a:schemeClr val="dk2"/>
            </a:solidFill>
            <a:prstDash val="solid"/>
            <a:round/>
            <a:headEnd len="med" w="med" type="none"/>
            <a:tailEnd len="med" w="med" type="none"/>
          </a:ln>
        </p:spPr>
      </p:cxnSp>
      <p:sp>
        <p:nvSpPr>
          <p:cNvPr id="250" name="Google Shape;250;p59"/>
          <p:cNvSpPr txBox="1"/>
          <p:nvPr/>
        </p:nvSpPr>
        <p:spPr>
          <a:xfrm>
            <a:off x="910796" y="2867047"/>
            <a:ext cx="4659600" cy="960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200">
                <a:latin typeface="Trebuchet MS"/>
                <a:ea typeface="Trebuchet MS"/>
                <a:cs typeface="Trebuchet MS"/>
                <a:sym typeface="Trebuchet MS"/>
              </a:rPr>
              <a:t>Ryanne</a:t>
            </a:r>
            <a:endParaRPr sz="7200">
              <a:latin typeface="Trebuchet MS"/>
              <a:ea typeface="Trebuchet MS"/>
              <a:cs typeface="Trebuchet MS"/>
              <a:sym typeface="Trebuchet MS"/>
            </a:endParaRPr>
          </a:p>
        </p:txBody>
      </p:sp>
      <p:grpSp>
        <p:nvGrpSpPr>
          <p:cNvPr id="251" name="Google Shape;251;p59"/>
          <p:cNvGrpSpPr/>
          <p:nvPr/>
        </p:nvGrpSpPr>
        <p:grpSpPr>
          <a:xfrm>
            <a:off x="631772" y="2867053"/>
            <a:ext cx="1000200" cy="1000200"/>
            <a:chOff x="6325800" y="2229100"/>
            <a:chExt cx="1000200" cy="1000200"/>
          </a:xfrm>
        </p:grpSpPr>
        <p:grpSp>
          <p:nvGrpSpPr>
            <p:cNvPr id="252" name="Google Shape;252;p59"/>
            <p:cNvGrpSpPr/>
            <p:nvPr/>
          </p:nvGrpSpPr>
          <p:grpSpPr>
            <a:xfrm>
              <a:off x="6325800" y="2229100"/>
              <a:ext cx="1000200" cy="1000200"/>
              <a:chOff x="6325800" y="2229100"/>
              <a:chExt cx="1000200" cy="1000200"/>
            </a:xfrm>
          </p:grpSpPr>
          <p:sp>
            <p:nvSpPr>
              <p:cNvPr id="253" name="Google Shape;253;p59"/>
              <p:cNvSpPr/>
              <p:nvPr/>
            </p:nvSpPr>
            <p:spPr>
              <a:xfrm>
                <a:off x="6325800" y="2229100"/>
                <a:ext cx="1000200" cy="1000200"/>
              </a:xfrm>
              <a:prstGeom prst="ellipse">
                <a:avLst/>
              </a:prstGeom>
              <a:solidFill>
                <a:srgbClr val="FFFFFF"/>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59"/>
              <p:cNvSpPr/>
              <p:nvPr/>
            </p:nvSpPr>
            <p:spPr>
              <a:xfrm>
                <a:off x="6376050" y="2279350"/>
                <a:ext cx="899700" cy="899700"/>
              </a:xfrm>
              <a:prstGeom prst="ellipse">
                <a:avLst/>
              </a:prstGeom>
              <a:solidFill>
                <a:srgbClr val="1D8C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55" name="Google Shape;255;p59"/>
            <p:cNvCxnSpPr>
              <a:stCxn id="254" idx="0"/>
              <a:endCxn id="254" idx="0"/>
            </p:cNvCxnSpPr>
            <p:nvPr/>
          </p:nvCxnSpPr>
          <p:spPr>
            <a:xfrm>
              <a:off x="6825900" y="2279350"/>
              <a:ext cx="0" cy="0"/>
            </a:xfrm>
            <a:prstGeom prst="straightConnector1">
              <a:avLst/>
            </a:prstGeom>
            <a:noFill/>
            <a:ln cap="flat" cmpd="sng" w="9525">
              <a:solidFill>
                <a:schemeClr val="dk2"/>
              </a:solidFill>
              <a:prstDash val="solid"/>
              <a:round/>
              <a:headEnd len="med" w="med" type="none"/>
              <a:tailEnd len="med" w="med" type="none"/>
            </a:ln>
          </p:spPr>
        </p:cxnSp>
        <p:cxnSp>
          <p:nvCxnSpPr>
            <p:cNvPr id="256" name="Google Shape;256;p59"/>
            <p:cNvCxnSpPr>
              <a:stCxn id="254" idx="0"/>
              <a:endCxn id="254" idx="0"/>
            </p:cNvCxnSpPr>
            <p:nvPr/>
          </p:nvCxnSpPr>
          <p:spPr>
            <a:xfrm>
              <a:off x="6825900" y="2279350"/>
              <a:ext cx="0" cy="0"/>
            </a:xfrm>
            <a:prstGeom prst="straightConnector1">
              <a:avLst/>
            </a:prstGeom>
            <a:noFill/>
            <a:ln cap="flat" cmpd="sng" w="9525">
              <a:solidFill>
                <a:srgbClr val="FF0000"/>
              </a:solidFill>
              <a:prstDash val="solid"/>
              <a:round/>
              <a:headEnd len="med" w="med" type="none"/>
              <a:tailEnd len="med" w="med" type="none"/>
            </a:ln>
          </p:spPr>
        </p:cxnSp>
        <p:sp>
          <p:nvSpPr>
            <p:cNvPr id="257" name="Google Shape;257;p59"/>
            <p:cNvSpPr txBox="1"/>
            <p:nvPr/>
          </p:nvSpPr>
          <p:spPr>
            <a:xfrm>
              <a:off x="6364050" y="2577313"/>
              <a:ext cx="923700" cy="295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Oswald"/>
                  <a:ea typeface="Oswald"/>
                  <a:cs typeface="Oswald"/>
                  <a:sym typeface="Oswald"/>
                </a:rPr>
                <a:t>TEACHER</a:t>
              </a:r>
              <a:endParaRPr>
                <a:latin typeface="Oswald"/>
                <a:ea typeface="Oswald"/>
                <a:cs typeface="Oswald"/>
                <a:sym typeface="Oswald"/>
              </a:endParaRPr>
            </a:p>
          </p:txBody>
        </p:sp>
        <p:cxnSp>
          <p:nvCxnSpPr>
            <p:cNvPr id="258" name="Google Shape;258;p59"/>
            <p:cNvCxnSpPr/>
            <p:nvPr/>
          </p:nvCxnSpPr>
          <p:spPr>
            <a:xfrm>
              <a:off x="6473952" y="2430483"/>
              <a:ext cx="713100" cy="7800"/>
            </a:xfrm>
            <a:prstGeom prst="straightConnector1">
              <a:avLst/>
            </a:prstGeom>
            <a:noFill/>
            <a:ln cap="flat" cmpd="sng" w="38100">
              <a:solidFill>
                <a:srgbClr val="FFFFFF"/>
              </a:solidFill>
              <a:prstDash val="solid"/>
              <a:round/>
              <a:headEnd len="med" w="med" type="none"/>
              <a:tailEnd len="med" w="med" type="none"/>
            </a:ln>
          </p:spPr>
        </p:cxnSp>
        <p:cxnSp>
          <p:nvCxnSpPr>
            <p:cNvPr id="259" name="Google Shape;259;p59"/>
            <p:cNvCxnSpPr/>
            <p:nvPr/>
          </p:nvCxnSpPr>
          <p:spPr>
            <a:xfrm>
              <a:off x="6477000" y="3026664"/>
              <a:ext cx="713100" cy="7800"/>
            </a:xfrm>
            <a:prstGeom prst="straightConnector1">
              <a:avLst/>
            </a:prstGeom>
            <a:noFill/>
            <a:ln cap="flat" cmpd="sng" w="38100">
              <a:solidFill>
                <a:srgbClr val="FFFFFF"/>
              </a:solidFill>
              <a:prstDash val="solid"/>
              <a:round/>
              <a:headEnd len="med" w="med" type="none"/>
              <a:tailEnd len="med" w="med" type="none"/>
            </a:ln>
          </p:spPr>
        </p:cxnSp>
      </p:grpSp>
      <p:sp>
        <p:nvSpPr>
          <p:cNvPr id="260" name="Google Shape;260;p59"/>
          <p:cNvSpPr txBox="1"/>
          <p:nvPr/>
        </p:nvSpPr>
        <p:spPr>
          <a:xfrm>
            <a:off x="2038950" y="3714800"/>
            <a:ext cx="4141200" cy="411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Montserrat SemiBold"/>
                <a:ea typeface="Montserrat SemiBold"/>
                <a:cs typeface="Montserrat SemiBold"/>
                <a:sym typeface="Montserrat SemiBold"/>
              </a:rPr>
              <a:t>High School Physical Education</a:t>
            </a:r>
            <a:endParaRPr sz="1000"/>
          </a:p>
        </p:txBody>
      </p:sp>
      <p:sp>
        <p:nvSpPr>
          <p:cNvPr id="261" name="Google Shape;261;p59"/>
          <p:cNvSpPr/>
          <p:nvPr/>
        </p:nvSpPr>
        <p:spPr>
          <a:xfrm>
            <a:off x="6376500" y="2396275"/>
            <a:ext cx="2767500" cy="4495500"/>
          </a:xfrm>
          <a:prstGeom prst="ellipse">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59"/>
          <p:cNvSpPr/>
          <p:nvPr/>
        </p:nvSpPr>
        <p:spPr>
          <a:xfrm>
            <a:off x="6782650" y="879800"/>
            <a:ext cx="1863900" cy="1863900"/>
          </a:xfrm>
          <a:prstGeom prst="ellipse">
            <a:avLst/>
          </a:prstGeom>
          <a:solidFill>
            <a:srgbClr val="999999"/>
          </a:solid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63" name="Google Shape;263;p59"/>
          <p:cNvPicPr preferRelativeResize="0"/>
          <p:nvPr/>
        </p:nvPicPr>
        <p:blipFill>
          <a:blip r:embed="rId4">
            <a:alphaModFix/>
          </a:blip>
          <a:stretch>
            <a:fillRect/>
          </a:stretch>
        </p:blipFill>
        <p:spPr>
          <a:xfrm rot="899974">
            <a:off x="7715015" y="3274752"/>
            <a:ext cx="983200" cy="701723"/>
          </a:xfrm>
          <a:prstGeom prst="rect">
            <a:avLst/>
          </a:prstGeom>
          <a:noFill/>
          <a:ln>
            <a:noFill/>
          </a:ln>
        </p:spPr>
      </p:pic>
      <p:pic>
        <p:nvPicPr>
          <p:cNvPr id="264" name="Google Shape;264;p59"/>
          <p:cNvPicPr preferRelativeResize="0"/>
          <p:nvPr/>
        </p:nvPicPr>
        <p:blipFill>
          <a:blip r:embed="rId5">
            <a:alphaModFix/>
          </a:blip>
          <a:stretch>
            <a:fillRect/>
          </a:stretch>
        </p:blipFill>
        <p:spPr>
          <a:xfrm flipH="1" rot="-4499998">
            <a:off x="8226766" y="3012622"/>
            <a:ext cx="158598" cy="602967"/>
          </a:xfrm>
          <a:prstGeom prst="rect">
            <a:avLst/>
          </a:prstGeom>
          <a:noFill/>
          <a:ln>
            <a:noFill/>
          </a:ln>
        </p:spPr>
      </p:pic>
      <p:sp>
        <p:nvSpPr>
          <p:cNvPr id="265" name="Google Shape;265;p59"/>
          <p:cNvSpPr txBox="1"/>
          <p:nvPr/>
        </p:nvSpPr>
        <p:spPr>
          <a:xfrm>
            <a:off x="1891875" y="497500"/>
            <a:ext cx="5248200" cy="1373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latin typeface="Proxima Nova"/>
                <a:ea typeface="Proxima Nova"/>
                <a:cs typeface="Proxima Nova"/>
                <a:sym typeface="Proxima Nova"/>
              </a:rPr>
              <a:t>Simulation Mode</a:t>
            </a:r>
            <a:endParaRPr b="1" sz="3000">
              <a:latin typeface="Proxima Nova"/>
              <a:ea typeface="Proxima Nova"/>
              <a:cs typeface="Proxima Nova"/>
              <a:sym typeface="Proxima Nova"/>
            </a:endParaRPr>
          </a:p>
        </p:txBody>
      </p:sp>
      <p:sp>
        <p:nvSpPr>
          <p:cNvPr id="266" name="Google Shape;266;p59"/>
          <p:cNvSpPr txBox="1"/>
          <p:nvPr/>
        </p:nvSpPr>
        <p:spPr>
          <a:xfrm>
            <a:off x="3559500" y="0"/>
            <a:ext cx="2025000" cy="348000"/>
          </a:xfrm>
          <a:prstGeom prst="rect">
            <a:avLst/>
          </a:prstGeom>
          <a:solidFill>
            <a:srgbClr val="DF544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Proxima Nova"/>
                <a:ea typeface="Proxima Nova"/>
                <a:cs typeface="Proxima Nova"/>
                <a:sym typeface="Proxima Nova"/>
              </a:rPr>
              <a:t>☁</a:t>
            </a:r>
            <a:r>
              <a:rPr lang="en">
                <a:solidFill>
                  <a:srgbClr val="FFFFFF"/>
                </a:solidFill>
              </a:rPr>
              <a:t> </a:t>
            </a:r>
            <a:r>
              <a:rPr lang="en" sz="1200">
                <a:solidFill>
                  <a:srgbClr val="FFFFFF"/>
                </a:solidFill>
                <a:latin typeface="Proxima Nova"/>
                <a:ea typeface="Proxima Nova"/>
                <a:cs typeface="Proxima Nova"/>
                <a:sym typeface="Proxima Nova"/>
              </a:rPr>
              <a:t>Innovation Simulation ☁</a:t>
            </a:r>
            <a:endParaRPr sz="1200">
              <a:solidFill>
                <a:srgbClr val="FFFFFF"/>
              </a:solidFill>
              <a:latin typeface="Proxima Nova"/>
              <a:ea typeface="Proxima Nova"/>
              <a:cs typeface="Proxima Nova"/>
              <a:sym typeface="Proxima Nova"/>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61" name="Shape 661"/>
        <p:cNvGrpSpPr/>
        <p:nvPr/>
      </p:nvGrpSpPr>
      <p:grpSpPr>
        <a:xfrm>
          <a:off x="0" y="0"/>
          <a:ext cx="0" cy="0"/>
          <a:chOff x="0" y="0"/>
          <a:chExt cx="0" cy="0"/>
        </a:xfrm>
      </p:grpSpPr>
      <p:sp>
        <p:nvSpPr>
          <p:cNvPr id="662" name="Google Shape;662;p113"/>
          <p:cNvSpPr txBox="1"/>
          <p:nvPr/>
        </p:nvSpPr>
        <p:spPr>
          <a:xfrm>
            <a:off x="0" y="0"/>
            <a:ext cx="4572000" cy="34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Unit 8 Lesson 5 - Warm Up</a:t>
            </a:r>
            <a:endParaRPr>
              <a:solidFill>
                <a:srgbClr val="FFFFFF"/>
              </a:solidFill>
            </a:endParaRPr>
          </a:p>
        </p:txBody>
      </p:sp>
      <p:sp>
        <p:nvSpPr>
          <p:cNvPr id="663" name="Google Shape;663;p113"/>
          <p:cNvSpPr txBox="1"/>
          <p:nvPr/>
        </p:nvSpPr>
        <p:spPr>
          <a:xfrm>
            <a:off x="523500" y="684400"/>
            <a:ext cx="8097000" cy="4227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latin typeface="Proxima Nova"/>
                <a:ea typeface="Proxima Nova"/>
                <a:cs typeface="Proxima Nova"/>
                <a:sym typeface="Proxima Nova"/>
              </a:rPr>
              <a:t>Prompt:</a:t>
            </a:r>
            <a:r>
              <a:rPr lang="en" sz="3000">
                <a:latin typeface="Proxima Nova"/>
                <a:ea typeface="Proxima Nova"/>
                <a:cs typeface="Proxima Nova"/>
                <a:sym typeface="Proxima Nova"/>
              </a:rPr>
              <a:t> </a:t>
            </a:r>
            <a:endParaRPr sz="3000">
              <a:latin typeface="Proxima Nova"/>
              <a:ea typeface="Proxima Nova"/>
              <a:cs typeface="Proxima Nova"/>
              <a:sym typeface="Proxima Nova"/>
            </a:endParaRPr>
          </a:p>
          <a:p>
            <a:pPr indent="0" lvl="0" marL="0" rtl="0" algn="ctr">
              <a:spcBef>
                <a:spcPts val="0"/>
              </a:spcBef>
              <a:spcAft>
                <a:spcPts val="0"/>
              </a:spcAft>
              <a:buNone/>
            </a:pPr>
            <a:r>
              <a:t/>
            </a:r>
            <a:endParaRPr sz="3000">
              <a:solidFill>
                <a:schemeClr val="dk1"/>
              </a:solidFill>
              <a:latin typeface="Proxima Nova"/>
              <a:ea typeface="Proxima Nova"/>
              <a:cs typeface="Proxima Nova"/>
              <a:sym typeface="Proxima Nova"/>
            </a:endParaRPr>
          </a:p>
          <a:p>
            <a:pPr indent="0" lvl="0" marL="0" rtl="0" algn="ctr">
              <a:spcBef>
                <a:spcPts val="0"/>
              </a:spcBef>
              <a:spcAft>
                <a:spcPts val="0"/>
              </a:spcAft>
              <a:buNone/>
            </a:pPr>
            <a:r>
              <a:rPr lang="en" sz="3000">
                <a:solidFill>
                  <a:schemeClr val="dk1"/>
                </a:solidFill>
                <a:latin typeface="Proxima Nova"/>
                <a:ea typeface="Proxima Nova"/>
                <a:cs typeface="Proxima Nova"/>
                <a:sym typeface="Proxima Nova"/>
              </a:rPr>
              <a:t>Have you ever received an email or a text message that looked suspicious? Have you ever been unsure if you should open the message or click on a link? </a:t>
            </a:r>
            <a:endParaRPr sz="3000">
              <a:solidFill>
                <a:schemeClr val="dk1"/>
              </a:solidFill>
              <a:latin typeface="Proxima Nova"/>
              <a:ea typeface="Proxima Nova"/>
              <a:cs typeface="Proxima Nova"/>
              <a:sym typeface="Proxima Nova"/>
            </a:endParaRPr>
          </a:p>
          <a:p>
            <a:pPr indent="0" lvl="0" marL="0" rtl="0" algn="ctr">
              <a:spcBef>
                <a:spcPts val="0"/>
              </a:spcBef>
              <a:spcAft>
                <a:spcPts val="0"/>
              </a:spcAft>
              <a:buNone/>
            </a:pPr>
            <a:r>
              <a:t/>
            </a:r>
            <a:endParaRPr sz="3000">
              <a:solidFill>
                <a:schemeClr val="dk1"/>
              </a:solidFill>
              <a:latin typeface="Proxima Nova"/>
              <a:ea typeface="Proxima Nova"/>
              <a:cs typeface="Proxima Nova"/>
              <a:sym typeface="Proxima Nova"/>
            </a:endParaRPr>
          </a:p>
          <a:p>
            <a:pPr indent="0" lvl="0" marL="0" rtl="0" algn="ctr">
              <a:spcBef>
                <a:spcPts val="0"/>
              </a:spcBef>
              <a:spcAft>
                <a:spcPts val="0"/>
              </a:spcAft>
              <a:buNone/>
            </a:pPr>
            <a:r>
              <a:rPr lang="en" sz="3000">
                <a:solidFill>
                  <a:schemeClr val="dk1"/>
                </a:solidFill>
                <a:latin typeface="Proxima Nova"/>
                <a:ea typeface="Proxima Nova"/>
                <a:cs typeface="Proxima Nova"/>
                <a:sym typeface="Proxima Nova"/>
              </a:rPr>
              <a:t>What are the things that made you suspicious?</a:t>
            </a:r>
            <a:r>
              <a:rPr lang="en" sz="3600">
                <a:solidFill>
                  <a:schemeClr val="dk1"/>
                </a:solidFill>
                <a:latin typeface="Proxima Nova"/>
                <a:ea typeface="Proxima Nova"/>
                <a:cs typeface="Proxima Nova"/>
                <a:sym typeface="Proxima Nova"/>
              </a:rPr>
              <a:t> </a:t>
            </a:r>
            <a:endParaRPr sz="3600">
              <a:solidFill>
                <a:schemeClr val="dk1"/>
              </a:solidFill>
              <a:latin typeface="Proxima Nova"/>
              <a:ea typeface="Proxima Nova"/>
              <a:cs typeface="Proxima Nova"/>
              <a:sym typeface="Proxima Nova"/>
            </a:endParaRPr>
          </a:p>
          <a:p>
            <a:pPr indent="0" lvl="0" marL="0" rtl="0" algn="ctr">
              <a:spcBef>
                <a:spcPts val="0"/>
              </a:spcBef>
              <a:spcAft>
                <a:spcPts val="0"/>
              </a:spcAft>
              <a:buNone/>
            </a:pPr>
            <a:r>
              <a:t/>
            </a:r>
            <a:endParaRPr sz="3600">
              <a:solidFill>
                <a:schemeClr val="dk1"/>
              </a:solidFill>
              <a:latin typeface="Proxima Nova"/>
              <a:ea typeface="Proxima Nova"/>
              <a:cs typeface="Proxima Nova"/>
              <a:sym typeface="Proxima Nova"/>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67" name="Shape 667"/>
        <p:cNvGrpSpPr/>
        <p:nvPr/>
      </p:nvGrpSpPr>
      <p:grpSpPr>
        <a:xfrm>
          <a:off x="0" y="0"/>
          <a:ext cx="0" cy="0"/>
          <a:chOff x="0" y="0"/>
          <a:chExt cx="0" cy="0"/>
        </a:xfrm>
      </p:grpSpPr>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71" name="Shape 671"/>
        <p:cNvGrpSpPr/>
        <p:nvPr/>
      </p:nvGrpSpPr>
      <p:grpSpPr>
        <a:xfrm>
          <a:off x="0" y="0"/>
          <a:ext cx="0" cy="0"/>
          <a:chOff x="0" y="0"/>
          <a:chExt cx="0" cy="0"/>
        </a:xfrm>
      </p:grpSpPr>
      <p:sp>
        <p:nvSpPr>
          <p:cNvPr id="672" name="Google Shape;672;p115"/>
          <p:cNvSpPr txBox="1"/>
          <p:nvPr/>
        </p:nvSpPr>
        <p:spPr>
          <a:xfrm>
            <a:off x="0" y="4550"/>
            <a:ext cx="4572000" cy="34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Unit 8 Lesson 5 - Activity</a:t>
            </a:r>
            <a:endParaRPr>
              <a:solidFill>
                <a:srgbClr val="FFFFFF"/>
              </a:solidFill>
            </a:endParaRPr>
          </a:p>
        </p:txBody>
      </p:sp>
      <p:pic>
        <p:nvPicPr>
          <p:cNvPr id="673" name="Google Shape;673;p115"/>
          <p:cNvPicPr preferRelativeResize="0"/>
          <p:nvPr/>
        </p:nvPicPr>
        <p:blipFill>
          <a:blip r:embed="rId4">
            <a:alphaModFix/>
          </a:blip>
          <a:stretch>
            <a:fillRect/>
          </a:stretch>
        </p:blipFill>
        <p:spPr>
          <a:xfrm>
            <a:off x="608625" y="748129"/>
            <a:ext cx="2400950" cy="1615025"/>
          </a:xfrm>
          <a:prstGeom prst="rect">
            <a:avLst/>
          </a:prstGeom>
          <a:noFill/>
          <a:ln>
            <a:noFill/>
          </a:ln>
        </p:spPr>
      </p:pic>
      <p:sp>
        <p:nvSpPr>
          <p:cNvPr id="674" name="Google Shape;674;p115"/>
          <p:cNvSpPr txBox="1"/>
          <p:nvPr/>
        </p:nvSpPr>
        <p:spPr>
          <a:xfrm>
            <a:off x="3907300" y="691675"/>
            <a:ext cx="4871100" cy="415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Proxima Nova"/>
                <a:ea typeface="Proxima Nova"/>
                <a:cs typeface="Proxima Nova"/>
                <a:sym typeface="Proxima Nova"/>
              </a:rPr>
              <a:t>Jigsaw:</a:t>
            </a:r>
            <a:endParaRPr b="1" sz="1800">
              <a:latin typeface="Proxima Nova"/>
              <a:ea typeface="Proxima Nova"/>
              <a:cs typeface="Proxima Nova"/>
              <a:sym typeface="Proxima Nova"/>
            </a:endParaRPr>
          </a:p>
          <a:p>
            <a:pPr indent="0" lvl="0" marL="0" rtl="0" algn="l">
              <a:spcBef>
                <a:spcPts val="0"/>
              </a:spcBef>
              <a:spcAft>
                <a:spcPts val="0"/>
              </a:spcAft>
              <a:buNone/>
            </a:pPr>
            <a:r>
              <a:t/>
            </a:r>
            <a:endParaRPr b="1">
              <a:latin typeface="Proxima Nova"/>
              <a:ea typeface="Proxima Nova"/>
              <a:cs typeface="Proxima Nova"/>
              <a:sym typeface="Proxima Nova"/>
            </a:endParaRPr>
          </a:p>
          <a:p>
            <a:pPr indent="0" lvl="0" marL="0" rtl="0" algn="l">
              <a:spcBef>
                <a:spcPts val="0"/>
              </a:spcBef>
              <a:spcAft>
                <a:spcPts val="0"/>
              </a:spcAft>
              <a:buNone/>
            </a:pPr>
            <a:r>
              <a:rPr lang="en">
                <a:latin typeface="Proxima Nova"/>
                <a:ea typeface="Proxima Nova"/>
                <a:cs typeface="Proxima Nova"/>
                <a:sym typeface="Proxima Nova"/>
              </a:rPr>
              <a:t>With your jigsaw group, navigate to your assigned level on Code Studio. </a:t>
            </a:r>
            <a:endParaRPr>
              <a:latin typeface="Proxima Nova"/>
              <a:ea typeface="Proxima Nova"/>
              <a:cs typeface="Proxima Nova"/>
              <a:sym typeface="Proxima Nova"/>
            </a:endParaRPr>
          </a:p>
          <a:p>
            <a:pPr indent="0" lvl="0" marL="0" rtl="0" algn="l">
              <a:spcBef>
                <a:spcPts val="0"/>
              </a:spcBef>
              <a:spcAft>
                <a:spcPts val="0"/>
              </a:spcAft>
              <a:buNone/>
            </a:pPr>
            <a:r>
              <a:t/>
            </a:r>
            <a:endParaRPr>
              <a:latin typeface="Proxima Nova"/>
              <a:ea typeface="Proxima Nova"/>
              <a:cs typeface="Proxima Nova"/>
              <a:sym typeface="Proxima Nova"/>
            </a:endParaRPr>
          </a:p>
          <a:p>
            <a:pPr indent="0" lvl="0" marL="0" rtl="0" algn="l">
              <a:spcBef>
                <a:spcPts val="0"/>
              </a:spcBef>
              <a:spcAft>
                <a:spcPts val="0"/>
              </a:spcAft>
              <a:buNone/>
            </a:pPr>
            <a:r>
              <a:rPr lang="en">
                <a:latin typeface="Proxima Nova"/>
                <a:ea typeface="Proxima Nova"/>
                <a:cs typeface="Proxima Nova"/>
                <a:sym typeface="Proxima Nova"/>
              </a:rPr>
              <a:t>Group 1: Keylogging (level 1)</a:t>
            </a:r>
            <a:endParaRPr>
              <a:latin typeface="Proxima Nova"/>
              <a:ea typeface="Proxima Nova"/>
              <a:cs typeface="Proxima Nova"/>
              <a:sym typeface="Proxima Nova"/>
            </a:endParaRPr>
          </a:p>
          <a:p>
            <a:pPr indent="0" lvl="0" marL="0" rtl="0" algn="l">
              <a:spcBef>
                <a:spcPts val="0"/>
              </a:spcBef>
              <a:spcAft>
                <a:spcPts val="0"/>
              </a:spcAft>
              <a:buNone/>
            </a:pPr>
            <a:r>
              <a:rPr lang="en">
                <a:latin typeface="Proxima Nova"/>
                <a:ea typeface="Proxima Nova"/>
                <a:cs typeface="Proxima Nova"/>
                <a:sym typeface="Proxima Nova"/>
              </a:rPr>
              <a:t>Group 2: Phishing (level 2)</a:t>
            </a:r>
            <a:endParaRPr>
              <a:latin typeface="Proxima Nova"/>
              <a:ea typeface="Proxima Nova"/>
              <a:cs typeface="Proxima Nova"/>
              <a:sym typeface="Proxima Nova"/>
            </a:endParaRPr>
          </a:p>
          <a:p>
            <a:pPr indent="0" lvl="0" marL="0" rtl="0" algn="l">
              <a:spcBef>
                <a:spcPts val="0"/>
              </a:spcBef>
              <a:spcAft>
                <a:spcPts val="0"/>
              </a:spcAft>
              <a:buNone/>
            </a:pPr>
            <a:r>
              <a:rPr lang="en">
                <a:latin typeface="Proxima Nova"/>
                <a:ea typeface="Proxima Nova"/>
                <a:cs typeface="Proxima Nova"/>
                <a:sym typeface="Proxima Nova"/>
              </a:rPr>
              <a:t>Group 3: Malware (level 3)</a:t>
            </a:r>
            <a:endParaRPr>
              <a:latin typeface="Proxima Nova"/>
              <a:ea typeface="Proxima Nova"/>
              <a:cs typeface="Proxima Nova"/>
              <a:sym typeface="Proxima Nova"/>
            </a:endParaRPr>
          </a:p>
          <a:p>
            <a:pPr indent="0" lvl="0" marL="0" rtl="0" algn="l">
              <a:spcBef>
                <a:spcPts val="0"/>
              </a:spcBef>
              <a:spcAft>
                <a:spcPts val="0"/>
              </a:spcAft>
              <a:buNone/>
            </a:pPr>
            <a:r>
              <a:t/>
            </a:r>
            <a:endParaRPr>
              <a:latin typeface="Proxima Nova"/>
              <a:ea typeface="Proxima Nova"/>
              <a:cs typeface="Proxima Nova"/>
              <a:sym typeface="Proxima Nova"/>
            </a:endParaRPr>
          </a:p>
          <a:p>
            <a:pPr indent="-317500" lvl="0" marL="457200" rtl="0" algn="l">
              <a:spcBef>
                <a:spcPts val="0"/>
              </a:spcBef>
              <a:spcAft>
                <a:spcPts val="0"/>
              </a:spcAft>
              <a:buSzPts val="1400"/>
              <a:buFont typeface="Proxima Nova"/>
              <a:buChar char="●"/>
            </a:pPr>
            <a:r>
              <a:rPr lang="en">
                <a:latin typeface="Proxima Nova"/>
                <a:ea typeface="Proxima Nova"/>
                <a:cs typeface="Proxima Nova"/>
                <a:sym typeface="Proxima Nova"/>
              </a:rPr>
              <a:t>Look at the examples</a:t>
            </a:r>
            <a:endParaRPr>
              <a:latin typeface="Proxima Nova"/>
              <a:ea typeface="Proxima Nova"/>
              <a:cs typeface="Proxima Nova"/>
              <a:sym typeface="Proxima Nova"/>
            </a:endParaRPr>
          </a:p>
          <a:p>
            <a:pPr indent="-317500" lvl="0" marL="457200" rtl="0" algn="l">
              <a:spcBef>
                <a:spcPts val="0"/>
              </a:spcBef>
              <a:spcAft>
                <a:spcPts val="0"/>
              </a:spcAft>
              <a:buSzPts val="1400"/>
              <a:buFont typeface="Proxima Nova"/>
              <a:buChar char="●"/>
            </a:pPr>
            <a:r>
              <a:rPr lang="en">
                <a:latin typeface="Proxima Nova"/>
                <a:ea typeface="Proxima Nova"/>
                <a:cs typeface="Proxima Nova"/>
                <a:sym typeface="Proxima Nova"/>
              </a:rPr>
              <a:t>Read the articles</a:t>
            </a:r>
            <a:endParaRPr>
              <a:latin typeface="Proxima Nova"/>
              <a:ea typeface="Proxima Nova"/>
              <a:cs typeface="Proxima Nova"/>
              <a:sym typeface="Proxima Nova"/>
            </a:endParaRPr>
          </a:p>
          <a:p>
            <a:pPr indent="-317500" lvl="0" marL="457200" rtl="0" algn="l">
              <a:spcBef>
                <a:spcPts val="0"/>
              </a:spcBef>
              <a:spcAft>
                <a:spcPts val="0"/>
              </a:spcAft>
              <a:buSzPts val="1400"/>
              <a:buFont typeface="Proxima Nova"/>
              <a:buChar char="●"/>
            </a:pPr>
            <a:r>
              <a:rPr lang="en">
                <a:latin typeface="Proxima Nova"/>
                <a:ea typeface="Proxima Nova"/>
                <a:cs typeface="Proxima Nova"/>
                <a:sym typeface="Proxima Nova"/>
              </a:rPr>
              <a:t>Create a PSA (Public Service Announcement) slide. </a:t>
            </a:r>
            <a:endParaRPr>
              <a:latin typeface="Proxima Nova"/>
              <a:ea typeface="Proxima Nova"/>
              <a:cs typeface="Proxima Nova"/>
              <a:sym typeface="Proxima Nova"/>
            </a:endParaRPr>
          </a:p>
          <a:p>
            <a:pPr indent="-317500" lvl="1" marL="914400" rtl="0" algn="l">
              <a:spcBef>
                <a:spcPts val="0"/>
              </a:spcBef>
              <a:spcAft>
                <a:spcPts val="0"/>
              </a:spcAft>
              <a:buSzPts val="1400"/>
              <a:buFont typeface="Proxima Nova"/>
              <a:buChar char="○"/>
            </a:pPr>
            <a:r>
              <a:rPr lang="en">
                <a:latin typeface="Proxima Nova"/>
                <a:ea typeface="Proxima Nova"/>
                <a:cs typeface="Proxima Nova"/>
                <a:sym typeface="Proxima Nova"/>
              </a:rPr>
              <a:t>What is the security risk?</a:t>
            </a:r>
            <a:endParaRPr>
              <a:latin typeface="Proxima Nova"/>
              <a:ea typeface="Proxima Nova"/>
              <a:cs typeface="Proxima Nova"/>
              <a:sym typeface="Proxima Nova"/>
            </a:endParaRPr>
          </a:p>
          <a:p>
            <a:pPr indent="-317500" lvl="1" marL="914400" rtl="0" algn="l">
              <a:spcBef>
                <a:spcPts val="0"/>
              </a:spcBef>
              <a:spcAft>
                <a:spcPts val="0"/>
              </a:spcAft>
              <a:buSzPts val="1400"/>
              <a:buFont typeface="Proxima Nova"/>
              <a:buChar char="○"/>
            </a:pPr>
            <a:r>
              <a:rPr lang="en">
                <a:latin typeface="Proxima Nova"/>
                <a:ea typeface="Proxima Nova"/>
                <a:cs typeface="Proxima Nova"/>
                <a:sym typeface="Proxima Nova"/>
              </a:rPr>
              <a:t>How are people targeted? </a:t>
            </a:r>
            <a:endParaRPr>
              <a:latin typeface="Proxima Nova"/>
              <a:ea typeface="Proxima Nova"/>
              <a:cs typeface="Proxima Nova"/>
              <a:sym typeface="Proxima Nova"/>
            </a:endParaRPr>
          </a:p>
          <a:p>
            <a:pPr indent="-317500" lvl="1" marL="914400" rtl="0" algn="l">
              <a:spcBef>
                <a:spcPts val="0"/>
              </a:spcBef>
              <a:spcAft>
                <a:spcPts val="0"/>
              </a:spcAft>
              <a:buSzPts val="1400"/>
              <a:buFont typeface="Proxima Nova"/>
              <a:buChar char="○"/>
            </a:pPr>
            <a:r>
              <a:rPr lang="en">
                <a:latin typeface="Proxima Nova"/>
                <a:ea typeface="Proxima Nova"/>
                <a:cs typeface="Proxima Nova"/>
                <a:sym typeface="Proxima Nova"/>
              </a:rPr>
              <a:t>What are the warnings? </a:t>
            </a:r>
            <a:endParaRPr>
              <a:latin typeface="Proxima Nova"/>
              <a:ea typeface="Proxima Nova"/>
              <a:cs typeface="Proxima Nova"/>
              <a:sym typeface="Proxima Nova"/>
            </a:endParaRPr>
          </a:p>
          <a:p>
            <a:pPr indent="0" lvl="0" marL="0" rtl="0" algn="l">
              <a:spcBef>
                <a:spcPts val="0"/>
              </a:spcBef>
              <a:spcAft>
                <a:spcPts val="0"/>
              </a:spcAft>
              <a:buNone/>
            </a:pPr>
            <a:r>
              <a:t/>
            </a:r>
            <a:endParaRPr>
              <a:latin typeface="Proxima Nova"/>
              <a:ea typeface="Proxima Nova"/>
              <a:cs typeface="Proxima Nova"/>
              <a:sym typeface="Proxima Nova"/>
            </a:endParaRPr>
          </a:p>
          <a:p>
            <a:pPr indent="0" lvl="0" marL="0" rtl="0" algn="l">
              <a:spcBef>
                <a:spcPts val="0"/>
              </a:spcBef>
              <a:spcAft>
                <a:spcPts val="0"/>
              </a:spcAft>
              <a:buNone/>
            </a:pPr>
            <a:r>
              <a:rPr b="1" lang="en">
                <a:latin typeface="Proxima Nova"/>
                <a:ea typeface="Proxima Nova"/>
                <a:cs typeface="Proxima Nova"/>
                <a:sym typeface="Proxima Nova"/>
              </a:rPr>
              <a:t>Note: </a:t>
            </a:r>
            <a:r>
              <a:rPr lang="en">
                <a:latin typeface="Proxima Nova"/>
                <a:ea typeface="Proxima Nova"/>
                <a:cs typeface="Proxima Nova"/>
                <a:sym typeface="Proxima Nova"/>
              </a:rPr>
              <a:t>Visuals are encouraged! Don't write a paragraph on your slide. Each person in the group needs to make a slide on the topic. </a:t>
            </a:r>
            <a:endParaRPr>
              <a:latin typeface="Proxima Nova"/>
              <a:ea typeface="Proxima Nova"/>
              <a:cs typeface="Proxima Nova"/>
              <a:sym typeface="Proxima Nova"/>
            </a:endParaRPr>
          </a:p>
          <a:p>
            <a:pPr indent="0" lvl="0" marL="0" rtl="0" algn="l">
              <a:spcBef>
                <a:spcPts val="0"/>
              </a:spcBef>
              <a:spcAft>
                <a:spcPts val="0"/>
              </a:spcAft>
              <a:buNone/>
            </a:pPr>
            <a:r>
              <a:t/>
            </a:r>
            <a:endParaRPr>
              <a:latin typeface="Proxima Nova"/>
              <a:ea typeface="Proxima Nova"/>
              <a:cs typeface="Proxima Nova"/>
              <a:sym typeface="Proxima Nova"/>
            </a:endParaRPr>
          </a:p>
          <a:p>
            <a:pPr indent="0" lvl="0" marL="0" rtl="0" algn="l">
              <a:spcBef>
                <a:spcPts val="0"/>
              </a:spcBef>
              <a:spcAft>
                <a:spcPts val="0"/>
              </a:spcAft>
              <a:buNone/>
            </a:pPr>
            <a:r>
              <a:t/>
            </a:r>
            <a:endParaRPr>
              <a:latin typeface="Proxima Nova"/>
              <a:ea typeface="Proxima Nova"/>
              <a:cs typeface="Proxima Nova"/>
              <a:sym typeface="Proxima Nova"/>
            </a:endParaRPr>
          </a:p>
        </p:txBody>
      </p:sp>
      <p:pic>
        <p:nvPicPr>
          <p:cNvPr descr="Start learning at http://code.org/  &#10; &#10;Stay in touch with us! &#10;• on Twitter https://twitter.com/codeorg &#10;• on Facebook https://www.facebook.com/Code.org &#10;• on Instagram https://instagram.com/codeorg &#10;• on Tumblr https://blog.code.org  &#10;• on LinkedIn https://www.linkedin.com/company/code-org &#10;• on Google+ https://google.com/+codeorg" id="675" name="Google Shape;675;p115" title="Timer 20m">
            <a:hlinkClick r:id="rId5"/>
          </p:cNvPr>
          <p:cNvPicPr preferRelativeResize="0"/>
          <p:nvPr/>
        </p:nvPicPr>
        <p:blipFill>
          <a:blip r:embed="rId6">
            <a:alphaModFix/>
          </a:blip>
          <a:stretch>
            <a:fillRect/>
          </a:stretch>
        </p:blipFill>
        <p:spPr>
          <a:xfrm>
            <a:off x="152400" y="2515554"/>
            <a:ext cx="3300728" cy="2475546"/>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79" name="Shape 679"/>
        <p:cNvGrpSpPr/>
        <p:nvPr/>
      </p:nvGrpSpPr>
      <p:grpSpPr>
        <a:xfrm>
          <a:off x="0" y="0"/>
          <a:ext cx="0" cy="0"/>
          <a:chOff x="0" y="0"/>
          <a:chExt cx="0" cy="0"/>
        </a:xfrm>
      </p:grpSpPr>
      <p:sp>
        <p:nvSpPr>
          <p:cNvPr id="680" name="Google Shape;680;p116"/>
          <p:cNvSpPr txBox="1"/>
          <p:nvPr/>
        </p:nvSpPr>
        <p:spPr>
          <a:xfrm>
            <a:off x="0" y="4550"/>
            <a:ext cx="4572000" cy="34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Unit 8 Lesson 5 - Activity</a:t>
            </a:r>
            <a:endParaRPr>
              <a:solidFill>
                <a:srgbClr val="FFFFFF"/>
              </a:solidFill>
            </a:endParaRPr>
          </a:p>
        </p:txBody>
      </p:sp>
      <p:sp>
        <p:nvSpPr>
          <p:cNvPr id="681" name="Google Shape;681;p116"/>
          <p:cNvSpPr txBox="1"/>
          <p:nvPr/>
        </p:nvSpPr>
        <p:spPr>
          <a:xfrm>
            <a:off x="1006800" y="971300"/>
            <a:ext cx="7130400" cy="119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682" name="Google Shape;682;p116"/>
          <p:cNvSpPr txBox="1"/>
          <p:nvPr/>
        </p:nvSpPr>
        <p:spPr>
          <a:xfrm>
            <a:off x="500575" y="812525"/>
            <a:ext cx="8016300" cy="3808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400">
                <a:latin typeface="Proxima Nova"/>
                <a:ea typeface="Proxima Nova"/>
                <a:cs typeface="Proxima Nova"/>
                <a:sym typeface="Proxima Nova"/>
              </a:rPr>
              <a:t>Do This:</a:t>
            </a:r>
            <a:endParaRPr b="1" sz="2400">
              <a:latin typeface="Proxima Nova"/>
              <a:ea typeface="Proxima Nova"/>
              <a:cs typeface="Proxima Nova"/>
              <a:sym typeface="Proxima Nova"/>
            </a:endParaRPr>
          </a:p>
          <a:p>
            <a:pPr indent="0" lvl="0" marL="0" rtl="0" algn="ctr">
              <a:spcBef>
                <a:spcPts val="0"/>
              </a:spcBef>
              <a:spcAft>
                <a:spcPts val="0"/>
              </a:spcAft>
              <a:buNone/>
            </a:pPr>
            <a:r>
              <a:t/>
            </a:r>
            <a:endParaRPr b="1" sz="2400">
              <a:latin typeface="Proxima Nova"/>
              <a:ea typeface="Proxima Nova"/>
              <a:cs typeface="Proxima Nova"/>
              <a:sym typeface="Proxima Nova"/>
            </a:endParaRPr>
          </a:p>
          <a:p>
            <a:pPr indent="0" lvl="0" marL="0" rtl="0" algn="ctr">
              <a:spcBef>
                <a:spcPts val="0"/>
              </a:spcBef>
              <a:spcAft>
                <a:spcPts val="0"/>
              </a:spcAft>
              <a:buNone/>
            </a:pPr>
            <a:r>
              <a:rPr lang="en" sz="2400">
                <a:latin typeface="Proxima Nova"/>
                <a:ea typeface="Proxima Nova"/>
                <a:cs typeface="Proxima Nova"/>
                <a:sym typeface="Proxima Nova"/>
              </a:rPr>
              <a:t>Form new groups, with one person from each topic area.</a:t>
            </a:r>
            <a:endParaRPr sz="2400">
              <a:latin typeface="Proxima Nova"/>
              <a:ea typeface="Proxima Nova"/>
              <a:cs typeface="Proxima Nova"/>
              <a:sym typeface="Proxima Nova"/>
            </a:endParaRPr>
          </a:p>
          <a:p>
            <a:pPr indent="0" lvl="0" marL="0" rtl="0" algn="ctr">
              <a:spcBef>
                <a:spcPts val="0"/>
              </a:spcBef>
              <a:spcAft>
                <a:spcPts val="0"/>
              </a:spcAft>
              <a:buNone/>
            </a:pPr>
            <a:r>
              <a:t/>
            </a:r>
            <a:endParaRPr sz="2400">
              <a:latin typeface="Proxima Nova"/>
              <a:ea typeface="Proxima Nova"/>
              <a:cs typeface="Proxima Nova"/>
              <a:sym typeface="Proxima Nova"/>
            </a:endParaRPr>
          </a:p>
          <a:p>
            <a:pPr indent="0" lvl="0" marL="0" rtl="0" algn="ctr">
              <a:spcBef>
                <a:spcPts val="0"/>
              </a:spcBef>
              <a:spcAft>
                <a:spcPts val="0"/>
              </a:spcAft>
              <a:buNone/>
            </a:pPr>
            <a:r>
              <a:rPr lang="en" sz="2400">
                <a:latin typeface="Proxima Nova"/>
                <a:ea typeface="Proxima Nova"/>
                <a:cs typeface="Proxima Nova"/>
                <a:sym typeface="Proxima Nova"/>
              </a:rPr>
              <a:t>Show your slides to each other, and give an explanation of your security risk. </a:t>
            </a:r>
            <a:endParaRPr sz="2400">
              <a:latin typeface="Proxima Nova"/>
              <a:ea typeface="Proxima Nova"/>
              <a:cs typeface="Proxima Nova"/>
              <a:sym typeface="Proxima Nova"/>
            </a:endParaRPr>
          </a:p>
          <a:p>
            <a:pPr indent="0" lvl="0" marL="0" rtl="0" algn="ctr">
              <a:spcBef>
                <a:spcPts val="0"/>
              </a:spcBef>
              <a:spcAft>
                <a:spcPts val="0"/>
              </a:spcAft>
              <a:buNone/>
            </a:pPr>
            <a:r>
              <a:t/>
            </a:r>
            <a:endParaRPr sz="1800">
              <a:latin typeface="Proxima Nova"/>
              <a:ea typeface="Proxima Nova"/>
              <a:cs typeface="Proxima Nova"/>
              <a:sym typeface="Proxima Nova"/>
            </a:endParaRPr>
          </a:p>
          <a:p>
            <a:pPr indent="0" lvl="0" marL="0" rtl="0" algn="l">
              <a:spcBef>
                <a:spcPts val="0"/>
              </a:spcBef>
              <a:spcAft>
                <a:spcPts val="0"/>
              </a:spcAft>
              <a:buNone/>
            </a:pPr>
            <a:r>
              <a:rPr b="1" lang="en" sz="1800">
                <a:latin typeface="Proxima Nova"/>
                <a:ea typeface="Proxima Nova"/>
                <a:cs typeface="Proxima Nova"/>
                <a:sym typeface="Proxima Nova"/>
              </a:rPr>
              <a:t>Make sure to cover:</a:t>
            </a:r>
            <a:endParaRPr b="1" sz="1800">
              <a:latin typeface="Proxima Nova"/>
              <a:ea typeface="Proxima Nova"/>
              <a:cs typeface="Proxima Nova"/>
              <a:sym typeface="Proxima Nova"/>
            </a:endParaRPr>
          </a:p>
          <a:p>
            <a:pPr indent="-342900" lvl="0" marL="457200" rtl="0" algn="l">
              <a:spcBef>
                <a:spcPts val="0"/>
              </a:spcBef>
              <a:spcAft>
                <a:spcPts val="0"/>
              </a:spcAft>
              <a:buClr>
                <a:schemeClr val="dk1"/>
              </a:buClr>
              <a:buSzPts val="1800"/>
              <a:buFont typeface="Proxima Nova"/>
              <a:buChar char="●"/>
            </a:pPr>
            <a:r>
              <a:rPr lang="en" sz="1800">
                <a:solidFill>
                  <a:schemeClr val="dk1"/>
                </a:solidFill>
                <a:latin typeface="Proxima Nova"/>
                <a:ea typeface="Proxima Nova"/>
                <a:cs typeface="Proxima Nova"/>
                <a:sym typeface="Proxima Nova"/>
              </a:rPr>
              <a:t>What is the security risk?</a:t>
            </a:r>
            <a:endParaRPr sz="1800">
              <a:solidFill>
                <a:schemeClr val="dk1"/>
              </a:solidFill>
              <a:latin typeface="Proxima Nova"/>
              <a:ea typeface="Proxima Nova"/>
              <a:cs typeface="Proxima Nova"/>
              <a:sym typeface="Proxima Nova"/>
            </a:endParaRPr>
          </a:p>
          <a:p>
            <a:pPr indent="-342900" lvl="0" marL="457200" rtl="0" algn="l">
              <a:spcBef>
                <a:spcPts val="0"/>
              </a:spcBef>
              <a:spcAft>
                <a:spcPts val="0"/>
              </a:spcAft>
              <a:buClr>
                <a:schemeClr val="dk1"/>
              </a:buClr>
              <a:buSzPts val="1800"/>
              <a:buFont typeface="Proxima Nova"/>
              <a:buChar char="●"/>
            </a:pPr>
            <a:r>
              <a:rPr lang="en" sz="1800">
                <a:solidFill>
                  <a:schemeClr val="dk1"/>
                </a:solidFill>
                <a:latin typeface="Proxima Nova"/>
                <a:ea typeface="Proxima Nova"/>
                <a:cs typeface="Proxima Nova"/>
                <a:sym typeface="Proxima Nova"/>
              </a:rPr>
              <a:t>How are people targeted? </a:t>
            </a:r>
            <a:endParaRPr sz="1800">
              <a:solidFill>
                <a:schemeClr val="dk1"/>
              </a:solidFill>
              <a:latin typeface="Proxima Nova"/>
              <a:ea typeface="Proxima Nova"/>
              <a:cs typeface="Proxima Nova"/>
              <a:sym typeface="Proxima Nova"/>
            </a:endParaRPr>
          </a:p>
          <a:p>
            <a:pPr indent="-342900" lvl="0" marL="457200" rtl="0" algn="l">
              <a:spcBef>
                <a:spcPts val="0"/>
              </a:spcBef>
              <a:spcAft>
                <a:spcPts val="0"/>
              </a:spcAft>
              <a:buClr>
                <a:schemeClr val="dk1"/>
              </a:buClr>
              <a:buSzPts val="1800"/>
              <a:buFont typeface="Proxima Nova"/>
              <a:buChar char="●"/>
            </a:pPr>
            <a:r>
              <a:rPr lang="en" sz="1800">
                <a:solidFill>
                  <a:schemeClr val="dk1"/>
                </a:solidFill>
                <a:latin typeface="Proxima Nova"/>
                <a:ea typeface="Proxima Nova"/>
                <a:cs typeface="Proxima Nova"/>
                <a:sym typeface="Proxima Nova"/>
              </a:rPr>
              <a:t>What are the warnings?</a:t>
            </a:r>
            <a:endParaRPr sz="1800">
              <a:latin typeface="Proxima Nova"/>
              <a:ea typeface="Proxima Nova"/>
              <a:cs typeface="Proxima Nova"/>
              <a:sym typeface="Proxima Nova"/>
            </a:endParaRPr>
          </a:p>
        </p:txBody>
      </p:sp>
      <p:pic>
        <p:nvPicPr>
          <p:cNvPr descr="Start learning at http://code.org/  &#10; &#10;Stay in touch with us! &#10;• on Twitter https://twitter.com/codeorg &#10;• on Facebook https://www.facebook.com/Code.org &#10;• on Instagram https://instagram.com/codeorg &#10;• on Tumblr https://blog.code.org  &#10;• on LinkedIn https://www.linkedin.com/company/code-org &#10;• on Google+ https://google.com/+codeorg" id="683" name="Google Shape;683;p116" title="Timer 10m">
            <a:hlinkClick r:id="rId4"/>
          </p:cNvPr>
          <p:cNvPicPr preferRelativeResize="0"/>
          <p:nvPr/>
        </p:nvPicPr>
        <p:blipFill>
          <a:blip r:embed="rId5">
            <a:alphaModFix/>
          </a:blip>
          <a:stretch>
            <a:fillRect/>
          </a:stretch>
        </p:blipFill>
        <p:spPr>
          <a:xfrm>
            <a:off x="6089975" y="3055725"/>
            <a:ext cx="2554700" cy="1916025"/>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87" name="Shape 687"/>
        <p:cNvGrpSpPr/>
        <p:nvPr/>
      </p:nvGrpSpPr>
      <p:grpSpPr>
        <a:xfrm>
          <a:off x="0" y="0"/>
          <a:ext cx="0" cy="0"/>
          <a:chOff x="0" y="0"/>
          <a:chExt cx="0" cy="0"/>
        </a:xfrm>
      </p:grpSpPr>
      <p:sp>
        <p:nvSpPr>
          <p:cNvPr id="688" name="Google Shape;688;p117"/>
          <p:cNvSpPr txBox="1"/>
          <p:nvPr/>
        </p:nvSpPr>
        <p:spPr>
          <a:xfrm>
            <a:off x="0" y="4550"/>
            <a:ext cx="4572000" cy="34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Unit 8 Lesson 5 - Activity</a:t>
            </a:r>
            <a:endParaRPr>
              <a:solidFill>
                <a:srgbClr val="FFFFFF"/>
              </a:solidFill>
            </a:endParaRPr>
          </a:p>
        </p:txBody>
      </p:sp>
      <p:sp>
        <p:nvSpPr>
          <p:cNvPr id="689" name="Google Shape;689;p117"/>
          <p:cNvSpPr txBox="1"/>
          <p:nvPr/>
        </p:nvSpPr>
        <p:spPr>
          <a:xfrm>
            <a:off x="1006800" y="971300"/>
            <a:ext cx="7130400" cy="119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690" name="Google Shape;690;p117"/>
          <p:cNvSpPr txBox="1"/>
          <p:nvPr/>
        </p:nvSpPr>
        <p:spPr>
          <a:xfrm>
            <a:off x="1006800" y="812525"/>
            <a:ext cx="6777300" cy="3808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latin typeface="Proxima Nova"/>
                <a:ea typeface="Proxima Nova"/>
                <a:cs typeface="Proxima Nova"/>
                <a:sym typeface="Proxima Nova"/>
              </a:rPr>
              <a:t>Do This:</a:t>
            </a:r>
            <a:endParaRPr b="1" sz="3000">
              <a:latin typeface="Proxima Nova"/>
              <a:ea typeface="Proxima Nova"/>
              <a:cs typeface="Proxima Nova"/>
              <a:sym typeface="Proxima Nova"/>
            </a:endParaRPr>
          </a:p>
          <a:p>
            <a:pPr indent="0" lvl="0" marL="0" rtl="0" algn="ctr">
              <a:spcBef>
                <a:spcPts val="0"/>
              </a:spcBef>
              <a:spcAft>
                <a:spcPts val="0"/>
              </a:spcAft>
              <a:buNone/>
            </a:pPr>
            <a:r>
              <a:t/>
            </a:r>
            <a:endParaRPr b="1" sz="3000">
              <a:latin typeface="Proxima Nova"/>
              <a:ea typeface="Proxima Nova"/>
              <a:cs typeface="Proxima Nova"/>
              <a:sym typeface="Proxima Nova"/>
            </a:endParaRPr>
          </a:p>
          <a:p>
            <a:pPr indent="0" lvl="0" marL="0" rtl="0" algn="ctr">
              <a:spcBef>
                <a:spcPts val="0"/>
              </a:spcBef>
              <a:spcAft>
                <a:spcPts val="0"/>
              </a:spcAft>
              <a:buNone/>
            </a:pPr>
            <a:r>
              <a:rPr lang="en" sz="3000">
                <a:latin typeface="Proxima Nova"/>
                <a:ea typeface="Proxima Nova"/>
                <a:cs typeface="Proxima Nova"/>
                <a:sym typeface="Proxima Nova"/>
              </a:rPr>
              <a:t>One volunteer from each topic area gives a one minute overview of their topic to the class. </a:t>
            </a:r>
            <a:endParaRPr sz="3000">
              <a:latin typeface="Proxima Nova"/>
              <a:ea typeface="Proxima Nova"/>
              <a:cs typeface="Proxima Nova"/>
              <a:sym typeface="Proxima Nova"/>
            </a:endParaRPr>
          </a:p>
        </p:txBody>
      </p:sp>
      <p:pic>
        <p:nvPicPr>
          <p:cNvPr descr="Start learning at http://code.org/  &#10; &#10;Stay in touch with us! &#10;• on Twitter https://twitter.com/codeorg &#10;• on Facebook https://www.facebook.com/Code.org &#10;• on Instagram https://instagram.com/codeorg &#10;• on Tumblr https://blog.code.org  &#10;• on LinkedIn https://www.linkedin.com/company/code-org &#10;• on Google+ https://google.com/+codeorg" id="691" name="Google Shape;691;p117" title="Timer 1 minute">
            <a:hlinkClick r:id="rId4"/>
          </p:cNvPr>
          <p:cNvPicPr preferRelativeResize="0"/>
          <p:nvPr/>
        </p:nvPicPr>
        <p:blipFill>
          <a:blip r:embed="rId5">
            <a:alphaModFix/>
          </a:blip>
          <a:stretch>
            <a:fillRect/>
          </a:stretch>
        </p:blipFill>
        <p:spPr>
          <a:xfrm>
            <a:off x="229475" y="3090600"/>
            <a:ext cx="2539150" cy="1904375"/>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95" name="Shape 695"/>
        <p:cNvGrpSpPr/>
        <p:nvPr/>
      </p:nvGrpSpPr>
      <p:grpSpPr>
        <a:xfrm>
          <a:off x="0" y="0"/>
          <a:ext cx="0" cy="0"/>
          <a:chOff x="0" y="0"/>
          <a:chExt cx="0" cy="0"/>
        </a:xfrm>
      </p:grpSpPr>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9" name="Shape 699"/>
        <p:cNvGrpSpPr/>
        <p:nvPr/>
      </p:nvGrpSpPr>
      <p:grpSpPr>
        <a:xfrm>
          <a:off x="0" y="0"/>
          <a:ext cx="0" cy="0"/>
          <a:chOff x="0" y="0"/>
          <a:chExt cx="0" cy="0"/>
        </a:xfrm>
      </p:grpSpPr>
      <p:pic>
        <p:nvPicPr>
          <p:cNvPr id="700" name="Google Shape;700;p119"/>
          <p:cNvPicPr preferRelativeResize="0"/>
          <p:nvPr/>
        </p:nvPicPr>
        <p:blipFill>
          <a:blip r:embed="rId3">
            <a:alphaModFix/>
          </a:blip>
          <a:stretch>
            <a:fillRect/>
          </a:stretch>
        </p:blipFill>
        <p:spPr>
          <a:xfrm>
            <a:off x="3554418" y="2936032"/>
            <a:ext cx="2035200" cy="2035200"/>
          </a:xfrm>
          <a:prstGeom prst="star16">
            <a:avLst>
              <a:gd fmla="val 39699" name="adj"/>
            </a:avLst>
          </a:prstGeom>
          <a:noFill/>
          <a:ln>
            <a:noFill/>
          </a:ln>
        </p:spPr>
      </p:pic>
      <p:sp>
        <p:nvSpPr>
          <p:cNvPr id="701" name="Google Shape;701;p119"/>
          <p:cNvSpPr txBox="1"/>
          <p:nvPr/>
        </p:nvSpPr>
        <p:spPr>
          <a:xfrm>
            <a:off x="4365965" y="3530210"/>
            <a:ext cx="6258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000">
                <a:solidFill>
                  <a:srgbClr val="D9EAD3"/>
                </a:solidFill>
                <a:latin typeface="Proxima Nova"/>
                <a:ea typeface="Proxima Nova"/>
                <a:cs typeface="Proxima Nova"/>
                <a:sym typeface="Proxima Nova"/>
              </a:rPr>
              <a:t>AP CSP</a:t>
            </a:r>
            <a:endParaRPr b="1" sz="1000">
              <a:solidFill>
                <a:srgbClr val="D9EAD3"/>
              </a:solidFill>
              <a:latin typeface="Proxima Nova"/>
              <a:ea typeface="Proxima Nova"/>
              <a:cs typeface="Proxima Nova"/>
              <a:sym typeface="Proxima Nova"/>
            </a:endParaRPr>
          </a:p>
          <a:p>
            <a:pPr indent="0" lvl="0" marL="0" rtl="0" algn="ctr">
              <a:spcBef>
                <a:spcPts val="0"/>
              </a:spcBef>
              <a:spcAft>
                <a:spcPts val="0"/>
              </a:spcAft>
              <a:buNone/>
            </a:pPr>
            <a:r>
              <a:rPr b="1" lang="en" sz="1000">
                <a:solidFill>
                  <a:srgbClr val="D9EAD3"/>
                </a:solidFill>
                <a:latin typeface="Proxima Nova"/>
                <a:ea typeface="Proxima Nova"/>
                <a:cs typeface="Proxima Nova"/>
                <a:sym typeface="Proxima Nova"/>
              </a:rPr>
              <a:t>Unit Journal</a:t>
            </a:r>
            <a:endParaRPr b="1" sz="1000">
              <a:solidFill>
                <a:srgbClr val="D9EAD3"/>
              </a:solidFill>
              <a:latin typeface="Proxima Nova"/>
              <a:ea typeface="Proxima Nova"/>
              <a:cs typeface="Proxima Nova"/>
              <a:sym typeface="Proxima Nova"/>
            </a:endParaRPr>
          </a:p>
        </p:txBody>
      </p:sp>
      <p:sp>
        <p:nvSpPr>
          <p:cNvPr id="702" name="Google Shape;702;p119"/>
          <p:cNvSpPr txBox="1"/>
          <p:nvPr/>
        </p:nvSpPr>
        <p:spPr>
          <a:xfrm>
            <a:off x="2922900" y="370600"/>
            <a:ext cx="32982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700">
                <a:solidFill>
                  <a:schemeClr val="dk1"/>
                </a:solidFill>
                <a:latin typeface="Montserrat"/>
                <a:ea typeface="Montserrat"/>
                <a:cs typeface="Montserrat"/>
                <a:sym typeface="Montserrat"/>
              </a:rPr>
              <a:t>Create a Cluster!</a:t>
            </a:r>
            <a:endParaRPr sz="3600">
              <a:solidFill>
                <a:schemeClr val="dk1"/>
              </a:solidFill>
              <a:latin typeface="Caveat Brush"/>
              <a:ea typeface="Caveat Brush"/>
              <a:cs typeface="Caveat Brush"/>
              <a:sym typeface="Caveat Brush"/>
            </a:endParaRPr>
          </a:p>
        </p:txBody>
      </p:sp>
      <p:sp>
        <p:nvSpPr>
          <p:cNvPr id="703" name="Google Shape;703;p119"/>
          <p:cNvSpPr txBox="1"/>
          <p:nvPr/>
        </p:nvSpPr>
        <p:spPr>
          <a:xfrm>
            <a:off x="1760950" y="2684525"/>
            <a:ext cx="1497000" cy="692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300">
                <a:solidFill>
                  <a:schemeClr val="dk1"/>
                </a:solidFill>
                <a:latin typeface="Caveat Brush"/>
                <a:ea typeface="Caveat Brush"/>
                <a:cs typeface="Caveat Brush"/>
                <a:sym typeface="Caveat Brush"/>
              </a:rPr>
              <a:t>Malware</a:t>
            </a:r>
            <a:endParaRPr/>
          </a:p>
        </p:txBody>
      </p:sp>
      <p:sp>
        <p:nvSpPr>
          <p:cNvPr id="704" name="Google Shape;704;p119"/>
          <p:cNvSpPr txBox="1"/>
          <p:nvPr/>
        </p:nvSpPr>
        <p:spPr>
          <a:xfrm>
            <a:off x="5916300" y="2684525"/>
            <a:ext cx="1497000" cy="692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300">
                <a:solidFill>
                  <a:schemeClr val="dk1"/>
                </a:solidFill>
                <a:latin typeface="Caveat Brush"/>
                <a:ea typeface="Caveat Brush"/>
                <a:cs typeface="Caveat Brush"/>
                <a:sym typeface="Caveat Brush"/>
              </a:rPr>
              <a:t>Phishing</a:t>
            </a:r>
            <a:endParaRPr/>
          </a:p>
        </p:txBody>
      </p:sp>
      <p:sp>
        <p:nvSpPr>
          <p:cNvPr id="705" name="Google Shape;705;p119"/>
          <p:cNvSpPr txBox="1"/>
          <p:nvPr/>
        </p:nvSpPr>
        <p:spPr>
          <a:xfrm>
            <a:off x="890550" y="1157350"/>
            <a:ext cx="7362900" cy="149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solidFill>
                  <a:schemeClr val="dk1"/>
                </a:solidFill>
                <a:latin typeface="Proxima Nova"/>
                <a:ea typeface="Proxima Nova"/>
                <a:cs typeface="Proxima Nova"/>
                <a:sym typeface="Proxima Nova"/>
              </a:rPr>
              <a:t>Let’s add the following </a:t>
            </a:r>
            <a:r>
              <a:rPr i="1" lang="en" sz="1700">
                <a:solidFill>
                  <a:schemeClr val="dk1"/>
                </a:solidFill>
                <a:latin typeface="Proxima Nova"/>
                <a:ea typeface="Proxima Nova"/>
                <a:cs typeface="Proxima Nova"/>
                <a:sym typeface="Proxima Nova"/>
              </a:rPr>
              <a:t>four </a:t>
            </a:r>
            <a:r>
              <a:rPr lang="en" sz="1700">
                <a:solidFill>
                  <a:schemeClr val="dk1"/>
                </a:solidFill>
                <a:latin typeface="Proxima Nova"/>
                <a:ea typeface="Proxima Nova"/>
                <a:cs typeface="Proxima Nova"/>
                <a:sym typeface="Proxima Nova"/>
              </a:rPr>
              <a:t>words into our </a:t>
            </a:r>
            <a:r>
              <a:rPr lang="en" sz="1700">
                <a:solidFill>
                  <a:srgbClr val="7665A0"/>
                </a:solidFill>
                <a:latin typeface="Proxima Nova"/>
                <a:ea typeface="Proxima Nova"/>
                <a:cs typeface="Proxima Nova"/>
                <a:sym typeface="Proxima Nova"/>
              </a:rPr>
              <a:t>AP CS Principles Unit Journal</a:t>
            </a:r>
            <a:r>
              <a:rPr lang="en" sz="1700">
                <a:solidFill>
                  <a:schemeClr val="dk1"/>
                </a:solidFill>
                <a:latin typeface="Proxima Nova"/>
                <a:ea typeface="Proxima Nova"/>
                <a:cs typeface="Proxima Nova"/>
                <a:sym typeface="Proxima Nova"/>
              </a:rPr>
              <a:t>. Create a vocabulary page within your journal, or use our digital template.</a:t>
            </a:r>
            <a:endParaRPr sz="1700">
              <a:solidFill>
                <a:schemeClr val="dk1"/>
              </a:solidFill>
              <a:latin typeface="Proxima Nova"/>
              <a:ea typeface="Proxima Nova"/>
              <a:cs typeface="Proxima Nova"/>
              <a:sym typeface="Proxima Nova"/>
            </a:endParaRPr>
          </a:p>
          <a:p>
            <a:pPr indent="0" lvl="0" marL="0" rtl="0" algn="l">
              <a:spcBef>
                <a:spcPts val="0"/>
              </a:spcBef>
              <a:spcAft>
                <a:spcPts val="0"/>
              </a:spcAft>
              <a:buNone/>
            </a:pPr>
            <a:r>
              <a:t/>
            </a:r>
            <a:endParaRPr sz="1700">
              <a:solidFill>
                <a:schemeClr val="dk1"/>
              </a:solidFill>
              <a:latin typeface="Proxima Nova"/>
              <a:ea typeface="Proxima Nova"/>
              <a:cs typeface="Proxima Nova"/>
              <a:sym typeface="Proxima Nova"/>
            </a:endParaRPr>
          </a:p>
          <a:p>
            <a:pPr indent="0" lvl="0" marL="0" rtl="0" algn="l">
              <a:spcBef>
                <a:spcPts val="0"/>
              </a:spcBef>
              <a:spcAft>
                <a:spcPts val="0"/>
              </a:spcAft>
              <a:buNone/>
            </a:pPr>
            <a:r>
              <a:rPr lang="en" sz="1700">
                <a:solidFill>
                  <a:schemeClr val="dk1"/>
                </a:solidFill>
                <a:latin typeface="Proxima Nova"/>
                <a:ea typeface="Proxima Nova"/>
                <a:cs typeface="Proxima Nova"/>
                <a:sym typeface="Proxima Nova"/>
              </a:rPr>
              <a:t>Start with the </a:t>
            </a:r>
            <a:r>
              <a:rPr b="1" i="1" lang="en" sz="1700">
                <a:solidFill>
                  <a:srgbClr val="7665A0"/>
                </a:solidFill>
                <a:latin typeface="Proxima Nova"/>
                <a:ea typeface="Proxima Nova"/>
                <a:cs typeface="Proxima Nova"/>
                <a:sym typeface="Proxima Nova"/>
              </a:rPr>
              <a:t>words</a:t>
            </a:r>
            <a:r>
              <a:rPr lang="en" sz="1700">
                <a:solidFill>
                  <a:schemeClr val="dk1"/>
                </a:solidFill>
                <a:latin typeface="Proxima Nova"/>
                <a:ea typeface="Proxima Nova"/>
                <a:cs typeface="Proxima Nova"/>
                <a:sym typeface="Proxima Nova"/>
              </a:rPr>
              <a:t>, your </a:t>
            </a:r>
            <a:r>
              <a:rPr b="1" i="1" lang="en" sz="1700">
                <a:solidFill>
                  <a:srgbClr val="7665A0"/>
                </a:solidFill>
                <a:latin typeface="Proxima Nova"/>
                <a:ea typeface="Proxima Nova"/>
                <a:cs typeface="Proxima Nova"/>
                <a:sym typeface="Proxima Nova"/>
              </a:rPr>
              <a:t>initial definitions</a:t>
            </a:r>
            <a:r>
              <a:rPr lang="en" sz="1700">
                <a:solidFill>
                  <a:schemeClr val="dk1"/>
                </a:solidFill>
                <a:latin typeface="Proxima Nova"/>
                <a:ea typeface="Proxima Nova"/>
                <a:cs typeface="Proxima Nova"/>
                <a:sym typeface="Proxima Nova"/>
              </a:rPr>
              <a:t>, and </a:t>
            </a:r>
            <a:r>
              <a:rPr b="1" i="1" lang="en" sz="1700">
                <a:solidFill>
                  <a:srgbClr val="7665A0"/>
                </a:solidFill>
                <a:latin typeface="Proxima Nova"/>
                <a:ea typeface="Proxima Nova"/>
                <a:cs typeface="Proxima Nova"/>
                <a:sym typeface="Proxima Nova"/>
              </a:rPr>
              <a:t>visual representations</a:t>
            </a:r>
            <a:r>
              <a:rPr lang="en" sz="1700">
                <a:solidFill>
                  <a:schemeClr val="dk1"/>
                </a:solidFill>
                <a:latin typeface="Proxima Nova"/>
                <a:ea typeface="Proxima Nova"/>
                <a:cs typeface="Proxima Nova"/>
                <a:sym typeface="Proxima Nova"/>
              </a:rPr>
              <a:t> of the words.</a:t>
            </a:r>
            <a:endParaRPr sz="1700">
              <a:solidFill>
                <a:schemeClr val="dk1"/>
              </a:solidFill>
              <a:latin typeface="Proxima Nova"/>
              <a:ea typeface="Proxima Nova"/>
              <a:cs typeface="Proxima Nova"/>
              <a:sym typeface="Proxima Nova"/>
            </a:endParaRPr>
          </a:p>
        </p:txBody>
      </p:sp>
      <p:pic>
        <p:nvPicPr>
          <p:cNvPr id="706" name="Google Shape;706;p119"/>
          <p:cNvPicPr preferRelativeResize="0"/>
          <p:nvPr/>
        </p:nvPicPr>
        <p:blipFill>
          <a:blip r:embed="rId4">
            <a:alphaModFix/>
          </a:blip>
          <a:stretch>
            <a:fillRect/>
          </a:stretch>
        </p:blipFill>
        <p:spPr>
          <a:xfrm rot="5400000">
            <a:off x="2285475" y="3377223"/>
            <a:ext cx="1084000" cy="1084000"/>
          </a:xfrm>
          <a:prstGeom prst="rect">
            <a:avLst/>
          </a:prstGeom>
          <a:noFill/>
          <a:ln>
            <a:noFill/>
          </a:ln>
        </p:spPr>
      </p:pic>
      <p:pic>
        <p:nvPicPr>
          <p:cNvPr id="707" name="Google Shape;707;p119"/>
          <p:cNvPicPr preferRelativeResize="0"/>
          <p:nvPr/>
        </p:nvPicPr>
        <p:blipFill>
          <a:blip r:embed="rId4">
            <a:alphaModFix/>
          </a:blip>
          <a:stretch>
            <a:fillRect/>
          </a:stretch>
        </p:blipFill>
        <p:spPr>
          <a:xfrm flipH="1" rot="-5400000">
            <a:off x="5774525" y="3412775"/>
            <a:ext cx="1081676" cy="1081676"/>
          </a:xfrm>
          <a:prstGeom prst="rect">
            <a:avLst/>
          </a:prstGeom>
          <a:noFill/>
          <a:ln>
            <a:noFill/>
          </a:ln>
        </p:spPr>
      </p:pic>
      <p:pic>
        <p:nvPicPr>
          <p:cNvPr id="708" name="Google Shape;708;p119"/>
          <p:cNvPicPr preferRelativeResize="0"/>
          <p:nvPr/>
        </p:nvPicPr>
        <p:blipFill>
          <a:blip r:embed="rId5">
            <a:alphaModFix/>
          </a:blip>
          <a:stretch>
            <a:fillRect/>
          </a:stretch>
        </p:blipFill>
        <p:spPr>
          <a:xfrm>
            <a:off x="0" y="-35615"/>
            <a:ext cx="9144001" cy="337930"/>
          </a:xfrm>
          <a:prstGeom prst="rect">
            <a:avLst/>
          </a:prstGeom>
          <a:noFill/>
          <a:ln>
            <a:noFill/>
          </a:ln>
        </p:spPr>
      </p:pic>
      <p:sp>
        <p:nvSpPr>
          <p:cNvPr id="709" name="Google Shape;709;p119"/>
          <p:cNvSpPr txBox="1"/>
          <p:nvPr/>
        </p:nvSpPr>
        <p:spPr>
          <a:xfrm>
            <a:off x="219750" y="2802850"/>
            <a:ext cx="1497000" cy="1251300"/>
          </a:xfrm>
          <a:prstGeom prst="rect">
            <a:avLst/>
          </a:prstGeom>
          <a:noFill/>
          <a:ln>
            <a:noFill/>
          </a:ln>
        </p:spPr>
        <p:txBody>
          <a:bodyPr anchorCtr="0" anchor="t" bIns="91425" lIns="91425" spcFirstLastPara="1" rIns="91425" wrap="square" tIns="91425">
            <a:spAutoFit/>
          </a:bodyPr>
          <a:lstStyle/>
          <a:p>
            <a:pPr indent="0" lvl="0" marL="0" rtl="0" algn="ctr">
              <a:lnSpc>
                <a:spcPct val="70000"/>
              </a:lnSpc>
              <a:spcBef>
                <a:spcPts val="0"/>
              </a:spcBef>
              <a:spcAft>
                <a:spcPts val="0"/>
              </a:spcAft>
              <a:buNone/>
            </a:pPr>
            <a:r>
              <a:rPr lang="en" sz="3300">
                <a:solidFill>
                  <a:schemeClr val="dk1"/>
                </a:solidFill>
                <a:latin typeface="Caveat Brush"/>
                <a:ea typeface="Caveat Brush"/>
                <a:cs typeface="Caveat Brush"/>
                <a:sym typeface="Caveat Brush"/>
              </a:rPr>
              <a:t>Rogue Access Point</a:t>
            </a:r>
            <a:endParaRPr sz="3300">
              <a:solidFill>
                <a:schemeClr val="dk1"/>
              </a:solidFill>
              <a:latin typeface="Caveat Brush"/>
              <a:ea typeface="Caveat Brush"/>
              <a:cs typeface="Caveat Brush"/>
              <a:sym typeface="Caveat Brush"/>
            </a:endParaRPr>
          </a:p>
        </p:txBody>
      </p:sp>
      <p:pic>
        <p:nvPicPr>
          <p:cNvPr id="710" name="Google Shape;710;p119"/>
          <p:cNvPicPr preferRelativeResize="0"/>
          <p:nvPr/>
        </p:nvPicPr>
        <p:blipFill>
          <a:blip r:embed="rId6">
            <a:alphaModFix/>
          </a:blip>
          <a:stretch>
            <a:fillRect/>
          </a:stretch>
        </p:blipFill>
        <p:spPr>
          <a:xfrm rot="-483289">
            <a:off x="611500" y="3837226"/>
            <a:ext cx="2443650" cy="1209625"/>
          </a:xfrm>
          <a:prstGeom prst="rect">
            <a:avLst/>
          </a:prstGeom>
          <a:noFill/>
          <a:ln>
            <a:noFill/>
          </a:ln>
        </p:spPr>
      </p:pic>
      <p:pic>
        <p:nvPicPr>
          <p:cNvPr id="711" name="Google Shape;711;p119"/>
          <p:cNvPicPr preferRelativeResize="0"/>
          <p:nvPr/>
        </p:nvPicPr>
        <p:blipFill>
          <a:blip r:embed="rId5">
            <a:alphaModFix/>
          </a:blip>
          <a:stretch>
            <a:fillRect/>
          </a:stretch>
        </p:blipFill>
        <p:spPr>
          <a:xfrm>
            <a:off x="0" y="-45453"/>
            <a:ext cx="9144001" cy="337930"/>
          </a:xfrm>
          <a:prstGeom prst="rect">
            <a:avLst/>
          </a:prstGeom>
          <a:noFill/>
          <a:ln>
            <a:noFill/>
          </a:ln>
        </p:spPr>
      </p:pic>
      <p:pic>
        <p:nvPicPr>
          <p:cNvPr id="712" name="Google Shape;712;p119"/>
          <p:cNvPicPr preferRelativeResize="0"/>
          <p:nvPr/>
        </p:nvPicPr>
        <p:blipFill>
          <a:blip r:embed="rId7">
            <a:alphaModFix/>
          </a:blip>
          <a:stretch>
            <a:fillRect/>
          </a:stretch>
        </p:blipFill>
        <p:spPr>
          <a:xfrm>
            <a:off x="21675" y="-26312"/>
            <a:ext cx="3558125" cy="304275"/>
          </a:xfrm>
          <a:prstGeom prst="rect">
            <a:avLst/>
          </a:prstGeom>
          <a:noFill/>
          <a:ln>
            <a:noFill/>
          </a:ln>
        </p:spPr>
      </p:pic>
      <p:sp>
        <p:nvSpPr>
          <p:cNvPr id="713" name="Google Shape;713;p119"/>
          <p:cNvSpPr txBox="1"/>
          <p:nvPr/>
        </p:nvSpPr>
        <p:spPr>
          <a:xfrm>
            <a:off x="2000" y="-32006"/>
            <a:ext cx="2661000" cy="34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Unit 8 Lesson 5 - Wrap Up</a:t>
            </a:r>
            <a:endParaRPr>
              <a:solidFill>
                <a:srgbClr val="FFFFFF"/>
              </a:solidFill>
            </a:endParaRPr>
          </a:p>
        </p:txBody>
      </p:sp>
      <p:sp>
        <p:nvSpPr>
          <p:cNvPr id="714" name="Google Shape;714;p119"/>
          <p:cNvSpPr txBox="1"/>
          <p:nvPr/>
        </p:nvSpPr>
        <p:spPr>
          <a:xfrm flipH="1">
            <a:off x="7221352" y="3411300"/>
            <a:ext cx="1871400" cy="540300"/>
          </a:xfrm>
          <a:prstGeom prst="rect">
            <a:avLst/>
          </a:prstGeom>
          <a:noFill/>
          <a:ln>
            <a:noFill/>
          </a:ln>
        </p:spPr>
        <p:txBody>
          <a:bodyPr anchorCtr="0" anchor="t" bIns="91425" lIns="91425" spcFirstLastPara="1" rIns="91425" wrap="square" tIns="91425">
            <a:spAutoFit/>
          </a:bodyPr>
          <a:lstStyle/>
          <a:p>
            <a:pPr indent="0" lvl="0" marL="0" rtl="0" algn="ctr">
              <a:lnSpc>
                <a:spcPct val="70000"/>
              </a:lnSpc>
              <a:spcBef>
                <a:spcPts val="0"/>
              </a:spcBef>
              <a:spcAft>
                <a:spcPts val="0"/>
              </a:spcAft>
              <a:buNone/>
            </a:pPr>
            <a:r>
              <a:rPr lang="en" sz="3300">
                <a:solidFill>
                  <a:schemeClr val="dk1"/>
                </a:solidFill>
                <a:latin typeface="Caveat Brush"/>
                <a:ea typeface="Caveat Brush"/>
                <a:cs typeface="Caveat Brush"/>
                <a:sym typeface="Caveat Brush"/>
              </a:rPr>
              <a:t>Keylogging</a:t>
            </a:r>
            <a:endParaRPr sz="3300">
              <a:solidFill>
                <a:schemeClr val="dk1"/>
              </a:solidFill>
              <a:latin typeface="Caveat Brush"/>
              <a:ea typeface="Caveat Brush"/>
              <a:cs typeface="Caveat Brush"/>
              <a:sym typeface="Caveat Brush"/>
            </a:endParaRPr>
          </a:p>
        </p:txBody>
      </p:sp>
      <p:pic>
        <p:nvPicPr>
          <p:cNvPr id="715" name="Google Shape;715;p119"/>
          <p:cNvPicPr preferRelativeResize="0"/>
          <p:nvPr/>
        </p:nvPicPr>
        <p:blipFill>
          <a:blip r:embed="rId6">
            <a:alphaModFix/>
          </a:blip>
          <a:stretch>
            <a:fillRect/>
          </a:stretch>
        </p:blipFill>
        <p:spPr>
          <a:xfrm flipH="1" rot="483289">
            <a:off x="6159843" y="3837226"/>
            <a:ext cx="2443650" cy="1209625"/>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blipFill>
          <a:blip r:embed="rId3">
            <a:alphaModFix/>
          </a:blip>
          <a:stretch>
            <a:fillRect/>
          </a:stretch>
        </a:blipFill>
      </p:bgPr>
    </p:bg>
    <p:spTree>
      <p:nvGrpSpPr>
        <p:cNvPr id="719" name="Shape 719"/>
        <p:cNvGrpSpPr/>
        <p:nvPr/>
      </p:nvGrpSpPr>
      <p:grpSpPr>
        <a:xfrm>
          <a:off x="0" y="0"/>
          <a:ext cx="0" cy="0"/>
          <a:chOff x="0" y="0"/>
          <a:chExt cx="0" cy="0"/>
        </a:xfrm>
      </p:grpSpPr>
      <p:sp>
        <p:nvSpPr>
          <p:cNvPr id="720" name="Google Shape;720;p120"/>
          <p:cNvSpPr txBox="1"/>
          <p:nvPr/>
        </p:nvSpPr>
        <p:spPr>
          <a:xfrm>
            <a:off x="0" y="4550"/>
            <a:ext cx="4572000" cy="34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Unit 8 Lesson 5 - Wrap Up</a:t>
            </a:r>
            <a:endParaRPr>
              <a:solidFill>
                <a:srgbClr val="FFFFFF"/>
              </a:solidFill>
            </a:endParaRPr>
          </a:p>
        </p:txBody>
      </p:sp>
      <p:sp>
        <p:nvSpPr>
          <p:cNvPr id="721" name="Google Shape;721;p120"/>
          <p:cNvSpPr txBox="1"/>
          <p:nvPr/>
        </p:nvSpPr>
        <p:spPr>
          <a:xfrm>
            <a:off x="545025" y="538125"/>
            <a:ext cx="7932600" cy="4280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latin typeface="Proxima Nova"/>
                <a:ea typeface="Proxima Nova"/>
                <a:cs typeface="Proxima Nova"/>
                <a:sym typeface="Proxima Nova"/>
              </a:rPr>
              <a:t>Vocabulary:</a:t>
            </a:r>
            <a:endParaRPr b="1" sz="3000">
              <a:latin typeface="Proxima Nova"/>
              <a:ea typeface="Proxima Nova"/>
              <a:cs typeface="Proxima Nova"/>
              <a:sym typeface="Proxima Nova"/>
            </a:endParaRPr>
          </a:p>
          <a:p>
            <a:pPr indent="0" lvl="0" marL="0" rtl="0" algn="ctr">
              <a:spcBef>
                <a:spcPts val="0"/>
              </a:spcBef>
              <a:spcAft>
                <a:spcPts val="0"/>
              </a:spcAft>
              <a:buNone/>
            </a:pPr>
            <a:r>
              <a:rPr b="1" lang="en" sz="900">
                <a:latin typeface="Proxima Nova"/>
                <a:ea typeface="Proxima Nova"/>
                <a:cs typeface="Proxima Nova"/>
                <a:sym typeface="Proxima Nova"/>
              </a:rPr>
              <a:t> </a:t>
            </a:r>
            <a:endParaRPr b="1" sz="900">
              <a:latin typeface="Proxima Nova"/>
              <a:ea typeface="Proxima Nova"/>
              <a:cs typeface="Proxima Nova"/>
              <a:sym typeface="Proxima Nova"/>
            </a:endParaRPr>
          </a:p>
          <a:p>
            <a:pPr indent="0" lvl="0" marL="0" rtl="0" algn="l">
              <a:spcBef>
                <a:spcPts val="0"/>
              </a:spcBef>
              <a:spcAft>
                <a:spcPts val="0"/>
              </a:spcAft>
              <a:buNone/>
            </a:pPr>
            <a:r>
              <a:rPr b="1" lang="en" sz="1800">
                <a:solidFill>
                  <a:schemeClr val="dk1"/>
                </a:solidFill>
                <a:latin typeface="Proxima Nova"/>
                <a:ea typeface="Proxima Nova"/>
                <a:cs typeface="Proxima Nova"/>
                <a:sym typeface="Proxima Nova"/>
              </a:rPr>
              <a:t>Phishing: </a:t>
            </a:r>
            <a:r>
              <a:rPr lang="en" sz="1800">
                <a:solidFill>
                  <a:schemeClr val="dk1"/>
                </a:solidFill>
                <a:highlight>
                  <a:srgbClr val="FFFFFF"/>
                </a:highlight>
                <a:latin typeface="Proxima Nova"/>
                <a:ea typeface="Proxima Nova"/>
                <a:cs typeface="Proxima Nova"/>
                <a:sym typeface="Proxima Nova"/>
              </a:rPr>
              <a:t>a technique that attempts to trick a user into providing personal information. That personal information can then be used to access sensitive online resources, such as bank accounts and emails.</a:t>
            </a:r>
            <a:endParaRPr sz="1800">
              <a:solidFill>
                <a:schemeClr val="dk1"/>
              </a:solidFill>
              <a:latin typeface="Proxima Nova"/>
              <a:ea typeface="Proxima Nova"/>
              <a:cs typeface="Proxima Nova"/>
              <a:sym typeface="Proxima Nova"/>
            </a:endParaRPr>
          </a:p>
          <a:p>
            <a:pPr indent="0" lvl="0" marL="0" rtl="0" algn="l">
              <a:spcBef>
                <a:spcPts val="0"/>
              </a:spcBef>
              <a:spcAft>
                <a:spcPts val="0"/>
              </a:spcAft>
              <a:buNone/>
            </a:pPr>
            <a:r>
              <a:t/>
            </a:r>
            <a:endParaRPr b="1" sz="1800">
              <a:solidFill>
                <a:schemeClr val="dk1"/>
              </a:solidFill>
              <a:latin typeface="Proxima Nova"/>
              <a:ea typeface="Proxima Nova"/>
              <a:cs typeface="Proxima Nova"/>
              <a:sym typeface="Proxima Nova"/>
            </a:endParaRPr>
          </a:p>
          <a:p>
            <a:pPr indent="0" lvl="0" marL="0" rtl="0" algn="l">
              <a:spcBef>
                <a:spcPts val="0"/>
              </a:spcBef>
              <a:spcAft>
                <a:spcPts val="0"/>
              </a:spcAft>
              <a:buNone/>
            </a:pPr>
            <a:r>
              <a:rPr b="1" lang="en" sz="1800">
                <a:solidFill>
                  <a:schemeClr val="dk1"/>
                </a:solidFill>
                <a:latin typeface="Proxima Nova"/>
                <a:ea typeface="Proxima Nova"/>
                <a:cs typeface="Proxima Nova"/>
                <a:sym typeface="Proxima Nova"/>
              </a:rPr>
              <a:t>Keylogging: </a:t>
            </a:r>
            <a:r>
              <a:rPr lang="en" sz="1800">
                <a:latin typeface="Proxima Nova"/>
                <a:ea typeface="Proxima Nova"/>
                <a:cs typeface="Proxima Nova"/>
                <a:sym typeface="Proxima Nova"/>
              </a:rPr>
              <a:t>the use of a program to record every keystroke made by a computer user in order to gain fraudulent access to passwords and other confidential information</a:t>
            </a:r>
            <a:endParaRPr sz="1800">
              <a:latin typeface="Proxima Nova"/>
              <a:ea typeface="Proxima Nova"/>
              <a:cs typeface="Proxima Nova"/>
              <a:sym typeface="Proxima Nova"/>
            </a:endParaRPr>
          </a:p>
          <a:p>
            <a:pPr indent="0" lvl="0" marL="0" rtl="0" algn="l">
              <a:spcBef>
                <a:spcPts val="0"/>
              </a:spcBef>
              <a:spcAft>
                <a:spcPts val="0"/>
              </a:spcAft>
              <a:buNone/>
            </a:pPr>
            <a:r>
              <a:t/>
            </a:r>
            <a:endParaRPr b="1" sz="1800">
              <a:solidFill>
                <a:schemeClr val="dk1"/>
              </a:solidFill>
              <a:latin typeface="Proxima Nova"/>
              <a:ea typeface="Proxima Nova"/>
              <a:cs typeface="Proxima Nova"/>
              <a:sym typeface="Proxima Nova"/>
            </a:endParaRPr>
          </a:p>
          <a:p>
            <a:pPr indent="0" lvl="0" marL="0" rtl="0" algn="l">
              <a:spcBef>
                <a:spcPts val="0"/>
              </a:spcBef>
              <a:spcAft>
                <a:spcPts val="0"/>
              </a:spcAft>
              <a:buNone/>
            </a:pPr>
            <a:r>
              <a:rPr b="1" lang="en" sz="1800">
                <a:solidFill>
                  <a:schemeClr val="dk1"/>
                </a:solidFill>
                <a:latin typeface="Proxima Nova"/>
                <a:ea typeface="Proxima Nova"/>
                <a:cs typeface="Proxima Nova"/>
                <a:sym typeface="Proxima Nova"/>
              </a:rPr>
              <a:t>Malware: </a:t>
            </a:r>
            <a:r>
              <a:rPr lang="en" sz="1800">
                <a:solidFill>
                  <a:schemeClr val="dk1"/>
                </a:solidFill>
                <a:highlight>
                  <a:srgbClr val="FFFFFF"/>
                </a:highlight>
                <a:latin typeface="Proxima Nova"/>
                <a:ea typeface="Proxima Nova"/>
                <a:cs typeface="Proxima Nova"/>
                <a:sym typeface="Proxima Nova"/>
              </a:rPr>
              <a:t>software intended to damage a computing system or to take partial control over its operation</a:t>
            </a:r>
            <a:endParaRPr sz="1800">
              <a:solidFill>
                <a:schemeClr val="dk1"/>
              </a:solidFill>
              <a:highlight>
                <a:srgbClr val="FFFFFF"/>
              </a:highlight>
              <a:latin typeface="Proxima Nova"/>
              <a:ea typeface="Proxima Nova"/>
              <a:cs typeface="Proxima Nova"/>
              <a:sym typeface="Proxima Nova"/>
            </a:endParaRPr>
          </a:p>
          <a:p>
            <a:pPr indent="0" lvl="0" marL="0" rtl="0" algn="l">
              <a:spcBef>
                <a:spcPts val="0"/>
              </a:spcBef>
              <a:spcAft>
                <a:spcPts val="0"/>
              </a:spcAft>
              <a:buNone/>
            </a:pPr>
            <a:r>
              <a:t/>
            </a:r>
            <a:endParaRPr sz="1800">
              <a:solidFill>
                <a:schemeClr val="dk1"/>
              </a:solidFill>
              <a:highlight>
                <a:srgbClr val="FFFFFF"/>
              </a:highlight>
              <a:latin typeface="Proxima Nova"/>
              <a:ea typeface="Proxima Nova"/>
              <a:cs typeface="Proxima Nova"/>
              <a:sym typeface="Proxima Nova"/>
            </a:endParaRPr>
          </a:p>
          <a:p>
            <a:pPr indent="0" lvl="0" marL="0" rtl="0" algn="l">
              <a:spcBef>
                <a:spcPts val="0"/>
              </a:spcBef>
              <a:spcAft>
                <a:spcPts val="0"/>
              </a:spcAft>
              <a:buNone/>
            </a:pPr>
            <a:r>
              <a:rPr b="1" lang="en" sz="1800">
                <a:solidFill>
                  <a:schemeClr val="dk1"/>
                </a:solidFill>
                <a:highlight>
                  <a:srgbClr val="FFFFFF"/>
                </a:highlight>
                <a:latin typeface="Proxima Nova"/>
                <a:ea typeface="Proxima Nova"/>
                <a:cs typeface="Proxima Nova"/>
                <a:sym typeface="Proxima Nova"/>
              </a:rPr>
              <a:t>Rogue Access Point: </a:t>
            </a:r>
            <a:r>
              <a:rPr lang="en" sz="1800">
                <a:solidFill>
                  <a:schemeClr val="dk1"/>
                </a:solidFill>
                <a:highlight>
                  <a:srgbClr val="FFFFFF"/>
                </a:highlight>
                <a:latin typeface="Proxima Nova"/>
                <a:ea typeface="Proxima Nova"/>
                <a:cs typeface="Proxima Nova"/>
                <a:sym typeface="Proxima Nova"/>
              </a:rPr>
              <a:t>a wireless access point that gives unauthorized access to secure networks. </a:t>
            </a:r>
            <a:endParaRPr sz="1800">
              <a:solidFill>
                <a:schemeClr val="dk1"/>
              </a:solidFill>
              <a:highlight>
                <a:srgbClr val="FFFFFF"/>
              </a:highlight>
              <a:latin typeface="Proxima Nova"/>
              <a:ea typeface="Proxima Nova"/>
              <a:cs typeface="Proxima Nova"/>
              <a:sym typeface="Proxima Nova"/>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25" name="Shape 725"/>
        <p:cNvGrpSpPr/>
        <p:nvPr/>
      </p:nvGrpSpPr>
      <p:grpSpPr>
        <a:xfrm>
          <a:off x="0" y="0"/>
          <a:ext cx="0" cy="0"/>
          <a:chOff x="0" y="0"/>
          <a:chExt cx="0" cy="0"/>
        </a:xfrm>
      </p:grpSpPr>
      <p:sp>
        <p:nvSpPr>
          <p:cNvPr id="726" name="Google Shape;726;p121"/>
          <p:cNvSpPr txBox="1"/>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600">
                <a:solidFill>
                  <a:srgbClr val="FFFFFF"/>
                </a:solidFill>
                <a:latin typeface="Proxima Nova"/>
                <a:ea typeface="Proxima Nova"/>
                <a:cs typeface="Proxima Nova"/>
                <a:sym typeface="Proxima Nova"/>
              </a:rPr>
              <a:t>Unit 8 - Lesson 6</a:t>
            </a:r>
            <a:endParaRPr b="1" sz="3600">
              <a:solidFill>
                <a:srgbClr val="FFFFFF"/>
              </a:solidFill>
              <a:latin typeface="Proxima Nova"/>
              <a:ea typeface="Proxima Nova"/>
              <a:cs typeface="Proxima Nova"/>
              <a:sym typeface="Proxima Nova"/>
            </a:endParaRPr>
          </a:p>
          <a:p>
            <a:pPr indent="0" lvl="0" marL="0" rtl="0" algn="ctr">
              <a:spcBef>
                <a:spcPts val="0"/>
              </a:spcBef>
              <a:spcAft>
                <a:spcPts val="0"/>
              </a:spcAft>
              <a:buClr>
                <a:schemeClr val="dk1"/>
              </a:buClr>
              <a:buSzPts val="1100"/>
              <a:buFont typeface="Arial"/>
              <a:buNone/>
            </a:pPr>
            <a:r>
              <a:rPr b="1" lang="en" sz="3600">
                <a:solidFill>
                  <a:schemeClr val="lt1"/>
                </a:solidFill>
                <a:latin typeface="Proxima Nova"/>
                <a:ea typeface="Proxima Nova"/>
                <a:cs typeface="Proxima Nova"/>
                <a:sym typeface="Proxima Nova"/>
              </a:rPr>
              <a:t>Security Risks Part 2</a:t>
            </a:r>
            <a:endParaRPr b="1" sz="3600">
              <a:solidFill>
                <a:srgbClr val="FFFFFF"/>
              </a:solidFill>
              <a:latin typeface="Proxima Nova"/>
              <a:ea typeface="Proxima Nova"/>
              <a:cs typeface="Proxima Nova"/>
              <a:sym typeface="Proxima Nova"/>
            </a:endParaRPr>
          </a:p>
        </p:txBody>
      </p:sp>
      <p:pic>
        <p:nvPicPr>
          <p:cNvPr id="727" name="Google Shape;727;p121" title="Code.org Logo"/>
          <p:cNvPicPr preferRelativeResize="0"/>
          <p:nvPr/>
        </p:nvPicPr>
        <p:blipFill>
          <a:blip r:embed="rId4">
            <a:alphaModFix/>
          </a:blip>
          <a:stretch>
            <a:fillRect/>
          </a:stretch>
        </p:blipFill>
        <p:spPr>
          <a:xfrm>
            <a:off x="3205775" y="4357099"/>
            <a:ext cx="338325" cy="334099"/>
          </a:xfrm>
          <a:prstGeom prst="rect">
            <a:avLst/>
          </a:prstGeom>
          <a:noFill/>
          <a:ln>
            <a:noFill/>
          </a:ln>
        </p:spPr>
      </p:pic>
      <p:sp>
        <p:nvSpPr>
          <p:cNvPr id="728" name="Google Shape;728;p121"/>
          <p:cNvSpPr txBox="1"/>
          <p:nvPr/>
        </p:nvSpPr>
        <p:spPr>
          <a:xfrm>
            <a:off x="3625900" y="4324050"/>
            <a:ext cx="2626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FFFFFF"/>
                </a:solidFill>
                <a:latin typeface="Proxima Nova"/>
                <a:ea typeface="Proxima Nova"/>
                <a:cs typeface="Proxima Nova"/>
                <a:sym typeface="Proxima Nova"/>
              </a:rPr>
              <a:t>Computer Science Principles</a:t>
            </a:r>
            <a:endParaRPr b="1">
              <a:solidFill>
                <a:srgbClr val="FFFFFF"/>
              </a:solidFill>
              <a:latin typeface="Proxima Nova"/>
              <a:ea typeface="Proxima Nova"/>
              <a:cs typeface="Proxima Nova"/>
              <a:sym typeface="Proxima Nova"/>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32" name="Shape 732"/>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70" name="Shape 270"/>
        <p:cNvGrpSpPr/>
        <p:nvPr/>
      </p:nvGrpSpPr>
      <p:grpSpPr>
        <a:xfrm>
          <a:off x="0" y="0"/>
          <a:ext cx="0" cy="0"/>
          <a:chOff x="0" y="0"/>
          <a:chExt cx="0" cy="0"/>
        </a:xfrm>
      </p:grpSpPr>
      <p:sp>
        <p:nvSpPr>
          <p:cNvPr id="271" name="Google Shape;271;p60"/>
          <p:cNvSpPr txBox="1"/>
          <p:nvPr/>
        </p:nvSpPr>
        <p:spPr>
          <a:xfrm>
            <a:off x="305750" y="677400"/>
            <a:ext cx="6285000" cy="3980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latin typeface="Proxima Nova"/>
                <a:ea typeface="Proxima Nova"/>
                <a:cs typeface="Proxima Nova"/>
                <a:sym typeface="Proxima Nova"/>
              </a:rPr>
              <a:t>Do This:</a:t>
            </a:r>
            <a:r>
              <a:rPr lang="en" sz="3000">
                <a:latin typeface="Proxima Nova"/>
                <a:ea typeface="Proxima Nova"/>
                <a:cs typeface="Proxima Nova"/>
                <a:sym typeface="Proxima Nova"/>
              </a:rPr>
              <a:t> </a:t>
            </a:r>
            <a:endParaRPr sz="3000">
              <a:latin typeface="Proxima Nova"/>
              <a:ea typeface="Proxima Nova"/>
              <a:cs typeface="Proxima Nova"/>
              <a:sym typeface="Proxima Nova"/>
            </a:endParaRPr>
          </a:p>
          <a:p>
            <a:pPr indent="0" lvl="0" marL="0" rtl="0" algn="ctr">
              <a:spcBef>
                <a:spcPts val="0"/>
              </a:spcBef>
              <a:spcAft>
                <a:spcPts val="0"/>
              </a:spcAft>
              <a:buNone/>
            </a:pPr>
            <a:r>
              <a:t/>
            </a:r>
            <a:endParaRPr sz="3000">
              <a:solidFill>
                <a:schemeClr val="dk1"/>
              </a:solidFill>
              <a:latin typeface="Proxima Nova"/>
              <a:ea typeface="Proxima Nova"/>
              <a:cs typeface="Proxima Nova"/>
              <a:sym typeface="Proxima Nova"/>
            </a:endParaRPr>
          </a:p>
          <a:p>
            <a:pPr indent="0" lvl="0" marL="0" rtl="0" algn="ctr">
              <a:spcBef>
                <a:spcPts val="0"/>
              </a:spcBef>
              <a:spcAft>
                <a:spcPts val="0"/>
              </a:spcAft>
              <a:buNone/>
            </a:pPr>
            <a:r>
              <a:rPr lang="en" sz="3000">
                <a:solidFill>
                  <a:schemeClr val="dk1"/>
                </a:solidFill>
                <a:latin typeface="Proxima Nova"/>
                <a:ea typeface="Proxima Nova"/>
                <a:cs typeface="Proxima Nova"/>
                <a:sym typeface="Proxima Nova"/>
              </a:rPr>
              <a:t>Read over your role sheet and introduce yourself to your group. </a:t>
            </a:r>
            <a:endParaRPr sz="3000">
              <a:solidFill>
                <a:schemeClr val="dk1"/>
              </a:solidFill>
              <a:latin typeface="Proxima Nova"/>
              <a:ea typeface="Proxima Nova"/>
              <a:cs typeface="Proxima Nova"/>
              <a:sym typeface="Proxima Nova"/>
            </a:endParaRPr>
          </a:p>
          <a:p>
            <a:pPr indent="0" lvl="0" marL="0" rtl="0" algn="ctr">
              <a:spcBef>
                <a:spcPts val="0"/>
              </a:spcBef>
              <a:spcAft>
                <a:spcPts val="0"/>
              </a:spcAft>
              <a:buNone/>
            </a:pPr>
            <a:r>
              <a:t/>
            </a:r>
            <a:endParaRPr sz="3000">
              <a:solidFill>
                <a:schemeClr val="dk1"/>
              </a:solidFill>
              <a:latin typeface="Proxima Nova"/>
              <a:ea typeface="Proxima Nova"/>
              <a:cs typeface="Proxima Nova"/>
              <a:sym typeface="Proxima Nova"/>
            </a:endParaRPr>
          </a:p>
          <a:p>
            <a:pPr indent="0" lvl="0" marL="0" rtl="0" algn="ctr">
              <a:spcBef>
                <a:spcPts val="0"/>
              </a:spcBef>
              <a:spcAft>
                <a:spcPts val="0"/>
              </a:spcAft>
              <a:buNone/>
            </a:pPr>
            <a:r>
              <a:rPr lang="en" sz="3000">
                <a:solidFill>
                  <a:schemeClr val="dk1"/>
                </a:solidFill>
                <a:latin typeface="Proxima Nova"/>
                <a:ea typeface="Proxima Nova"/>
                <a:cs typeface="Proxima Nova"/>
                <a:sym typeface="Proxima Nova"/>
              </a:rPr>
              <a:t>Remember to stay in character!</a:t>
            </a:r>
            <a:endParaRPr sz="3000">
              <a:solidFill>
                <a:schemeClr val="dk1"/>
              </a:solidFill>
              <a:latin typeface="Proxima Nova"/>
              <a:ea typeface="Proxima Nova"/>
              <a:cs typeface="Proxima Nova"/>
              <a:sym typeface="Proxima Nova"/>
            </a:endParaRPr>
          </a:p>
          <a:p>
            <a:pPr indent="0" lvl="0" marL="0" rtl="0" algn="ctr">
              <a:spcBef>
                <a:spcPts val="0"/>
              </a:spcBef>
              <a:spcAft>
                <a:spcPts val="0"/>
              </a:spcAft>
              <a:buNone/>
            </a:pPr>
            <a:r>
              <a:t/>
            </a:r>
            <a:endParaRPr sz="3600">
              <a:solidFill>
                <a:schemeClr val="dk1"/>
              </a:solidFill>
              <a:latin typeface="Proxima Nova"/>
              <a:ea typeface="Proxima Nova"/>
              <a:cs typeface="Proxima Nova"/>
              <a:sym typeface="Proxima Nova"/>
            </a:endParaRPr>
          </a:p>
        </p:txBody>
      </p:sp>
      <p:sp>
        <p:nvSpPr>
          <p:cNvPr id="272" name="Google Shape;272;p60"/>
          <p:cNvSpPr txBox="1"/>
          <p:nvPr/>
        </p:nvSpPr>
        <p:spPr>
          <a:xfrm>
            <a:off x="0" y="0"/>
            <a:ext cx="4572000" cy="34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Day 1</a:t>
            </a:r>
            <a:r>
              <a:rPr lang="en">
                <a:solidFill>
                  <a:srgbClr val="FFFFFF"/>
                </a:solidFill>
              </a:rPr>
              <a:t> - Warm Up</a:t>
            </a:r>
            <a:endParaRPr>
              <a:solidFill>
                <a:srgbClr val="FFFFFF"/>
              </a:solidFill>
            </a:endParaRPr>
          </a:p>
        </p:txBody>
      </p:sp>
      <p:sp>
        <p:nvSpPr>
          <p:cNvPr id="273" name="Google Shape;273;p60"/>
          <p:cNvSpPr txBox="1"/>
          <p:nvPr/>
        </p:nvSpPr>
        <p:spPr>
          <a:xfrm>
            <a:off x="3559500" y="0"/>
            <a:ext cx="2025000" cy="348000"/>
          </a:xfrm>
          <a:prstGeom prst="rect">
            <a:avLst/>
          </a:prstGeom>
          <a:solidFill>
            <a:srgbClr val="DF544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Proxima Nova"/>
                <a:ea typeface="Proxima Nova"/>
                <a:cs typeface="Proxima Nova"/>
                <a:sym typeface="Proxima Nova"/>
              </a:rPr>
              <a:t>☁</a:t>
            </a:r>
            <a:r>
              <a:rPr lang="en">
                <a:solidFill>
                  <a:srgbClr val="FFFFFF"/>
                </a:solidFill>
              </a:rPr>
              <a:t> </a:t>
            </a:r>
            <a:r>
              <a:rPr lang="en" sz="1200">
                <a:solidFill>
                  <a:srgbClr val="FFFFFF"/>
                </a:solidFill>
                <a:latin typeface="Proxima Nova"/>
                <a:ea typeface="Proxima Nova"/>
                <a:cs typeface="Proxima Nova"/>
                <a:sym typeface="Proxima Nova"/>
              </a:rPr>
              <a:t>Innovation Simulation ☁</a:t>
            </a:r>
            <a:endParaRPr sz="1200">
              <a:solidFill>
                <a:srgbClr val="FFFFFF"/>
              </a:solidFill>
              <a:latin typeface="Proxima Nova"/>
              <a:ea typeface="Proxima Nova"/>
              <a:cs typeface="Proxima Nova"/>
              <a:sym typeface="Proxima Nova"/>
            </a:endParaRPr>
          </a:p>
        </p:txBody>
      </p:sp>
      <p:pic>
        <p:nvPicPr>
          <p:cNvPr id="274" name="Google Shape;274;p60"/>
          <p:cNvPicPr preferRelativeResize="0"/>
          <p:nvPr/>
        </p:nvPicPr>
        <p:blipFill>
          <a:blip r:embed="rId4">
            <a:alphaModFix/>
          </a:blip>
          <a:stretch>
            <a:fillRect/>
          </a:stretch>
        </p:blipFill>
        <p:spPr>
          <a:xfrm>
            <a:off x="6590750" y="1239525"/>
            <a:ext cx="2248449" cy="2553926"/>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36" name="Shape 736"/>
        <p:cNvGrpSpPr/>
        <p:nvPr/>
      </p:nvGrpSpPr>
      <p:grpSpPr>
        <a:xfrm>
          <a:off x="0" y="0"/>
          <a:ext cx="0" cy="0"/>
          <a:chOff x="0" y="0"/>
          <a:chExt cx="0" cy="0"/>
        </a:xfrm>
      </p:grpSpPr>
      <p:sp>
        <p:nvSpPr>
          <p:cNvPr id="737" name="Google Shape;737;p123"/>
          <p:cNvSpPr txBox="1"/>
          <p:nvPr/>
        </p:nvSpPr>
        <p:spPr>
          <a:xfrm>
            <a:off x="0" y="0"/>
            <a:ext cx="4572000" cy="34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Unit 8 Lesson 6 - Warm Up</a:t>
            </a:r>
            <a:endParaRPr>
              <a:solidFill>
                <a:srgbClr val="FFFFFF"/>
              </a:solidFill>
            </a:endParaRPr>
          </a:p>
        </p:txBody>
      </p:sp>
      <p:pic>
        <p:nvPicPr>
          <p:cNvPr descr="Google Security Princess Parisa Tabriz and Jenny Martin from Symantec introduce the most common types of cybercrime including viruses, malware, DDOS attacks and phishing scams.  &#10;&#10;Watch at 4:40 to see the top four tips to avoid getting hacked, and learn more details on these tips at https://code.org/curriculum/csp/docs/hownottogethacked   &#10;&#10;&#10;Help us translate into your language: http://code.org/translate/videos&#10;&#10;Stay in touch with us!&#10;• on Twitter https://twitter.com/codeorg&#10;• on Facebook https://www.facebook.com/Code.org&#10;• on Instagram https://instagram.com/codeorg&#10;• on Tumblr https://blog.code.org &#10;• on LinkedIn https://www.linkedin.com/company/code...&#10;• on Google+ https://google.com/+codeorg&#10;&#10;Help us caption &amp; translate this video!&#10;&#10;http://amara.org/v/HGaT/" id="738" name="Google Shape;738;p123" title="The Internet: Cybersecurity &amp; Crime">
            <a:hlinkClick r:id="rId4"/>
          </p:cNvPr>
          <p:cNvPicPr preferRelativeResize="0"/>
          <p:nvPr/>
        </p:nvPicPr>
        <p:blipFill>
          <a:blip r:embed="rId5">
            <a:alphaModFix/>
          </a:blip>
          <a:stretch>
            <a:fillRect/>
          </a:stretch>
        </p:blipFill>
        <p:spPr>
          <a:xfrm>
            <a:off x="1375000" y="348000"/>
            <a:ext cx="6394000" cy="4795500"/>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42" name="Shape 742"/>
        <p:cNvGrpSpPr/>
        <p:nvPr/>
      </p:nvGrpSpPr>
      <p:grpSpPr>
        <a:xfrm>
          <a:off x="0" y="0"/>
          <a:ext cx="0" cy="0"/>
          <a:chOff x="0" y="0"/>
          <a:chExt cx="0" cy="0"/>
        </a:xfrm>
      </p:grpSpPr>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46" name="Shape 746"/>
        <p:cNvGrpSpPr/>
        <p:nvPr/>
      </p:nvGrpSpPr>
      <p:grpSpPr>
        <a:xfrm>
          <a:off x="0" y="0"/>
          <a:ext cx="0" cy="0"/>
          <a:chOff x="0" y="0"/>
          <a:chExt cx="0" cy="0"/>
        </a:xfrm>
      </p:grpSpPr>
      <p:sp>
        <p:nvSpPr>
          <p:cNvPr id="747" name="Google Shape;747;p125"/>
          <p:cNvSpPr txBox="1"/>
          <p:nvPr/>
        </p:nvSpPr>
        <p:spPr>
          <a:xfrm>
            <a:off x="597575" y="306100"/>
            <a:ext cx="7864500" cy="75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600">
                <a:latin typeface="Proxima Nova"/>
                <a:ea typeface="Proxima Nova"/>
                <a:cs typeface="Proxima Nova"/>
                <a:sym typeface="Proxima Nova"/>
              </a:rPr>
              <a:t>Planet Money: Bad Credit Bureau</a:t>
            </a:r>
            <a:endParaRPr b="1" sz="3600">
              <a:latin typeface="Proxima Nova"/>
              <a:ea typeface="Proxima Nova"/>
              <a:cs typeface="Proxima Nova"/>
              <a:sym typeface="Proxima Nova"/>
            </a:endParaRPr>
          </a:p>
        </p:txBody>
      </p:sp>
      <p:sp>
        <p:nvSpPr>
          <p:cNvPr id="748" name="Google Shape;748;p125"/>
          <p:cNvSpPr txBox="1"/>
          <p:nvPr/>
        </p:nvSpPr>
        <p:spPr>
          <a:xfrm>
            <a:off x="0" y="4550"/>
            <a:ext cx="4572000" cy="34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Unit 8 Lesson 6 - Activity</a:t>
            </a:r>
            <a:endParaRPr>
              <a:solidFill>
                <a:srgbClr val="FFFFFF"/>
              </a:solidFill>
            </a:endParaRPr>
          </a:p>
        </p:txBody>
      </p:sp>
      <p:pic>
        <p:nvPicPr>
          <p:cNvPr id="749" name="Google Shape;749;p125" title="20171006_pmoney_pmpod798-5a1c32b9-0821-4ad2-98db-055675327c54.mp3_9048e2f3691b15067da7bee4cc08642f_18736706.mp3">
            <a:hlinkClick r:id="rId4"/>
          </p:cNvPr>
          <p:cNvPicPr preferRelativeResize="0"/>
          <p:nvPr/>
        </p:nvPicPr>
        <p:blipFill>
          <a:blip r:embed="rId5">
            <a:alphaModFix/>
          </a:blip>
          <a:stretch>
            <a:fillRect/>
          </a:stretch>
        </p:blipFill>
        <p:spPr>
          <a:xfrm>
            <a:off x="3880325" y="3285800"/>
            <a:ext cx="1149550" cy="1149550"/>
          </a:xfrm>
          <a:prstGeom prst="rect">
            <a:avLst/>
          </a:prstGeom>
          <a:noFill/>
          <a:ln>
            <a:noFill/>
          </a:ln>
        </p:spPr>
      </p:pic>
      <p:sp>
        <p:nvSpPr>
          <p:cNvPr id="750" name="Google Shape;750;p125"/>
          <p:cNvSpPr txBox="1"/>
          <p:nvPr/>
        </p:nvSpPr>
        <p:spPr>
          <a:xfrm>
            <a:off x="1091650" y="953950"/>
            <a:ext cx="2547000" cy="27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latin typeface="Proxima Nova"/>
                <a:ea typeface="Proxima Nova"/>
                <a:cs typeface="Proxima Nova"/>
                <a:sym typeface="Proxima Nova"/>
                <a:hlinkClick r:id="rId6"/>
              </a:rPr>
              <a:t>Episode 798, October 6, 2017</a:t>
            </a:r>
            <a:endParaRPr>
              <a:latin typeface="Proxima Nova"/>
              <a:ea typeface="Proxima Nova"/>
              <a:cs typeface="Proxima Nova"/>
              <a:sym typeface="Proxima Nova"/>
            </a:endParaRPr>
          </a:p>
        </p:txBody>
      </p:sp>
      <p:sp>
        <p:nvSpPr>
          <p:cNvPr id="751" name="Google Shape;751;p125"/>
          <p:cNvSpPr txBox="1"/>
          <p:nvPr/>
        </p:nvSpPr>
        <p:spPr>
          <a:xfrm>
            <a:off x="2062400" y="4296325"/>
            <a:ext cx="2232300" cy="34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Proxima Nova"/>
                <a:ea typeface="Proxima Nova"/>
                <a:cs typeface="Proxima Nova"/>
                <a:sym typeface="Proxima Nova"/>
              </a:rPr>
              <a:t>Click to play audio</a:t>
            </a:r>
            <a:endParaRPr>
              <a:latin typeface="Proxima Nova"/>
              <a:ea typeface="Proxima Nova"/>
              <a:cs typeface="Proxima Nova"/>
              <a:sym typeface="Proxima Nova"/>
            </a:endParaRPr>
          </a:p>
        </p:txBody>
      </p:sp>
      <p:cxnSp>
        <p:nvCxnSpPr>
          <p:cNvPr id="752" name="Google Shape;752;p125"/>
          <p:cNvCxnSpPr/>
          <p:nvPr/>
        </p:nvCxnSpPr>
        <p:spPr>
          <a:xfrm flipH="1" rot="10800000">
            <a:off x="3461775" y="4071400"/>
            <a:ext cx="265500" cy="246000"/>
          </a:xfrm>
          <a:prstGeom prst="straightConnector1">
            <a:avLst/>
          </a:prstGeom>
          <a:noFill/>
          <a:ln cap="flat" cmpd="sng" w="9525">
            <a:solidFill>
              <a:schemeClr val="dk2"/>
            </a:solidFill>
            <a:prstDash val="solid"/>
            <a:round/>
            <a:headEnd len="med" w="med" type="none"/>
            <a:tailEnd len="med" w="med" type="triangle"/>
          </a:ln>
        </p:spPr>
      </p:cxnSp>
      <p:sp>
        <p:nvSpPr>
          <p:cNvPr id="753" name="Google Shape;753;p125"/>
          <p:cNvSpPr txBox="1"/>
          <p:nvPr/>
        </p:nvSpPr>
        <p:spPr>
          <a:xfrm>
            <a:off x="1809550" y="1671875"/>
            <a:ext cx="5291100" cy="1455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latin typeface="Proxima Nova"/>
                <a:ea typeface="Proxima Nova"/>
                <a:cs typeface="Proxima Nova"/>
                <a:sym typeface="Proxima Nova"/>
              </a:rPr>
              <a:t>What is Equifax and what information are they storing? </a:t>
            </a:r>
            <a:endParaRPr sz="2400">
              <a:latin typeface="Proxima Nova"/>
              <a:ea typeface="Proxima Nova"/>
              <a:cs typeface="Proxima Nova"/>
              <a:sym typeface="Proxima Nova"/>
            </a:endParaRPr>
          </a:p>
          <a:p>
            <a:pPr indent="0" lvl="0" marL="0" rtl="0" algn="ctr">
              <a:spcBef>
                <a:spcPts val="0"/>
              </a:spcBef>
              <a:spcAft>
                <a:spcPts val="0"/>
              </a:spcAft>
              <a:buNone/>
            </a:pPr>
            <a:r>
              <a:rPr lang="en" sz="2400">
                <a:latin typeface="Proxima Nova"/>
                <a:ea typeface="Proxima Nova"/>
                <a:cs typeface="Proxima Nova"/>
                <a:sym typeface="Proxima Nova"/>
              </a:rPr>
              <a:t>(stop playing at 13:30)</a:t>
            </a:r>
            <a:endParaRPr sz="2400">
              <a:latin typeface="Proxima Nova"/>
              <a:ea typeface="Proxima Nova"/>
              <a:cs typeface="Proxima Nova"/>
              <a:sym typeface="Proxima Nova"/>
            </a:endParaRPr>
          </a:p>
          <a:p>
            <a:pPr indent="0" lvl="0" marL="0" rtl="0" algn="l">
              <a:spcBef>
                <a:spcPts val="0"/>
              </a:spcBef>
              <a:spcAft>
                <a:spcPts val="0"/>
              </a:spcAft>
              <a:buNone/>
            </a:pPr>
            <a:r>
              <a:t/>
            </a:r>
            <a:endParaRPr>
              <a:latin typeface="Proxima Nova"/>
              <a:ea typeface="Proxima Nova"/>
              <a:cs typeface="Proxima Nova"/>
              <a:sym typeface="Proxima Nova"/>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57" name="Shape 757"/>
        <p:cNvGrpSpPr/>
        <p:nvPr/>
      </p:nvGrpSpPr>
      <p:grpSpPr>
        <a:xfrm>
          <a:off x="0" y="0"/>
          <a:ext cx="0" cy="0"/>
          <a:chOff x="0" y="0"/>
          <a:chExt cx="0" cy="0"/>
        </a:xfrm>
      </p:grpSpPr>
      <p:sp>
        <p:nvSpPr>
          <p:cNvPr id="758" name="Google Shape;758;p126"/>
          <p:cNvSpPr txBox="1"/>
          <p:nvPr/>
        </p:nvSpPr>
        <p:spPr>
          <a:xfrm>
            <a:off x="304875" y="306100"/>
            <a:ext cx="8506800" cy="75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600">
                <a:latin typeface="Proxima Nova"/>
                <a:ea typeface="Proxima Nova"/>
                <a:cs typeface="Proxima Nova"/>
                <a:sym typeface="Proxima Nova"/>
              </a:rPr>
              <a:t>Equifax Data Breach: What Went Wrong</a:t>
            </a:r>
            <a:endParaRPr b="1" sz="3600">
              <a:latin typeface="Proxima Nova"/>
              <a:ea typeface="Proxima Nova"/>
              <a:cs typeface="Proxima Nova"/>
              <a:sym typeface="Proxima Nova"/>
            </a:endParaRPr>
          </a:p>
        </p:txBody>
      </p:sp>
      <p:sp>
        <p:nvSpPr>
          <p:cNvPr id="759" name="Google Shape;759;p126"/>
          <p:cNvSpPr txBox="1"/>
          <p:nvPr/>
        </p:nvSpPr>
        <p:spPr>
          <a:xfrm>
            <a:off x="0" y="4550"/>
            <a:ext cx="4572000" cy="34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Unit 8 Lesson 6 - Activity</a:t>
            </a:r>
            <a:endParaRPr>
              <a:solidFill>
                <a:srgbClr val="FFFFFF"/>
              </a:solidFill>
            </a:endParaRPr>
          </a:p>
        </p:txBody>
      </p:sp>
      <p:sp>
        <p:nvSpPr>
          <p:cNvPr id="760" name="Google Shape;760;p126"/>
          <p:cNvSpPr txBox="1"/>
          <p:nvPr/>
        </p:nvSpPr>
        <p:spPr>
          <a:xfrm>
            <a:off x="1091650" y="953950"/>
            <a:ext cx="2733900" cy="27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latin typeface="Proxima Nova"/>
                <a:ea typeface="Proxima Nova"/>
                <a:cs typeface="Proxima Nova"/>
                <a:sym typeface="Proxima Nova"/>
                <a:hlinkClick r:id="rId4"/>
              </a:rPr>
              <a:t>Breach Podcast - S2 Episode 3</a:t>
            </a:r>
            <a:endParaRPr>
              <a:latin typeface="Proxima Nova"/>
              <a:ea typeface="Proxima Nova"/>
              <a:cs typeface="Proxima Nova"/>
              <a:sym typeface="Proxima Nova"/>
            </a:endParaRPr>
          </a:p>
        </p:txBody>
      </p:sp>
      <p:sp>
        <p:nvSpPr>
          <p:cNvPr id="761" name="Google Shape;761;p126"/>
          <p:cNvSpPr txBox="1"/>
          <p:nvPr/>
        </p:nvSpPr>
        <p:spPr>
          <a:xfrm>
            <a:off x="2062400" y="4296325"/>
            <a:ext cx="2232300" cy="34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Proxima Nova"/>
                <a:ea typeface="Proxima Nova"/>
                <a:cs typeface="Proxima Nova"/>
                <a:sym typeface="Proxima Nova"/>
              </a:rPr>
              <a:t>Click to play audio</a:t>
            </a:r>
            <a:endParaRPr>
              <a:latin typeface="Proxima Nova"/>
              <a:ea typeface="Proxima Nova"/>
              <a:cs typeface="Proxima Nova"/>
              <a:sym typeface="Proxima Nova"/>
            </a:endParaRPr>
          </a:p>
        </p:txBody>
      </p:sp>
      <p:cxnSp>
        <p:nvCxnSpPr>
          <p:cNvPr id="762" name="Google Shape;762;p126"/>
          <p:cNvCxnSpPr/>
          <p:nvPr/>
        </p:nvCxnSpPr>
        <p:spPr>
          <a:xfrm flipH="1" rot="10800000">
            <a:off x="3461775" y="4071400"/>
            <a:ext cx="265500" cy="246000"/>
          </a:xfrm>
          <a:prstGeom prst="straightConnector1">
            <a:avLst/>
          </a:prstGeom>
          <a:noFill/>
          <a:ln cap="flat" cmpd="sng" w="9525">
            <a:solidFill>
              <a:schemeClr val="dk2"/>
            </a:solidFill>
            <a:prstDash val="solid"/>
            <a:round/>
            <a:headEnd len="med" w="med" type="none"/>
            <a:tailEnd len="med" w="med" type="triangle"/>
          </a:ln>
        </p:spPr>
      </p:cxnSp>
      <p:sp>
        <p:nvSpPr>
          <p:cNvPr id="763" name="Google Shape;763;p126"/>
          <p:cNvSpPr txBox="1"/>
          <p:nvPr/>
        </p:nvSpPr>
        <p:spPr>
          <a:xfrm>
            <a:off x="1809550" y="1671875"/>
            <a:ext cx="5291100" cy="1455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latin typeface="Proxima Nova"/>
                <a:ea typeface="Proxima Nova"/>
                <a:cs typeface="Proxima Nova"/>
                <a:sym typeface="Proxima Nova"/>
              </a:rPr>
              <a:t>What is Equifax and what information are they storing? </a:t>
            </a:r>
            <a:endParaRPr sz="2400">
              <a:latin typeface="Proxima Nova"/>
              <a:ea typeface="Proxima Nova"/>
              <a:cs typeface="Proxima Nova"/>
              <a:sym typeface="Proxima Nova"/>
            </a:endParaRPr>
          </a:p>
          <a:p>
            <a:pPr indent="0" lvl="0" marL="0" rtl="0" algn="ctr">
              <a:spcBef>
                <a:spcPts val="0"/>
              </a:spcBef>
              <a:spcAft>
                <a:spcPts val="0"/>
              </a:spcAft>
              <a:buNone/>
            </a:pPr>
            <a:r>
              <a:rPr lang="en" sz="2400">
                <a:latin typeface="Proxima Nova"/>
                <a:ea typeface="Proxima Nova"/>
                <a:cs typeface="Proxima Nova"/>
                <a:sym typeface="Proxima Nova"/>
              </a:rPr>
              <a:t>Start: 6:05</a:t>
            </a:r>
            <a:endParaRPr sz="2400">
              <a:latin typeface="Proxima Nova"/>
              <a:ea typeface="Proxima Nova"/>
              <a:cs typeface="Proxima Nova"/>
              <a:sym typeface="Proxima Nova"/>
            </a:endParaRPr>
          </a:p>
          <a:p>
            <a:pPr indent="0" lvl="0" marL="0" rtl="0" algn="ctr">
              <a:spcBef>
                <a:spcPts val="0"/>
              </a:spcBef>
              <a:spcAft>
                <a:spcPts val="0"/>
              </a:spcAft>
              <a:buNone/>
            </a:pPr>
            <a:r>
              <a:rPr lang="en" sz="2400">
                <a:latin typeface="Proxima Nova"/>
                <a:ea typeface="Proxima Nova"/>
                <a:cs typeface="Proxima Nova"/>
                <a:sym typeface="Proxima Nova"/>
              </a:rPr>
              <a:t>Stop: 11:13</a:t>
            </a:r>
            <a:endParaRPr sz="2400">
              <a:latin typeface="Proxima Nova"/>
              <a:ea typeface="Proxima Nova"/>
              <a:cs typeface="Proxima Nova"/>
              <a:sym typeface="Proxima Nova"/>
            </a:endParaRPr>
          </a:p>
          <a:p>
            <a:pPr indent="0" lvl="0" marL="0" rtl="0" algn="l">
              <a:spcBef>
                <a:spcPts val="0"/>
              </a:spcBef>
              <a:spcAft>
                <a:spcPts val="0"/>
              </a:spcAft>
              <a:buNone/>
            </a:pPr>
            <a:r>
              <a:t/>
            </a:r>
            <a:endParaRPr>
              <a:latin typeface="Proxima Nova"/>
              <a:ea typeface="Proxima Nova"/>
              <a:cs typeface="Proxima Nova"/>
              <a:sym typeface="Proxima Nova"/>
            </a:endParaRPr>
          </a:p>
        </p:txBody>
      </p:sp>
      <p:pic>
        <p:nvPicPr>
          <p:cNvPr id="764" name="Google Shape;764;p126" title="3 _ 76 Days.mp3">
            <a:hlinkClick r:id="rId5"/>
          </p:cNvPr>
          <p:cNvPicPr preferRelativeResize="0"/>
          <p:nvPr/>
        </p:nvPicPr>
        <p:blipFill>
          <a:blip r:embed="rId6">
            <a:alphaModFix/>
          </a:blip>
          <a:stretch>
            <a:fillRect/>
          </a:stretch>
        </p:blipFill>
        <p:spPr>
          <a:xfrm>
            <a:off x="3877056" y="3282696"/>
            <a:ext cx="1152144" cy="1152144"/>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68" name="Shape 768"/>
        <p:cNvGrpSpPr/>
        <p:nvPr/>
      </p:nvGrpSpPr>
      <p:grpSpPr>
        <a:xfrm>
          <a:off x="0" y="0"/>
          <a:ext cx="0" cy="0"/>
          <a:chOff x="0" y="0"/>
          <a:chExt cx="0" cy="0"/>
        </a:xfrm>
      </p:grpSpPr>
      <p:sp>
        <p:nvSpPr>
          <p:cNvPr id="769" name="Google Shape;769;p127"/>
          <p:cNvSpPr txBox="1"/>
          <p:nvPr/>
        </p:nvSpPr>
        <p:spPr>
          <a:xfrm>
            <a:off x="0" y="4550"/>
            <a:ext cx="4572000" cy="34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Unit 8 Lesson 6 - Activity</a:t>
            </a:r>
            <a:endParaRPr>
              <a:solidFill>
                <a:srgbClr val="FFFFFF"/>
              </a:solidFill>
            </a:endParaRPr>
          </a:p>
        </p:txBody>
      </p:sp>
      <p:sp>
        <p:nvSpPr>
          <p:cNvPr id="770" name="Google Shape;770;p127"/>
          <p:cNvSpPr txBox="1"/>
          <p:nvPr/>
        </p:nvSpPr>
        <p:spPr>
          <a:xfrm>
            <a:off x="554850" y="734800"/>
            <a:ext cx="7932600" cy="352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latin typeface="Proxima Nova"/>
                <a:ea typeface="Proxima Nova"/>
                <a:cs typeface="Proxima Nova"/>
                <a:sym typeface="Proxima Nova"/>
              </a:rPr>
              <a:t>Prompt: </a:t>
            </a:r>
            <a:endParaRPr b="1" sz="3000">
              <a:latin typeface="Proxima Nova"/>
              <a:ea typeface="Proxima Nova"/>
              <a:cs typeface="Proxima Nova"/>
              <a:sym typeface="Proxima Nova"/>
            </a:endParaRPr>
          </a:p>
          <a:p>
            <a:pPr indent="0" lvl="0" marL="0" rtl="0" algn="ctr">
              <a:spcBef>
                <a:spcPts val="0"/>
              </a:spcBef>
              <a:spcAft>
                <a:spcPts val="0"/>
              </a:spcAft>
              <a:buNone/>
            </a:pPr>
            <a:r>
              <a:t/>
            </a:r>
            <a:endParaRPr sz="3600">
              <a:solidFill>
                <a:schemeClr val="dk1"/>
              </a:solidFill>
              <a:latin typeface="Proxima Nova"/>
              <a:ea typeface="Proxima Nova"/>
              <a:cs typeface="Proxima Nova"/>
              <a:sym typeface="Proxima Nova"/>
            </a:endParaRPr>
          </a:p>
          <a:p>
            <a:pPr indent="0" lvl="0" marL="0" rtl="0" algn="ctr">
              <a:spcBef>
                <a:spcPts val="0"/>
              </a:spcBef>
              <a:spcAft>
                <a:spcPts val="0"/>
              </a:spcAft>
              <a:buNone/>
            </a:pPr>
            <a:r>
              <a:rPr lang="en" sz="3600">
                <a:solidFill>
                  <a:schemeClr val="dk1"/>
                </a:solidFill>
                <a:latin typeface="Proxima Nova"/>
                <a:ea typeface="Proxima Nova"/>
                <a:cs typeface="Proxima Nova"/>
                <a:sym typeface="Proxima Nova"/>
              </a:rPr>
              <a:t>What information does Equifax store?</a:t>
            </a:r>
            <a:endParaRPr sz="3600">
              <a:solidFill>
                <a:schemeClr val="dk1"/>
              </a:solidFill>
              <a:latin typeface="Proxima Nova"/>
              <a:ea typeface="Proxima Nova"/>
              <a:cs typeface="Proxima Nova"/>
              <a:sym typeface="Proxima Nova"/>
            </a:endParaRPr>
          </a:p>
          <a:p>
            <a:pPr indent="0" lvl="0" marL="0" rtl="0" algn="ctr">
              <a:spcBef>
                <a:spcPts val="0"/>
              </a:spcBef>
              <a:spcAft>
                <a:spcPts val="0"/>
              </a:spcAft>
              <a:buNone/>
            </a:pPr>
            <a:r>
              <a:t/>
            </a:r>
            <a:endParaRPr sz="3600">
              <a:solidFill>
                <a:schemeClr val="dk1"/>
              </a:solidFill>
              <a:latin typeface="Proxima Nova"/>
              <a:ea typeface="Proxima Nova"/>
              <a:cs typeface="Proxima Nova"/>
              <a:sym typeface="Proxima Nova"/>
            </a:endParaRPr>
          </a:p>
          <a:p>
            <a:pPr indent="0" lvl="0" marL="0" rtl="0" algn="ctr">
              <a:spcBef>
                <a:spcPts val="0"/>
              </a:spcBef>
              <a:spcAft>
                <a:spcPts val="0"/>
              </a:spcAft>
              <a:buNone/>
            </a:pPr>
            <a:r>
              <a:rPr lang="en" sz="3600">
                <a:solidFill>
                  <a:schemeClr val="dk1"/>
                </a:solidFill>
                <a:latin typeface="Proxima Nova"/>
                <a:ea typeface="Proxima Nova"/>
                <a:cs typeface="Proxima Nova"/>
                <a:sym typeface="Proxima Nova"/>
              </a:rPr>
              <a:t>Why should I care?</a:t>
            </a:r>
            <a:endParaRPr sz="3600">
              <a:solidFill>
                <a:schemeClr val="dk1"/>
              </a:solidFill>
              <a:latin typeface="Proxima Nova"/>
              <a:ea typeface="Proxima Nova"/>
              <a:cs typeface="Proxima Nova"/>
              <a:sym typeface="Proxima Nova"/>
            </a:endParaRPr>
          </a:p>
          <a:p>
            <a:pPr indent="0" lvl="0" marL="0" rtl="0" algn="ctr">
              <a:spcBef>
                <a:spcPts val="0"/>
              </a:spcBef>
              <a:spcAft>
                <a:spcPts val="0"/>
              </a:spcAft>
              <a:buNone/>
            </a:pPr>
            <a:r>
              <a:t/>
            </a:r>
            <a:endParaRPr sz="3000">
              <a:latin typeface="Proxima Nova"/>
              <a:ea typeface="Proxima Nova"/>
              <a:cs typeface="Proxima Nova"/>
              <a:sym typeface="Proxima Nova"/>
            </a:endParaRPr>
          </a:p>
          <a:p>
            <a:pPr indent="0" lvl="0" marL="0" rtl="0" algn="l">
              <a:spcBef>
                <a:spcPts val="0"/>
              </a:spcBef>
              <a:spcAft>
                <a:spcPts val="0"/>
              </a:spcAft>
              <a:buNone/>
            </a:pPr>
            <a:r>
              <a:t/>
            </a:r>
            <a:endParaRPr sz="2400">
              <a:latin typeface="Proxima Nova"/>
              <a:ea typeface="Proxima Nova"/>
              <a:cs typeface="Proxima Nova"/>
              <a:sym typeface="Proxima Nova"/>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74" name="Shape 774"/>
        <p:cNvGrpSpPr/>
        <p:nvPr/>
      </p:nvGrpSpPr>
      <p:grpSpPr>
        <a:xfrm>
          <a:off x="0" y="0"/>
          <a:ext cx="0" cy="0"/>
          <a:chOff x="0" y="0"/>
          <a:chExt cx="0" cy="0"/>
        </a:xfrm>
      </p:grpSpPr>
      <p:sp>
        <p:nvSpPr>
          <p:cNvPr id="775" name="Google Shape;775;p128"/>
          <p:cNvSpPr txBox="1"/>
          <p:nvPr/>
        </p:nvSpPr>
        <p:spPr>
          <a:xfrm>
            <a:off x="0" y="4550"/>
            <a:ext cx="4572000" cy="34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Unit 8 Lesson 6 - Activity</a:t>
            </a:r>
            <a:endParaRPr>
              <a:solidFill>
                <a:srgbClr val="FFFFFF"/>
              </a:solidFill>
            </a:endParaRPr>
          </a:p>
        </p:txBody>
      </p:sp>
      <p:sp>
        <p:nvSpPr>
          <p:cNvPr id="776" name="Google Shape;776;p128"/>
          <p:cNvSpPr txBox="1"/>
          <p:nvPr/>
        </p:nvSpPr>
        <p:spPr>
          <a:xfrm>
            <a:off x="554850" y="734800"/>
            <a:ext cx="7932600" cy="352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latin typeface="Proxima Nova"/>
                <a:ea typeface="Proxima Nova"/>
                <a:cs typeface="Proxima Nova"/>
                <a:sym typeface="Proxima Nova"/>
              </a:rPr>
              <a:t>Prompt: </a:t>
            </a:r>
            <a:endParaRPr b="1" sz="3000">
              <a:latin typeface="Proxima Nova"/>
              <a:ea typeface="Proxima Nova"/>
              <a:cs typeface="Proxima Nova"/>
              <a:sym typeface="Proxima Nova"/>
            </a:endParaRPr>
          </a:p>
          <a:p>
            <a:pPr indent="0" lvl="0" marL="0" rtl="0" algn="ctr">
              <a:spcBef>
                <a:spcPts val="0"/>
              </a:spcBef>
              <a:spcAft>
                <a:spcPts val="0"/>
              </a:spcAft>
              <a:buNone/>
            </a:pPr>
            <a:r>
              <a:t/>
            </a:r>
            <a:endParaRPr sz="3600">
              <a:solidFill>
                <a:schemeClr val="dk1"/>
              </a:solidFill>
              <a:latin typeface="Proxima Nova"/>
              <a:ea typeface="Proxima Nova"/>
              <a:cs typeface="Proxima Nova"/>
              <a:sym typeface="Proxima Nova"/>
            </a:endParaRPr>
          </a:p>
          <a:p>
            <a:pPr indent="0" lvl="0" marL="0" rtl="0" algn="ctr">
              <a:spcBef>
                <a:spcPts val="0"/>
              </a:spcBef>
              <a:spcAft>
                <a:spcPts val="0"/>
              </a:spcAft>
              <a:buNone/>
            </a:pPr>
            <a:r>
              <a:rPr lang="en" sz="3600">
                <a:solidFill>
                  <a:schemeClr val="dk1"/>
                </a:solidFill>
                <a:latin typeface="Proxima Nova"/>
                <a:ea typeface="Proxima Nova"/>
                <a:cs typeface="Proxima Nova"/>
                <a:sym typeface="Proxima Nova"/>
              </a:rPr>
              <a:t>As a computing innovation, what are the benefits of Equifax? </a:t>
            </a:r>
            <a:endParaRPr sz="3600">
              <a:solidFill>
                <a:schemeClr val="dk1"/>
              </a:solidFill>
              <a:latin typeface="Proxima Nova"/>
              <a:ea typeface="Proxima Nova"/>
              <a:cs typeface="Proxima Nova"/>
              <a:sym typeface="Proxima Nova"/>
            </a:endParaRPr>
          </a:p>
          <a:p>
            <a:pPr indent="0" lvl="0" marL="0" rtl="0" algn="ctr">
              <a:spcBef>
                <a:spcPts val="0"/>
              </a:spcBef>
              <a:spcAft>
                <a:spcPts val="0"/>
              </a:spcAft>
              <a:buNone/>
            </a:pPr>
            <a:r>
              <a:t/>
            </a:r>
            <a:endParaRPr sz="3600">
              <a:solidFill>
                <a:schemeClr val="dk1"/>
              </a:solidFill>
              <a:latin typeface="Proxima Nova"/>
              <a:ea typeface="Proxima Nova"/>
              <a:cs typeface="Proxima Nova"/>
              <a:sym typeface="Proxima Nova"/>
            </a:endParaRPr>
          </a:p>
          <a:p>
            <a:pPr indent="0" lvl="0" marL="0" rtl="0" algn="ctr">
              <a:spcBef>
                <a:spcPts val="0"/>
              </a:spcBef>
              <a:spcAft>
                <a:spcPts val="0"/>
              </a:spcAft>
              <a:buNone/>
            </a:pPr>
            <a:r>
              <a:rPr lang="en" sz="3600">
                <a:solidFill>
                  <a:schemeClr val="dk1"/>
                </a:solidFill>
                <a:latin typeface="Proxima Nova"/>
                <a:ea typeface="Proxima Nova"/>
                <a:cs typeface="Proxima Nova"/>
                <a:sym typeface="Proxima Nova"/>
              </a:rPr>
              <a:t>What are the potential harms?</a:t>
            </a:r>
            <a:endParaRPr sz="3600">
              <a:solidFill>
                <a:schemeClr val="dk1"/>
              </a:solidFill>
              <a:latin typeface="Proxima Nova"/>
              <a:ea typeface="Proxima Nova"/>
              <a:cs typeface="Proxima Nova"/>
              <a:sym typeface="Proxima Nova"/>
            </a:endParaRPr>
          </a:p>
          <a:p>
            <a:pPr indent="0" lvl="0" marL="0" rtl="0" algn="ctr">
              <a:spcBef>
                <a:spcPts val="0"/>
              </a:spcBef>
              <a:spcAft>
                <a:spcPts val="0"/>
              </a:spcAft>
              <a:buNone/>
            </a:pPr>
            <a:r>
              <a:t/>
            </a:r>
            <a:endParaRPr sz="3000">
              <a:latin typeface="Proxima Nova"/>
              <a:ea typeface="Proxima Nova"/>
              <a:cs typeface="Proxima Nova"/>
              <a:sym typeface="Proxima Nova"/>
            </a:endParaRPr>
          </a:p>
          <a:p>
            <a:pPr indent="0" lvl="0" marL="0" rtl="0" algn="l">
              <a:spcBef>
                <a:spcPts val="0"/>
              </a:spcBef>
              <a:spcAft>
                <a:spcPts val="0"/>
              </a:spcAft>
              <a:buNone/>
            </a:pPr>
            <a:r>
              <a:t/>
            </a:r>
            <a:endParaRPr sz="2400">
              <a:latin typeface="Proxima Nova"/>
              <a:ea typeface="Proxima Nova"/>
              <a:cs typeface="Proxima Nova"/>
              <a:sym typeface="Proxima Nova"/>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80" name="Shape 780"/>
        <p:cNvGrpSpPr/>
        <p:nvPr/>
      </p:nvGrpSpPr>
      <p:grpSpPr>
        <a:xfrm>
          <a:off x="0" y="0"/>
          <a:ext cx="0" cy="0"/>
          <a:chOff x="0" y="0"/>
          <a:chExt cx="0" cy="0"/>
        </a:xfrm>
      </p:grpSpPr>
      <p:sp>
        <p:nvSpPr>
          <p:cNvPr id="781" name="Google Shape;781;p129"/>
          <p:cNvSpPr txBox="1"/>
          <p:nvPr/>
        </p:nvSpPr>
        <p:spPr>
          <a:xfrm>
            <a:off x="0" y="4550"/>
            <a:ext cx="4572000" cy="34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Unit 8 Lesson 6 - Activity</a:t>
            </a:r>
            <a:endParaRPr>
              <a:solidFill>
                <a:srgbClr val="FFFFFF"/>
              </a:solidFill>
            </a:endParaRPr>
          </a:p>
        </p:txBody>
      </p:sp>
      <p:sp>
        <p:nvSpPr>
          <p:cNvPr id="782" name="Google Shape;782;p129"/>
          <p:cNvSpPr txBox="1"/>
          <p:nvPr/>
        </p:nvSpPr>
        <p:spPr>
          <a:xfrm>
            <a:off x="554850" y="734800"/>
            <a:ext cx="7932600" cy="352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latin typeface="Proxima Nova"/>
                <a:ea typeface="Proxima Nova"/>
                <a:cs typeface="Proxima Nova"/>
                <a:sym typeface="Proxima Nova"/>
              </a:rPr>
              <a:t>Prompt: </a:t>
            </a:r>
            <a:endParaRPr b="1" sz="3000">
              <a:latin typeface="Proxima Nova"/>
              <a:ea typeface="Proxima Nova"/>
              <a:cs typeface="Proxima Nova"/>
              <a:sym typeface="Proxima Nova"/>
            </a:endParaRPr>
          </a:p>
          <a:p>
            <a:pPr indent="0" lvl="0" marL="0" rtl="0" algn="ctr">
              <a:spcBef>
                <a:spcPts val="0"/>
              </a:spcBef>
              <a:spcAft>
                <a:spcPts val="0"/>
              </a:spcAft>
              <a:buNone/>
            </a:pPr>
            <a:r>
              <a:t/>
            </a:r>
            <a:endParaRPr sz="3600">
              <a:solidFill>
                <a:schemeClr val="dk1"/>
              </a:solidFill>
              <a:latin typeface="Proxima Nova"/>
              <a:ea typeface="Proxima Nova"/>
              <a:cs typeface="Proxima Nova"/>
              <a:sym typeface="Proxima Nova"/>
            </a:endParaRPr>
          </a:p>
          <a:p>
            <a:pPr indent="0" lvl="0" marL="0" rtl="0" algn="ctr">
              <a:spcBef>
                <a:spcPts val="0"/>
              </a:spcBef>
              <a:spcAft>
                <a:spcPts val="0"/>
              </a:spcAft>
              <a:buNone/>
            </a:pPr>
            <a:r>
              <a:rPr lang="en" sz="3600">
                <a:solidFill>
                  <a:schemeClr val="dk1"/>
                </a:solidFill>
                <a:latin typeface="Proxima Nova"/>
                <a:ea typeface="Proxima Nova"/>
                <a:cs typeface="Proxima Nova"/>
                <a:sym typeface="Proxima Nova"/>
              </a:rPr>
              <a:t>What are the security risks?</a:t>
            </a:r>
            <a:endParaRPr sz="3600">
              <a:solidFill>
                <a:schemeClr val="dk1"/>
              </a:solidFill>
              <a:latin typeface="Proxima Nova"/>
              <a:ea typeface="Proxima Nova"/>
              <a:cs typeface="Proxima Nova"/>
              <a:sym typeface="Proxima Nova"/>
            </a:endParaRPr>
          </a:p>
          <a:p>
            <a:pPr indent="0" lvl="0" marL="0" rtl="0" algn="ctr">
              <a:spcBef>
                <a:spcPts val="0"/>
              </a:spcBef>
              <a:spcAft>
                <a:spcPts val="0"/>
              </a:spcAft>
              <a:buNone/>
            </a:pPr>
            <a:r>
              <a:t/>
            </a:r>
            <a:endParaRPr sz="3000">
              <a:latin typeface="Proxima Nova"/>
              <a:ea typeface="Proxima Nova"/>
              <a:cs typeface="Proxima Nova"/>
              <a:sym typeface="Proxima Nova"/>
            </a:endParaRPr>
          </a:p>
          <a:p>
            <a:pPr indent="0" lvl="0" marL="0" rtl="0" algn="l">
              <a:spcBef>
                <a:spcPts val="0"/>
              </a:spcBef>
              <a:spcAft>
                <a:spcPts val="0"/>
              </a:spcAft>
              <a:buNone/>
            </a:pPr>
            <a:r>
              <a:t/>
            </a:r>
            <a:endParaRPr sz="2400">
              <a:latin typeface="Proxima Nova"/>
              <a:ea typeface="Proxima Nova"/>
              <a:cs typeface="Proxima Nova"/>
              <a:sym typeface="Proxima Nova"/>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86" name="Shape 786"/>
        <p:cNvGrpSpPr/>
        <p:nvPr/>
      </p:nvGrpSpPr>
      <p:grpSpPr>
        <a:xfrm>
          <a:off x="0" y="0"/>
          <a:ext cx="0" cy="0"/>
          <a:chOff x="0" y="0"/>
          <a:chExt cx="0" cy="0"/>
        </a:xfrm>
      </p:grpSpPr>
      <p:sp>
        <p:nvSpPr>
          <p:cNvPr id="787" name="Google Shape;787;p130"/>
          <p:cNvSpPr txBox="1"/>
          <p:nvPr/>
        </p:nvSpPr>
        <p:spPr>
          <a:xfrm>
            <a:off x="0" y="4550"/>
            <a:ext cx="4572000" cy="34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Unit 8 Lesson 6 - Activity</a:t>
            </a:r>
            <a:endParaRPr>
              <a:solidFill>
                <a:srgbClr val="FFFFFF"/>
              </a:solidFill>
            </a:endParaRPr>
          </a:p>
        </p:txBody>
      </p:sp>
      <p:sp>
        <p:nvSpPr>
          <p:cNvPr id="788" name="Google Shape;788;p130"/>
          <p:cNvSpPr txBox="1"/>
          <p:nvPr/>
        </p:nvSpPr>
        <p:spPr>
          <a:xfrm>
            <a:off x="535175" y="469275"/>
            <a:ext cx="7932600" cy="4304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latin typeface="Proxima Nova"/>
                <a:ea typeface="Proxima Nova"/>
                <a:cs typeface="Proxima Nova"/>
                <a:sym typeface="Proxima Nova"/>
              </a:rPr>
              <a:t>Prompt: </a:t>
            </a:r>
            <a:endParaRPr b="1" sz="3000">
              <a:latin typeface="Proxima Nova"/>
              <a:ea typeface="Proxima Nova"/>
              <a:cs typeface="Proxima Nova"/>
              <a:sym typeface="Proxima Nova"/>
            </a:endParaRPr>
          </a:p>
          <a:p>
            <a:pPr indent="0" lvl="0" marL="0" rtl="0" algn="ctr">
              <a:spcBef>
                <a:spcPts val="0"/>
              </a:spcBef>
              <a:spcAft>
                <a:spcPts val="0"/>
              </a:spcAft>
              <a:buNone/>
            </a:pPr>
            <a:r>
              <a:t/>
            </a:r>
            <a:endParaRPr sz="3600">
              <a:solidFill>
                <a:schemeClr val="dk1"/>
              </a:solidFill>
              <a:latin typeface="Proxima Nova"/>
              <a:ea typeface="Proxima Nova"/>
              <a:cs typeface="Proxima Nova"/>
              <a:sym typeface="Proxima Nova"/>
            </a:endParaRPr>
          </a:p>
          <a:p>
            <a:pPr indent="0" lvl="0" marL="0" rtl="0" algn="ctr">
              <a:spcBef>
                <a:spcPts val="0"/>
              </a:spcBef>
              <a:spcAft>
                <a:spcPts val="0"/>
              </a:spcAft>
              <a:buNone/>
            </a:pPr>
            <a:r>
              <a:rPr lang="en" sz="3600">
                <a:solidFill>
                  <a:schemeClr val="dk1"/>
                </a:solidFill>
                <a:latin typeface="Proxima Nova"/>
                <a:ea typeface="Proxima Nova"/>
                <a:cs typeface="Proxima Nova"/>
                <a:sym typeface="Proxima Nova"/>
              </a:rPr>
              <a:t>What rules or regulations would you recommend be put in place to control how data is collected and shared? </a:t>
            </a:r>
            <a:endParaRPr sz="3600">
              <a:solidFill>
                <a:schemeClr val="dk1"/>
              </a:solidFill>
              <a:latin typeface="Proxima Nova"/>
              <a:ea typeface="Proxima Nova"/>
              <a:cs typeface="Proxima Nova"/>
              <a:sym typeface="Proxima Nova"/>
            </a:endParaRPr>
          </a:p>
          <a:p>
            <a:pPr indent="0" lvl="0" marL="0" rtl="0" algn="ctr">
              <a:spcBef>
                <a:spcPts val="0"/>
              </a:spcBef>
              <a:spcAft>
                <a:spcPts val="0"/>
              </a:spcAft>
              <a:buNone/>
            </a:pPr>
            <a:r>
              <a:t/>
            </a:r>
            <a:endParaRPr sz="3600">
              <a:solidFill>
                <a:schemeClr val="dk1"/>
              </a:solidFill>
              <a:latin typeface="Proxima Nova"/>
              <a:ea typeface="Proxima Nova"/>
              <a:cs typeface="Proxima Nova"/>
              <a:sym typeface="Proxima Nova"/>
            </a:endParaRPr>
          </a:p>
          <a:p>
            <a:pPr indent="0" lvl="0" marL="0" rtl="0" algn="ctr">
              <a:spcBef>
                <a:spcPts val="0"/>
              </a:spcBef>
              <a:spcAft>
                <a:spcPts val="0"/>
              </a:spcAft>
              <a:buNone/>
            </a:pPr>
            <a:r>
              <a:rPr lang="en" sz="3600">
                <a:solidFill>
                  <a:schemeClr val="dk1"/>
                </a:solidFill>
                <a:latin typeface="Proxima Nova"/>
                <a:ea typeface="Proxima Nova"/>
                <a:cs typeface="Proxima Nova"/>
                <a:sym typeface="Proxima Nova"/>
              </a:rPr>
              <a:t>What role (if any) should the government play?</a:t>
            </a:r>
            <a:endParaRPr sz="3600">
              <a:solidFill>
                <a:schemeClr val="dk1"/>
              </a:solidFill>
              <a:latin typeface="Proxima Nova"/>
              <a:ea typeface="Proxima Nova"/>
              <a:cs typeface="Proxima Nova"/>
              <a:sym typeface="Proxima Nova"/>
            </a:endParaRPr>
          </a:p>
          <a:p>
            <a:pPr indent="0" lvl="0" marL="0" rtl="0" algn="ctr">
              <a:spcBef>
                <a:spcPts val="0"/>
              </a:spcBef>
              <a:spcAft>
                <a:spcPts val="0"/>
              </a:spcAft>
              <a:buNone/>
            </a:pPr>
            <a:r>
              <a:t/>
            </a:r>
            <a:endParaRPr sz="3000">
              <a:latin typeface="Proxima Nova"/>
              <a:ea typeface="Proxima Nova"/>
              <a:cs typeface="Proxima Nova"/>
              <a:sym typeface="Proxima Nova"/>
            </a:endParaRPr>
          </a:p>
          <a:p>
            <a:pPr indent="0" lvl="0" marL="0" rtl="0" algn="l">
              <a:spcBef>
                <a:spcPts val="0"/>
              </a:spcBef>
              <a:spcAft>
                <a:spcPts val="0"/>
              </a:spcAft>
              <a:buNone/>
            </a:pPr>
            <a:r>
              <a:t/>
            </a:r>
            <a:endParaRPr sz="2400">
              <a:latin typeface="Proxima Nova"/>
              <a:ea typeface="Proxima Nova"/>
              <a:cs typeface="Proxima Nova"/>
              <a:sym typeface="Proxima Nova"/>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92" name="Shape 792"/>
        <p:cNvGrpSpPr/>
        <p:nvPr/>
      </p:nvGrpSpPr>
      <p:grpSpPr>
        <a:xfrm>
          <a:off x="0" y="0"/>
          <a:ext cx="0" cy="0"/>
          <a:chOff x="0" y="0"/>
          <a:chExt cx="0" cy="0"/>
        </a:xfrm>
      </p:grpSpPr>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96" name="Shape 796"/>
        <p:cNvGrpSpPr/>
        <p:nvPr/>
      </p:nvGrpSpPr>
      <p:grpSpPr>
        <a:xfrm>
          <a:off x="0" y="0"/>
          <a:ext cx="0" cy="0"/>
          <a:chOff x="0" y="0"/>
          <a:chExt cx="0" cy="0"/>
        </a:xfrm>
      </p:grpSpPr>
      <p:sp>
        <p:nvSpPr>
          <p:cNvPr id="797" name="Google Shape;797;p132"/>
          <p:cNvSpPr txBox="1"/>
          <p:nvPr/>
        </p:nvSpPr>
        <p:spPr>
          <a:xfrm>
            <a:off x="0" y="4550"/>
            <a:ext cx="4572000" cy="34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Unit 8 Lesson 6 - Wrap Up</a:t>
            </a:r>
            <a:endParaRPr>
              <a:solidFill>
                <a:srgbClr val="FFFFFF"/>
              </a:solidFill>
            </a:endParaRPr>
          </a:p>
        </p:txBody>
      </p:sp>
      <p:pic>
        <p:nvPicPr>
          <p:cNvPr id="798" name="Google Shape;798;p132"/>
          <p:cNvPicPr preferRelativeResize="0"/>
          <p:nvPr/>
        </p:nvPicPr>
        <p:blipFill>
          <a:blip r:embed="rId4">
            <a:alphaModFix/>
          </a:blip>
          <a:stretch>
            <a:fillRect/>
          </a:stretch>
        </p:blipFill>
        <p:spPr>
          <a:xfrm>
            <a:off x="1101600" y="846664"/>
            <a:ext cx="6940799" cy="2837426"/>
          </a:xfrm>
          <a:prstGeom prst="rect">
            <a:avLst/>
          </a:prstGeom>
          <a:noFill/>
          <a:ln>
            <a:noFill/>
          </a:ln>
        </p:spPr>
      </p:pic>
      <p:sp>
        <p:nvSpPr>
          <p:cNvPr id="799" name="Google Shape;799;p132"/>
          <p:cNvSpPr txBox="1"/>
          <p:nvPr/>
        </p:nvSpPr>
        <p:spPr>
          <a:xfrm>
            <a:off x="3058650" y="4066825"/>
            <a:ext cx="3026700" cy="677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u="sng">
                <a:solidFill>
                  <a:schemeClr val="hlink"/>
                </a:solidFill>
                <a:hlinkClick r:id="rId5"/>
              </a:rPr>
              <a:t>Let's Play</a:t>
            </a:r>
            <a:endParaRPr sz="24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78" name="Shape 278"/>
        <p:cNvGrpSpPr/>
        <p:nvPr/>
      </p:nvGrpSpPr>
      <p:grpSpPr>
        <a:xfrm>
          <a:off x="0" y="0"/>
          <a:ext cx="0" cy="0"/>
          <a:chOff x="0" y="0"/>
          <a:chExt cx="0" cy="0"/>
        </a:xfrm>
      </p:grpSpPr>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03" name="Shape 803"/>
        <p:cNvGrpSpPr/>
        <p:nvPr/>
      </p:nvGrpSpPr>
      <p:grpSpPr>
        <a:xfrm>
          <a:off x="0" y="0"/>
          <a:ext cx="0" cy="0"/>
          <a:chOff x="0" y="0"/>
          <a:chExt cx="0" cy="0"/>
        </a:xfrm>
      </p:grpSpPr>
      <p:sp>
        <p:nvSpPr>
          <p:cNvPr id="804" name="Google Shape;804;p133"/>
          <p:cNvSpPr txBox="1"/>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600">
                <a:solidFill>
                  <a:srgbClr val="FFFFFF"/>
                </a:solidFill>
                <a:latin typeface="Proxima Nova"/>
                <a:ea typeface="Proxima Nova"/>
                <a:cs typeface="Proxima Nova"/>
                <a:sym typeface="Proxima Nova"/>
              </a:rPr>
              <a:t>Unit 8 - Lesson 7</a:t>
            </a:r>
            <a:endParaRPr b="1" sz="3600">
              <a:solidFill>
                <a:srgbClr val="FFFFFF"/>
              </a:solidFill>
              <a:latin typeface="Proxima Nova"/>
              <a:ea typeface="Proxima Nova"/>
              <a:cs typeface="Proxima Nova"/>
              <a:sym typeface="Proxima Nova"/>
            </a:endParaRPr>
          </a:p>
          <a:p>
            <a:pPr indent="0" lvl="0" marL="0" rtl="0" algn="ctr">
              <a:spcBef>
                <a:spcPts val="0"/>
              </a:spcBef>
              <a:spcAft>
                <a:spcPts val="0"/>
              </a:spcAft>
              <a:buNone/>
            </a:pPr>
            <a:r>
              <a:rPr b="1" lang="en" sz="3600">
                <a:solidFill>
                  <a:schemeClr val="lt1"/>
                </a:solidFill>
                <a:latin typeface="Proxima Nova"/>
                <a:ea typeface="Proxima Nova"/>
                <a:cs typeface="Proxima Nova"/>
                <a:sym typeface="Proxima Nova"/>
              </a:rPr>
              <a:t>Project: Innovation Simulation</a:t>
            </a:r>
            <a:endParaRPr b="1" sz="3600">
              <a:solidFill>
                <a:schemeClr val="lt1"/>
              </a:solidFill>
              <a:latin typeface="Proxima Nova"/>
              <a:ea typeface="Proxima Nova"/>
              <a:cs typeface="Proxima Nova"/>
              <a:sym typeface="Proxima Nova"/>
            </a:endParaRPr>
          </a:p>
          <a:p>
            <a:pPr indent="0" lvl="0" marL="0" rtl="0" algn="ctr">
              <a:spcBef>
                <a:spcPts val="0"/>
              </a:spcBef>
              <a:spcAft>
                <a:spcPts val="0"/>
              </a:spcAft>
              <a:buNone/>
            </a:pPr>
            <a:r>
              <a:rPr b="1" lang="en" sz="3600">
                <a:solidFill>
                  <a:schemeClr val="lt1"/>
                </a:solidFill>
                <a:latin typeface="Proxima Nova"/>
                <a:ea typeface="Proxima Nova"/>
                <a:cs typeface="Proxima Nova"/>
                <a:sym typeface="Proxima Nova"/>
              </a:rPr>
              <a:t>Day 4</a:t>
            </a:r>
            <a:endParaRPr b="1" sz="3600">
              <a:solidFill>
                <a:schemeClr val="lt1"/>
              </a:solidFill>
              <a:latin typeface="Proxima Nova"/>
              <a:ea typeface="Proxima Nova"/>
              <a:cs typeface="Proxima Nova"/>
              <a:sym typeface="Proxima Nova"/>
            </a:endParaRPr>
          </a:p>
        </p:txBody>
      </p:sp>
      <p:pic>
        <p:nvPicPr>
          <p:cNvPr id="805" name="Google Shape;805;p133" title="Code.org Logo"/>
          <p:cNvPicPr preferRelativeResize="0"/>
          <p:nvPr/>
        </p:nvPicPr>
        <p:blipFill>
          <a:blip r:embed="rId4">
            <a:alphaModFix/>
          </a:blip>
          <a:stretch>
            <a:fillRect/>
          </a:stretch>
        </p:blipFill>
        <p:spPr>
          <a:xfrm>
            <a:off x="3205775" y="4357099"/>
            <a:ext cx="338325" cy="334099"/>
          </a:xfrm>
          <a:prstGeom prst="rect">
            <a:avLst/>
          </a:prstGeom>
          <a:noFill/>
          <a:ln>
            <a:noFill/>
          </a:ln>
        </p:spPr>
      </p:pic>
      <p:sp>
        <p:nvSpPr>
          <p:cNvPr id="806" name="Google Shape;806;p133"/>
          <p:cNvSpPr txBox="1"/>
          <p:nvPr/>
        </p:nvSpPr>
        <p:spPr>
          <a:xfrm>
            <a:off x="3625900" y="4324050"/>
            <a:ext cx="2626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FFFFFF"/>
                </a:solidFill>
                <a:latin typeface="Proxima Nova"/>
                <a:ea typeface="Proxima Nova"/>
                <a:cs typeface="Proxima Nova"/>
                <a:sym typeface="Proxima Nova"/>
              </a:rPr>
              <a:t>Computer Science Principles</a:t>
            </a:r>
            <a:endParaRPr b="1">
              <a:solidFill>
                <a:srgbClr val="FFFFFF"/>
              </a:solidFill>
              <a:latin typeface="Proxima Nova"/>
              <a:ea typeface="Proxima Nova"/>
              <a:cs typeface="Proxima Nova"/>
              <a:sym typeface="Proxima Nova"/>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10" name="Shape 810"/>
        <p:cNvGrpSpPr/>
        <p:nvPr/>
      </p:nvGrpSpPr>
      <p:grpSpPr>
        <a:xfrm>
          <a:off x="0" y="0"/>
          <a:ext cx="0" cy="0"/>
          <a:chOff x="0" y="0"/>
          <a:chExt cx="0" cy="0"/>
        </a:xfrm>
      </p:grpSpPr>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14" name="Shape 814"/>
        <p:cNvGrpSpPr/>
        <p:nvPr/>
      </p:nvGrpSpPr>
      <p:grpSpPr>
        <a:xfrm>
          <a:off x="0" y="0"/>
          <a:ext cx="0" cy="0"/>
          <a:chOff x="0" y="0"/>
          <a:chExt cx="0" cy="0"/>
        </a:xfrm>
      </p:grpSpPr>
      <p:sp>
        <p:nvSpPr>
          <p:cNvPr id="815" name="Google Shape;815;p135"/>
          <p:cNvSpPr txBox="1"/>
          <p:nvPr/>
        </p:nvSpPr>
        <p:spPr>
          <a:xfrm>
            <a:off x="0" y="0"/>
            <a:ext cx="4572000" cy="34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Day 4 - Warm Up</a:t>
            </a:r>
            <a:endParaRPr>
              <a:solidFill>
                <a:srgbClr val="FFFFFF"/>
              </a:solidFill>
            </a:endParaRPr>
          </a:p>
        </p:txBody>
      </p:sp>
      <p:sp>
        <p:nvSpPr>
          <p:cNvPr id="816" name="Google Shape;816;p135"/>
          <p:cNvSpPr/>
          <p:nvPr/>
        </p:nvSpPr>
        <p:spPr>
          <a:xfrm>
            <a:off x="392400" y="2743700"/>
            <a:ext cx="5178000" cy="1247100"/>
          </a:xfrm>
          <a:prstGeom prst="parallelogram">
            <a:avLst>
              <a:gd fmla="val 25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17" name="Google Shape;817;p135"/>
          <p:cNvCxnSpPr/>
          <p:nvPr/>
        </p:nvCxnSpPr>
        <p:spPr>
          <a:xfrm>
            <a:off x="5577500" y="2757700"/>
            <a:ext cx="189300" cy="770700"/>
          </a:xfrm>
          <a:prstGeom prst="straightConnector1">
            <a:avLst/>
          </a:prstGeom>
          <a:noFill/>
          <a:ln cap="flat" cmpd="sng" w="9525">
            <a:solidFill>
              <a:schemeClr val="dk2"/>
            </a:solidFill>
            <a:prstDash val="solid"/>
            <a:round/>
            <a:headEnd len="med" w="med" type="none"/>
            <a:tailEnd len="med" w="med" type="none"/>
          </a:ln>
        </p:spPr>
      </p:cxnSp>
      <p:cxnSp>
        <p:nvCxnSpPr>
          <p:cNvPr id="818" name="Google Shape;818;p135"/>
          <p:cNvCxnSpPr/>
          <p:nvPr/>
        </p:nvCxnSpPr>
        <p:spPr>
          <a:xfrm flipH="1" rot="10800000">
            <a:off x="5248275" y="3528400"/>
            <a:ext cx="518400" cy="476400"/>
          </a:xfrm>
          <a:prstGeom prst="straightConnector1">
            <a:avLst/>
          </a:prstGeom>
          <a:noFill/>
          <a:ln cap="flat" cmpd="sng" w="9525">
            <a:solidFill>
              <a:schemeClr val="dk2"/>
            </a:solidFill>
            <a:prstDash val="solid"/>
            <a:round/>
            <a:headEnd len="med" w="med" type="none"/>
            <a:tailEnd len="med" w="med" type="none"/>
          </a:ln>
        </p:spPr>
      </p:cxnSp>
      <p:cxnSp>
        <p:nvCxnSpPr>
          <p:cNvPr id="819" name="Google Shape;819;p135"/>
          <p:cNvCxnSpPr/>
          <p:nvPr/>
        </p:nvCxnSpPr>
        <p:spPr>
          <a:xfrm rot="10800000">
            <a:off x="5381175" y="3528475"/>
            <a:ext cx="385500" cy="0"/>
          </a:xfrm>
          <a:prstGeom prst="straightConnector1">
            <a:avLst/>
          </a:prstGeom>
          <a:noFill/>
          <a:ln cap="flat" cmpd="sng" w="9525">
            <a:solidFill>
              <a:schemeClr val="dk2"/>
            </a:solidFill>
            <a:prstDash val="solid"/>
            <a:round/>
            <a:headEnd len="med" w="med" type="none"/>
            <a:tailEnd len="med" w="med" type="none"/>
          </a:ln>
        </p:spPr>
      </p:cxnSp>
      <p:sp>
        <p:nvSpPr>
          <p:cNvPr id="820" name="Google Shape;820;p135"/>
          <p:cNvSpPr txBox="1"/>
          <p:nvPr/>
        </p:nvSpPr>
        <p:spPr>
          <a:xfrm>
            <a:off x="910796" y="2867047"/>
            <a:ext cx="4659600" cy="960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200">
                <a:latin typeface="Trebuchet MS"/>
                <a:ea typeface="Trebuchet MS"/>
                <a:cs typeface="Trebuchet MS"/>
                <a:sym typeface="Trebuchet MS"/>
              </a:rPr>
              <a:t>Ryanne</a:t>
            </a:r>
            <a:endParaRPr sz="7200">
              <a:latin typeface="Trebuchet MS"/>
              <a:ea typeface="Trebuchet MS"/>
              <a:cs typeface="Trebuchet MS"/>
              <a:sym typeface="Trebuchet MS"/>
            </a:endParaRPr>
          </a:p>
        </p:txBody>
      </p:sp>
      <p:grpSp>
        <p:nvGrpSpPr>
          <p:cNvPr id="821" name="Google Shape;821;p135"/>
          <p:cNvGrpSpPr/>
          <p:nvPr/>
        </p:nvGrpSpPr>
        <p:grpSpPr>
          <a:xfrm>
            <a:off x="631772" y="2867053"/>
            <a:ext cx="1000200" cy="1000200"/>
            <a:chOff x="6325800" y="2229100"/>
            <a:chExt cx="1000200" cy="1000200"/>
          </a:xfrm>
        </p:grpSpPr>
        <p:grpSp>
          <p:nvGrpSpPr>
            <p:cNvPr id="822" name="Google Shape;822;p135"/>
            <p:cNvGrpSpPr/>
            <p:nvPr/>
          </p:nvGrpSpPr>
          <p:grpSpPr>
            <a:xfrm>
              <a:off x="6325800" y="2229100"/>
              <a:ext cx="1000200" cy="1000200"/>
              <a:chOff x="6325800" y="2229100"/>
              <a:chExt cx="1000200" cy="1000200"/>
            </a:xfrm>
          </p:grpSpPr>
          <p:sp>
            <p:nvSpPr>
              <p:cNvPr id="823" name="Google Shape;823;p135"/>
              <p:cNvSpPr/>
              <p:nvPr/>
            </p:nvSpPr>
            <p:spPr>
              <a:xfrm>
                <a:off x="6325800" y="2229100"/>
                <a:ext cx="1000200" cy="1000200"/>
              </a:xfrm>
              <a:prstGeom prst="ellipse">
                <a:avLst/>
              </a:prstGeom>
              <a:solidFill>
                <a:srgbClr val="FFFFFF"/>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135"/>
              <p:cNvSpPr/>
              <p:nvPr/>
            </p:nvSpPr>
            <p:spPr>
              <a:xfrm>
                <a:off x="6376050" y="2279350"/>
                <a:ext cx="899700" cy="899700"/>
              </a:xfrm>
              <a:prstGeom prst="ellipse">
                <a:avLst/>
              </a:prstGeom>
              <a:solidFill>
                <a:srgbClr val="1D8C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825" name="Google Shape;825;p135"/>
            <p:cNvCxnSpPr>
              <a:stCxn id="824" idx="0"/>
              <a:endCxn id="824" idx="0"/>
            </p:cNvCxnSpPr>
            <p:nvPr/>
          </p:nvCxnSpPr>
          <p:spPr>
            <a:xfrm>
              <a:off x="6825900" y="2279350"/>
              <a:ext cx="0" cy="0"/>
            </a:xfrm>
            <a:prstGeom prst="straightConnector1">
              <a:avLst/>
            </a:prstGeom>
            <a:noFill/>
            <a:ln cap="flat" cmpd="sng" w="9525">
              <a:solidFill>
                <a:schemeClr val="dk2"/>
              </a:solidFill>
              <a:prstDash val="solid"/>
              <a:round/>
              <a:headEnd len="med" w="med" type="none"/>
              <a:tailEnd len="med" w="med" type="none"/>
            </a:ln>
          </p:spPr>
        </p:cxnSp>
        <p:cxnSp>
          <p:nvCxnSpPr>
            <p:cNvPr id="826" name="Google Shape;826;p135"/>
            <p:cNvCxnSpPr>
              <a:stCxn id="824" idx="0"/>
              <a:endCxn id="824" idx="0"/>
            </p:cNvCxnSpPr>
            <p:nvPr/>
          </p:nvCxnSpPr>
          <p:spPr>
            <a:xfrm>
              <a:off x="6825900" y="2279350"/>
              <a:ext cx="0" cy="0"/>
            </a:xfrm>
            <a:prstGeom prst="straightConnector1">
              <a:avLst/>
            </a:prstGeom>
            <a:noFill/>
            <a:ln cap="flat" cmpd="sng" w="9525">
              <a:solidFill>
                <a:srgbClr val="FF0000"/>
              </a:solidFill>
              <a:prstDash val="solid"/>
              <a:round/>
              <a:headEnd len="med" w="med" type="none"/>
              <a:tailEnd len="med" w="med" type="none"/>
            </a:ln>
          </p:spPr>
        </p:cxnSp>
        <p:sp>
          <p:nvSpPr>
            <p:cNvPr id="827" name="Google Shape;827;p135"/>
            <p:cNvSpPr txBox="1"/>
            <p:nvPr/>
          </p:nvSpPr>
          <p:spPr>
            <a:xfrm>
              <a:off x="6364050" y="2577313"/>
              <a:ext cx="923700" cy="295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Oswald"/>
                  <a:ea typeface="Oswald"/>
                  <a:cs typeface="Oswald"/>
                  <a:sym typeface="Oswald"/>
                </a:rPr>
                <a:t>TEACHER</a:t>
              </a:r>
              <a:endParaRPr>
                <a:latin typeface="Oswald"/>
                <a:ea typeface="Oswald"/>
                <a:cs typeface="Oswald"/>
                <a:sym typeface="Oswald"/>
              </a:endParaRPr>
            </a:p>
          </p:txBody>
        </p:sp>
        <p:cxnSp>
          <p:nvCxnSpPr>
            <p:cNvPr id="828" name="Google Shape;828;p135"/>
            <p:cNvCxnSpPr/>
            <p:nvPr/>
          </p:nvCxnSpPr>
          <p:spPr>
            <a:xfrm>
              <a:off x="6473952" y="2430483"/>
              <a:ext cx="713100" cy="7800"/>
            </a:xfrm>
            <a:prstGeom prst="straightConnector1">
              <a:avLst/>
            </a:prstGeom>
            <a:noFill/>
            <a:ln cap="flat" cmpd="sng" w="38100">
              <a:solidFill>
                <a:srgbClr val="FFFFFF"/>
              </a:solidFill>
              <a:prstDash val="solid"/>
              <a:round/>
              <a:headEnd len="med" w="med" type="none"/>
              <a:tailEnd len="med" w="med" type="none"/>
            </a:ln>
          </p:spPr>
        </p:cxnSp>
        <p:cxnSp>
          <p:nvCxnSpPr>
            <p:cNvPr id="829" name="Google Shape;829;p135"/>
            <p:cNvCxnSpPr/>
            <p:nvPr/>
          </p:nvCxnSpPr>
          <p:spPr>
            <a:xfrm>
              <a:off x="6477000" y="3026664"/>
              <a:ext cx="713100" cy="7800"/>
            </a:xfrm>
            <a:prstGeom prst="straightConnector1">
              <a:avLst/>
            </a:prstGeom>
            <a:noFill/>
            <a:ln cap="flat" cmpd="sng" w="38100">
              <a:solidFill>
                <a:srgbClr val="FFFFFF"/>
              </a:solidFill>
              <a:prstDash val="solid"/>
              <a:round/>
              <a:headEnd len="med" w="med" type="none"/>
              <a:tailEnd len="med" w="med" type="none"/>
            </a:ln>
          </p:spPr>
        </p:cxnSp>
      </p:grpSp>
      <p:sp>
        <p:nvSpPr>
          <p:cNvPr id="830" name="Google Shape;830;p135"/>
          <p:cNvSpPr txBox="1"/>
          <p:nvPr/>
        </p:nvSpPr>
        <p:spPr>
          <a:xfrm>
            <a:off x="2038950" y="3714800"/>
            <a:ext cx="4141200" cy="411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Montserrat SemiBold"/>
                <a:ea typeface="Montserrat SemiBold"/>
                <a:cs typeface="Montserrat SemiBold"/>
                <a:sym typeface="Montserrat SemiBold"/>
              </a:rPr>
              <a:t>High School Physical Education</a:t>
            </a:r>
            <a:endParaRPr sz="1000"/>
          </a:p>
        </p:txBody>
      </p:sp>
      <p:sp>
        <p:nvSpPr>
          <p:cNvPr id="831" name="Google Shape;831;p135"/>
          <p:cNvSpPr/>
          <p:nvPr/>
        </p:nvSpPr>
        <p:spPr>
          <a:xfrm>
            <a:off x="6376500" y="2396275"/>
            <a:ext cx="2767500" cy="4495500"/>
          </a:xfrm>
          <a:prstGeom prst="ellipse">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135"/>
          <p:cNvSpPr/>
          <p:nvPr/>
        </p:nvSpPr>
        <p:spPr>
          <a:xfrm>
            <a:off x="6782650" y="879800"/>
            <a:ext cx="1863900" cy="1863900"/>
          </a:xfrm>
          <a:prstGeom prst="ellipse">
            <a:avLst/>
          </a:prstGeom>
          <a:solidFill>
            <a:srgbClr val="999999"/>
          </a:solid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33" name="Google Shape;833;p135"/>
          <p:cNvPicPr preferRelativeResize="0"/>
          <p:nvPr/>
        </p:nvPicPr>
        <p:blipFill>
          <a:blip r:embed="rId4">
            <a:alphaModFix/>
          </a:blip>
          <a:stretch>
            <a:fillRect/>
          </a:stretch>
        </p:blipFill>
        <p:spPr>
          <a:xfrm rot="899974">
            <a:off x="7715015" y="3274752"/>
            <a:ext cx="983200" cy="701723"/>
          </a:xfrm>
          <a:prstGeom prst="rect">
            <a:avLst/>
          </a:prstGeom>
          <a:noFill/>
          <a:ln>
            <a:noFill/>
          </a:ln>
        </p:spPr>
      </p:pic>
      <p:pic>
        <p:nvPicPr>
          <p:cNvPr id="834" name="Google Shape;834;p135"/>
          <p:cNvPicPr preferRelativeResize="0"/>
          <p:nvPr/>
        </p:nvPicPr>
        <p:blipFill>
          <a:blip r:embed="rId5">
            <a:alphaModFix/>
          </a:blip>
          <a:stretch>
            <a:fillRect/>
          </a:stretch>
        </p:blipFill>
        <p:spPr>
          <a:xfrm flipH="1" rot="-4499998">
            <a:off x="8226766" y="3012622"/>
            <a:ext cx="158598" cy="602967"/>
          </a:xfrm>
          <a:prstGeom prst="rect">
            <a:avLst/>
          </a:prstGeom>
          <a:noFill/>
          <a:ln>
            <a:noFill/>
          </a:ln>
        </p:spPr>
      </p:pic>
      <p:sp>
        <p:nvSpPr>
          <p:cNvPr id="835" name="Google Shape;835;p135"/>
          <p:cNvSpPr txBox="1"/>
          <p:nvPr/>
        </p:nvSpPr>
        <p:spPr>
          <a:xfrm>
            <a:off x="1891875" y="497500"/>
            <a:ext cx="5248200" cy="1373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latin typeface="Proxima Nova"/>
                <a:ea typeface="Proxima Nova"/>
                <a:cs typeface="Proxima Nova"/>
                <a:sym typeface="Proxima Nova"/>
              </a:rPr>
              <a:t>Distribute:</a:t>
            </a:r>
            <a:endParaRPr b="1" sz="3000">
              <a:latin typeface="Proxima Nova"/>
              <a:ea typeface="Proxima Nova"/>
              <a:cs typeface="Proxima Nova"/>
              <a:sym typeface="Proxima Nova"/>
            </a:endParaRPr>
          </a:p>
          <a:p>
            <a:pPr indent="0" lvl="0" marL="0" rtl="0" algn="ctr">
              <a:spcBef>
                <a:spcPts val="0"/>
              </a:spcBef>
              <a:spcAft>
                <a:spcPts val="0"/>
              </a:spcAft>
              <a:buNone/>
            </a:pPr>
            <a:r>
              <a:rPr lang="en" sz="3000">
                <a:latin typeface="Proxima Nova"/>
                <a:ea typeface="Proxima Nova"/>
                <a:cs typeface="Proxima Nova"/>
                <a:sym typeface="Proxima Nova"/>
              </a:rPr>
              <a:t>Badges &amp; Nameplates</a:t>
            </a:r>
            <a:endParaRPr sz="3000">
              <a:latin typeface="Proxima Nova"/>
              <a:ea typeface="Proxima Nova"/>
              <a:cs typeface="Proxima Nova"/>
              <a:sym typeface="Proxima Nova"/>
            </a:endParaRPr>
          </a:p>
        </p:txBody>
      </p:sp>
      <p:sp>
        <p:nvSpPr>
          <p:cNvPr id="836" name="Google Shape;836;p135"/>
          <p:cNvSpPr txBox="1"/>
          <p:nvPr/>
        </p:nvSpPr>
        <p:spPr>
          <a:xfrm>
            <a:off x="3559500" y="0"/>
            <a:ext cx="2025000" cy="348000"/>
          </a:xfrm>
          <a:prstGeom prst="rect">
            <a:avLst/>
          </a:prstGeom>
          <a:solidFill>
            <a:srgbClr val="DF544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Proxima Nova"/>
                <a:ea typeface="Proxima Nova"/>
                <a:cs typeface="Proxima Nova"/>
                <a:sym typeface="Proxima Nova"/>
              </a:rPr>
              <a:t>☁</a:t>
            </a:r>
            <a:r>
              <a:rPr lang="en">
                <a:solidFill>
                  <a:srgbClr val="FFFFFF"/>
                </a:solidFill>
              </a:rPr>
              <a:t> </a:t>
            </a:r>
            <a:r>
              <a:rPr lang="en" sz="1200">
                <a:solidFill>
                  <a:srgbClr val="FFFFFF"/>
                </a:solidFill>
                <a:latin typeface="Proxima Nova"/>
                <a:ea typeface="Proxima Nova"/>
                <a:cs typeface="Proxima Nova"/>
                <a:sym typeface="Proxima Nova"/>
              </a:rPr>
              <a:t>Innovation Simulation ☁</a:t>
            </a:r>
            <a:endParaRPr sz="1200">
              <a:solidFill>
                <a:srgbClr val="FFFFFF"/>
              </a:solidFill>
              <a:latin typeface="Proxima Nova"/>
              <a:ea typeface="Proxima Nova"/>
              <a:cs typeface="Proxima Nova"/>
              <a:sym typeface="Proxima Nova"/>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40" name="Shape 840"/>
        <p:cNvGrpSpPr/>
        <p:nvPr/>
      </p:nvGrpSpPr>
      <p:grpSpPr>
        <a:xfrm>
          <a:off x="0" y="0"/>
          <a:ext cx="0" cy="0"/>
          <a:chOff x="0" y="0"/>
          <a:chExt cx="0" cy="0"/>
        </a:xfrm>
      </p:grpSpPr>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44" name="Shape 844"/>
        <p:cNvGrpSpPr/>
        <p:nvPr/>
      </p:nvGrpSpPr>
      <p:grpSpPr>
        <a:xfrm>
          <a:off x="0" y="0"/>
          <a:ext cx="0" cy="0"/>
          <a:chOff x="0" y="0"/>
          <a:chExt cx="0" cy="0"/>
        </a:xfrm>
      </p:grpSpPr>
      <p:sp>
        <p:nvSpPr>
          <p:cNvPr id="845" name="Google Shape;845;p137"/>
          <p:cNvSpPr txBox="1"/>
          <p:nvPr/>
        </p:nvSpPr>
        <p:spPr>
          <a:xfrm>
            <a:off x="246350" y="456625"/>
            <a:ext cx="7864500" cy="75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600">
                <a:latin typeface="Proxima Nova"/>
                <a:ea typeface="Proxima Nova"/>
                <a:cs typeface="Proxima Nova"/>
                <a:sym typeface="Proxima Nova"/>
              </a:rPr>
              <a:t>Continue working on your one-pager</a:t>
            </a:r>
            <a:endParaRPr b="1" sz="3600">
              <a:latin typeface="Proxima Nova"/>
              <a:ea typeface="Proxima Nova"/>
              <a:cs typeface="Proxima Nova"/>
              <a:sym typeface="Proxima Nova"/>
            </a:endParaRPr>
          </a:p>
        </p:txBody>
      </p:sp>
      <p:sp>
        <p:nvSpPr>
          <p:cNvPr id="846" name="Google Shape;846;p137"/>
          <p:cNvSpPr txBox="1"/>
          <p:nvPr/>
        </p:nvSpPr>
        <p:spPr>
          <a:xfrm>
            <a:off x="0" y="4550"/>
            <a:ext cx="4572000" cy="34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Day 4 - Activity</a:t>
            </a:r>
            <a:endParaRPr>
              <a:solidFill>
                <a:srgbClr val="FFFFFF"/>
              </a:solidFill>
            </a:endParaRPr>
          </a:p>
        </p:txBody>
      </p:sp>
      <p:sp>
        <p:nvSpPr>
          <p:cNvPr id="847" name="Google Shape;847;p137"/>
          <p:cNvSpPr txBox="1"/>
          <p:nvPr/>
        </p:nvSpPr>
        <p:spPr>
          <a:xfrm>
            <a:off x="3559500" y="0"/>
            <a:ext cx="2025000" cy="348000"/>
          </a:xfrm>
          <a:prstGeom prst="rect">
            <a:avLst/>
          </a:prstGeom>
          <a:solidFill>
            <a:srgbClr val="DF544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Proxima Nova"/>
                <a:ea typeface="Proxima Nova"/>
                <a:cs typeface="Proxima Nova"/>
                <a:sym typeface="Proxima Nova"/>
              </a:rPr>
              <a:t>☁</a:t>
            </a:r>
            <a:r>
              <a:rPr lang="en">
                <a:solidFill>
                  <a:srgbClr val="FFFFFF"/>
                </a:solidFill>
              </a:rPr>
              <a:t> </a:t>
            </a:r>
            <a:r>
              <a:rPr lang="en" sz="1200">
                <a:solidFill>
                  <a:srgbClr val="FFFFFF"/>
                </a:solidFill>
                <a:latin typeface="Proxima Nova"/>
                <a:ea typeface="Proxima Nova"/>
                <a:cs typeface="Proxima Nova"/>
                <a:sym typeface="Proxima Nova"/>
              </a:rPr>
              <a:t>Innovation Simulation ☁</a:t>
            </a:r>
            <a:endParaRPr sz="1200">
              <a:solidFill>
                <a:srgbClr val="FFFFFF"/>
              </a:solidFill>
              <a:latin typeface="Proxima Nova"/>
              <a:ea typeface="Proxima Nova"/>
              <a:cs typeface="Proxima Nova"/>
              <a:sym typeface="Proxima Nova"/>
            </a:endParaRPr>
          </a:p>
        </p:txBody>
      </p:sp>
      <p:pic>
        <p:nvPicPr>
          <p:cNvPr id="848" name="Google Shape;848;p137"/>
          <p:cNvPicPr preferRelativeResize="0"/>
          <p:nvPr/>
        </p:nvPicPr>
        <p:blipFill>
          <a:blip r:embed="rId4">
            <a:alphaModFix/>
          </a:blip>
          <a:stretch>
            <a:fillRect/>
          </a:stretch>
        </p:blipFill>
        <p:spPr>
          <a:xfrm>
            <a:off x="3147113" y="1206625"/>
            <a:ext cx="2849781" cy="3632074"/>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52" name="Shape 852"/>
        <p:cNvGrpSpPr/>
        <p:nvPr/>
      </p:nvGrpSpPr>
      <p:grpSpPr>
        <a:xfrm>
          <a:off x="0" y="0"/>
          <a:ext cx="0" cy="0"/>
          <a:chOff x="0" y="0"/>
          <a:chExt cx="0" cy="0"/>
        </a:xfrm>
      </p:grpSpPr>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6" name="Shape 856"/>
        <p:cNvGrpSpPr/>
        <p:nvPr/>
      </p:nvGrpSpPr>
      <p:grpSpPr>
        <a:xfrm>
          <a:off x="0" y="0"/>
          <a:ext cx="0" cy="0"/>
          <a:chOff x="0" y="0"/>
          <a:chExt cx="0" cy="0"/>
        </a:xfrm>
      </p:grpSpPr>
      <p:sp>
        <p:nvSpPr>
          <p:cNvPr id="857" name="Google Shape;857;p139"/>
          <p:cNvSpPr txBox="1"/>
          <p:nvPr/>
        </p:nvSpPr>
        <p:spPr>
          <a:xfrm>
            <a:off x="2533500" y="523000"/>
            <a:ext cx="36720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700">
                <a:solidFill>
                  <a:schemeClr val="dk1"/>
                </a:solidFill>
                <a:latin typeface="Montserrat"/>
                <a:ea typeface="Montserrat"/>
                <a:cs typeface="Montserrat"/>
                <a:sym typeface="Montserrat"/>
              </a:rPr>
              <a:t>Give One, Get One</a:t>
            </a:r>
            <a:endParaRPr sz="3600">
              <a:solidFill>
                <a:schemeClr val="dk1"/>
              </a:solidFill>
              <a:latin typeface="Caveat Brush"/>
              <a:ea typeface="Caveat Brush"/>
              <a:cs typeface="Caveat Brush"/>
              <a:sym typeface="Caveat Brush"/>
            </a:endParaRPr>
          </a:p>
        </p:txBody>
      </p:sp>
      <p:pic>
        <p:nvPicPr>
          <p:cNvPr id="858" name="Google Shape;858;p139"/>
          <p:cNvPicPr preferRelativeResize="0"/>
          <p:nvPr/>
        </p:nvPicPr>
        <p:blipFill>
          <a:blip r:embed="rId3">
            <a:alphaModFix/>
          </a:blip>
          <a:stretch>
            <a:fillRect/>
          </a:stretch>
        </p:blipFill>
        <p:spPr>
          <a:xfrm>
            <a:off x="0" y="-35615"/>
            <a:ext cx="9144001" cy="337930"/>
          </a:xfrm>
          <a:prstGeom prst="rect">
            <a:avLst/>
          </a:prstGeom>
          <a:noFill/>
          <a:ln>
            <a:noFill/>
          </a:ln>
        </p:spPr>
      </p:pic>
      <p:pic>
        <p:nvPicPr>
          <p:cNvPr id="859" name="Google Shape;859;p139"/>
          <p:cNvPicPr preferRelativeResize="0"/>
          <p:nvPr/>
        </p:nvPicPr>
        <p:blipFill>
          <a:blip r:embed="rId3">
            <a:alphaModFix/>
          </a:blip>
          <a:stretch>
            <a:fillRect/>
          </a:stretch>
        </p:blipFill>
        <p:spPr>
          <a:xfrm>
            <a:off x="0" y="-45453"/>
            <a:ext cx="9144001" cy="337930"/>
          </a:xfrm>
          <a:prstGeom prst="rect">
            <a:avLst/>
          </a:prstGeom>
          <a:noFill/>
          <a:ln>
            <a:noFill/>
          </a:ln>
        </p:spPr>
      </p:pic>
      <p:pic>
        <p:nvPicPr>
          <p:cNvPr id="860" name="Google Shape;860;p139"/>
          <p:cNvPicPr preferRelativeResize="0"/>
          <p:nvPr/>
        </p:nvPicPr>
        <p:blipFill>
          <a:blip r:embed="rId4">
            <a:alphaModFix/>
          </a:blip>
          <a:stretch>
            <a:fillRect/>
          </a:stretch>
        </p:blipFill>
        <p:spPr>
          <a:xfrm>
            <a:off x="21675" y="-26312"/>
            <a:ext cx="3558125" cy="304275"/>
          </a:xfrm>
          <a:prstGeom prst="rect">
            <a:avLst/>
          </a:prstGeom>
          <a:noFill/>
          <a:ln>
            <a:noFill/>
          </a:ln>
        </p:spPr>
      </p:pic>
      <p:sp>
        <p:nvSpPr>
          <p:cNvPr id="861" name="Google Shape;861;p139"/>
          <p:cNvSpPr txBox="1"/>
          <p:nvPr/>
        </p:nvSpPr>
        <p:spPr>
          <a:xfrm>
            <a:off x="2000" y="-32006"/>
            <a:ext cx="2661000" cy="34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Day 4 - Wrap Up</a:t>
            </a:r>
            <a:endParaRPr>
              <a:solidFill>
                <a:srgbClr val="FFFFFF"/>
              </a:solidFill>
            </a:endParaRPr>
          </a:p>
        </p:txBody>
      </p:sp>
      <p:sp>
        <p:nvSpPr>
          <p:cNvPr id="862" name="Google Shape;862;p139"/>
          <p:cNvSpPr txBox="1"/>
          <p:nvPr/>
        </p:nvSpPr>
        <p:spPr>
          <a:xfrm>
            <a:off x="2402563" y="1267775"/>
            <a:ext cx="4176300" cy="36429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en" sz="2200">
                <a:solidFill>
                  <a:srgbClr val="7665A0"/>
                </a:solidFill>
                <a:latin typeface="Proxima Nova"/>
                <a:ea typeface="Proxima Nova"/>
                <a:cs typeface="Proxima Nova"/>
                <a:sym typeface="Proxima Nova"/>
              </a:rPr>
              <a:t>Do This:</a:t>
            </a:r>
            <a:r>
              <a:rPr lang="en" sz="2200">
                <a:solidFill>
                  <a:schemeClr val="dk1"/>
                </a:solidFill>
                <a:latin typeface="Proxima Nova"/>
                <a:ea typeface="Proxima Nova"/>
                <a:cs typeface="Proxima Nova"/>
                <a:sym typeface="Proxima Nova"/>
              </a:rPr>
              <a:t> Share your vocabulary cluster definitions and visualizations with your peers.</a:t>
            </a:r>
            <a:endParaRPr sz="2200">
              <a:solidFill>
                <a:schemeClr val="dk1"/>
              </a:solidFill>
              <a:latin typeface="Proxima Nova"/>
              <a:ea typeface="Proxima Nova"/>
              <a:cs typeface="Proxima Nova"/>
              <a:sym typeface="Proxima Nova"/>
            </a:endParaRPr>
          </a:p>
          <a:p>
            <a:pPr indent="-368300" lvl="0" marL="457200" rtl="0" algn="l">
              <a:lnSpc>
                <a:spcPct val="100000"/>
              </a:lnSpc>
              <a:spcBef>
                <a:spcPts val="1600"/>
              </a:spcBef>
              <a:spcAft>
                <a:spcPts val="0"/>
              </a:spcAft>
              <a:buClr>
                <a:schemeClr val="dk1"/>
              </a:buClr>
              <a:buSzPts val="2200"/>
              <a:buFont typeface="Proxima Nova"/>
              <a:buChar char="●"/>
            </a:pPr>
            <a:r>
              <a:rPr b="1" lang="en" sz="2200">
                <a:solidFill>
                  <a:srgbClr val="00ADBC"/>
                </a:solidFill>
                <a:latin typeface="Proxima Nova"/>
                <a:ea typeface="Proxima Nova"/>
                <a:cs typeface="Proxima Nova"/>
                <a:sym typeface="Proxima Nova"/>
              </a:rPr>
              <a:t>Give</a:t>
            </a:r>
            <a:r>
              <a:rPr lang="en" sz="2200">
                <a:solidFill>
                  <a:schemeClr val="dk1"/>
                </a:solidFill>
                <a:latin typeface="Proxima Nova"/>
                <a:ea typeface="Proxima Nova"/>
                <a:cs typeface="Proxima Nova"/>
                <a:sym typeface="Proxima Nova"/>
              </a:rPr>
              <a:t> one of your ideas</a:t>
            </a:r>
            <a:endParaRPr sz="2200">
              <a:solidFill>
                <a:schemeClr val="dk1"/>
              </a:solidFill>
              <a:latin typeface="Proxima Nova"/>
              <a:ea typeface="Proxima Nova"/>
              <a:cs typeface="Proxima Nova"/>
              <a:sym typeface="Proxima Nova"/>
            </a:endParaRPr>
          </a:p>
          <a:p>
            <a:pPr indent="-368300" lvl="0" marL="457200" rtl="0" algn="l">
              <a:lnSpc>
                <a:spcPct val="100000"/>
              </a:lnSpc>
              <a:spcBef>
                <a:spcPts val="0"/>
              </a:spcBef>
              <a:spcAft>
                <a:spcPts val="0"/>
              </a:spcAft>
              <a:buClr>
                <a:schemeClr val="dk1"/>
              </a:buClr>
              <a:buSzPts val="2200"/>
              <a:buFont typeface="Proxima Nova"/>
              <a:buChar char="●"/>
            </a:pPr>
            <a:r>
              <a:rPr b="1" lang="en" sz="2200">
                <a:solidFill>
                  <a:srgbClr val="7665A0"/>
                </a:solidFill>
                <a:latin typeface="Proxima Nova"/>
                <a:ea typeface="Proxima Nova"/>
                <a:cs typeface="Proxima Nova"/>
                <a:sym typeface="Proxima Nova"/>
              </a:rPr>
              <a:t>Get</a:t>
            </a:r>
            <a:r>
              <a:rPr lang="en" sz="2200">
                <a:solidFill>
                  <a:schemeClr val="dk1"/>
                </a:solidFill>
                <a:latin typeface="Proxima Nova"/>
                <a:ea typeface="Proxima Nova"/>
                <a:cs typeface="Proxima Nova"/>
                <a:sym typeface="Proxima Nova"/>
              </a:rPr>
              <a:t> one of your peer's ideas to build out one of your clusters</a:t>
            </a:r>
            <a:endParaRPr sz="2200">
              <a:solidFill>
                <a:schemeClr val="dk1"/>
              </a:solidFill>
              <a:latin typeface="Proxima Nova"/>
              <a:ea typeface="Proxima Nova"/>
              <a:cs typeface="Proxima Nova"/>
              <a:sym typeface="Proxima Nova"/>
            </a:endParaRPr>
          </a:p>
          <a:p>
            <a:pPr indent="0" lvl="0" marL="0" rtl="0" algn="l">
              <a:lnSpc>
                <a:spcPct val="100000"/>
              </a:lnSpc>
              <a:spcBef>
                <a:spcPts val="1600"/>
              </a:spcBef>
              <a:spcAft>
                <a:spcPts val="1600"/>
              </a:spcAft>
              <a:buNone/>
            </a:pPr>
            <a:r>
              <a:rPr lang="en" sz="2200">
                <a:solidFill>
                  <a:schemeClr val="dk1"/>
                </a:solidFill>
                <a:latin typeface="Proxima Nova"/>
                <a:ea typeface="Proxima Nova"/>
                <a:cs typeface="Proxima Nova"/>
                <a:sym typeface="Proxima Nova"/>
              </a:rPr>
              <a:t>Find another classmate and repeat!</a:t>
            </a:r>
            <a:endParaRPr sz="1500">
              <a:solidFill>
                <a:schemeClr val="dk1"/>
              </a:solidFill>
              <a:latin typeface="Proxima Nova"/>
              <a:ea typeface="Proxima Nova"/>
              <a:cs typeface="Proxima Nova"/>
              <a:sym typeface="Proxima Nova"/>
            </a:endParaRPr>
          </a:p>
        </p:txBody>
      </p:sp>
      <p:pic>
        <p:nvPicPr>
          <p:cNvPr id="863" name="Google Shape;863;p139"/>
          <p:cNvPicPr preferRelativeResize="0"/>
          <p:nvPr/>
        </p:nvPicPr>
        <p:blipFill>
          <a:blip r:embed="rId5">
            <a:alphaModFix/>
          </a:blip>
          <a:stretch>
            <a:fillRect/>
          </a:stretch>
        </p:blipFill>
        <p:spPr>
          <a:xfrm>
            <a:off x="125025" y="559600"/>
            <a:ext cx="1966250" cy="1966250"/>
          </a:xfrm>
          <a:prstGeom prst="rect">
            <a:avLst/>
          </a:prstGeom>
          <a:noFill/>
          <a:ln>
            <a:noFill/>
          </a:ln>
        </p:spPr>
      </p:pic>
      <p:pic>
        <p:nvPicPr>
          <p:cNvPr id="864" name="Google Shape;864;p139"/>
          <p:cNvPicPr preferRelativeResize="0"/>
          <p:nvPr/>
        </p:nvPicPr>
        <p:blipFill>
          <a:blip r:embed="rId6">
            <a:alphaModFix/>
          </a:blip>
          <a:stretch>
            <a:fillRect/>
          </a:stretch>
        </p:blipFill>
        <p:spPr>
          <a:xfrm>
            <a:off x="7196500" y="1656553"/>
            <a:ext cx="1231500" cy="1231500"/>
          </a:xfrm>
          <a:prstGeom prst="rect">
            <a:avLst/>
          </a:prstGeom>
          <a:noFill/>
          <a:ln>
            <a:noFill/>
          </a:ln>
        </p:spPr>
      </p:pic>
      <p:sp>
        <p:nvSpPr>
          <p:cNvPr id="865" name="Google Shape;865;p139"/>
          <p:cNvSpPr/>
          <p:nvPr/>
        </p:nvSpPr>
        <p:spPr>
          <a:xfrm>
            <a:off x="6559400" y="3628425"/>
            <a:ext cx="859200" cy="879600"/>
          </a:xfrm>
          <a:prstGeom prst="roundRect">
            <a:avLst>
              <a:gd fmla="val 16667" name="adj"/>
            </a:avLst>
          </a:prstGeom>
          <a:noFill/>
          <a:ln cap="flat" cmpd="sng" w="19050">
            <a:solidFill>
              <a:srgbClr val="27D1B3"/>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139"/>
          <p:cNvSpPr/>
          <p:nvPr/>
        </p:nvSpPr>
        <p:spPr>
          <a:xfrm>
            <a:off x="7549875" y="4161125"/>
            <a:ext cx="1444500" cy="754500"/>
          </a:xfrm>
          <a:prstGeom prst="roundRect">
            <a:avLst>
              <a:gd fmla="val 16667" name="adj"/>
            </a:avLst>
          </a:prstGeom>
          <a:noFill/>
          <a:ln cap="flat" cmpd="sng" w="19050">
            <a:solidFill>
              <a:srgbClr val="FDD33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139"/>
          <p:cNvSpPr/>
          <p:nvPr/>
        </p:nvSpPr>
        <p:spPr>
          <a:xfrm>
            <a:off x="8131975" y="3423750"/>
            <a:ext cx="504600" cy="643200"/>
          </a:xfrm>
          <a:prstGeom prst="roundRect">
            <a:avLst>
              <a:gd fmla="val 16667" name="adj"/>
            </a:avLst>
          </a:prstGeom>
          <a:noFill/>
          <a:ln cap="flat" cmpd="sng" w="19050">
            <a:solidFill>
              <a:srgbClr val="64B9FC"/>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139"/>
          <p:cNvSpPr/>
          <p:nvPr/>
        </p:nvSpPr>
        <p:spPr>
          <a:xfrm>
            <a:off x="6971450" y="3921600"/>
            <a:ext cx="1767000" cy="337800"/>
          </a:xfrm>
          <a:prstGeom prst="roundRect">
            <a:avLst>
              <a:gd fmla="val 44568" name="adj"/>
            </a:avLst>
          </a:prstGeom>
          <a:solidFill>
            <a:srgbClr val="F3F3F3"/>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en" sz="1700">
                <a:latin typeface="Caveat Brush"/>
                <a:ea typeface="Caveat Brush"/>
                <a:cs typeface="Caveat Brush"/>
                <a:sym typeface="Caveat Brush"/>
              </a:rPr>
              <a:t>Vocabulary Cluster</a:t>
            </a:r>
            <a:endParaRPr sz="1700">
              <a:latin typeface="Caveat Brush"/>
              <a:ea typeface="Caveat Brush"/>
              <a:cs typeface="Caveat Brush"/>
              <a:sym typeface="Caveat Brush"/>
            </a:endParaRPr>
          </a:p>
        </p:txBody>
      </p:sp>
      <p:sp>
        <p:nvSpPr>
          <p:cNvPr id="869" name="Google Shape;869;p139"/>
          <p:cNvSpPr/>
          <p:nvPr/>
        </p:nvSpPr>
        <p:spPr>
          <a:xfrm>
            <a:off x="6931168" y="2194225"/>
            <a:ext cx="396825" cy="1354950"/>
          </a:xfrm>
          <a:custGeom>
            <a:rect b="b" l="l" r="r" t="t"/>
            <a:pathLst>
              <a:path extrusionOk="0" h="54198" w="15873">
                <a:moveTo>
                  <a:pt x="15873" y="0"/>
                </a:moveTo>
                <a:cubicBezTo>
                  <a:pt x="13549" y="4015"/>
                  <a:pt x="4569" y="15055"/>
                  <a:pt x="1928" y="24088"/>
                </a:cubicBezTo>
                <a:cubicBezTo>
                  <a:pt x="-713" y="33121"/>
                  <a:pt x="343" y="49180"/>
                  <a:pt x="26" y="54198"/>
                </a:cubicBezTo>
              </a:path>
            </a:pathLst>
          </a:custGeom>
          <a:noFill/>
          <a:ln cap="flat" cmpd="sng" w="28575">
            <a:solidFill>
              <a:srgbClr val="27D1B3"/>
            </a:solidFill>
            <a:prstDash val="solid"/>
            <a:round/>
            <a:headEnd len="med" w="med" type="none"/>
            <a:tailEnd len="med" w="med" type="triangle"/>
          </a:ln>
        </p:spPr>
      </p:sp>
      <p:sp>
        <p:nvSpPr>
          <p:cNvPr id="870" name="Google Shape;870;p139"/>
          <p:cNvSpPr/>
          <p:nvPr/>
        </p:nvSpPr>
        <p:spPr>
          <a:xfrm rot="-184264">
            <a:off x="7558319" y="2874668"/>
            <a:ext cx="409525" cy="783342"/>
          </a:xfrm>
          <a:custGeom>
            <a:rect b="b" l="l" r="r" t="t"/>
            <a:pathLst>
              <a:path extrusionOk="0" h="31320" w="12887">
                <a:moveTo>
                  <a:pt x="737" y="0"/>
                </a:moveTo>
                <a:cubicBezTo>
                  <a:pt x="782" y="3780"/>
                  <a:pt x="-1018" y="17460"/>
                  <a:pt x="1007" y="22680"/>
                </a:cubicBezTo>
                <a:cubicBezTo>
                  <a:pt x="3032" y="27900"/>
                  <a:pt x="10907" y="29880"/>
                  <a:pt x="12887" y="31320"/>
                </a:cubicBezTo>
              </a:path>
            </a:pathLst>
          </a:custGeom>
          <a:noFill/>
          <a:ln cap="flat" cmpd="sng" w="28575">
            <a:solidFill>
              <a:srgbClr val="64B9FC"/>
            </a:solidFill>
            <a:prstDash val="solid"/>
            <a:round/>
            <a:headEnd len="med" w="med" type="none"/>
            <a:tailEnd len="med" w="med" type="triangle"/>
          </a:ln>
        </p:spPr>
      </p:sp>
      <p:sp>
        <p:nvSpPr>
          <p:cNvPr id="871" name="Google Shape;871;p139"/>
          <p:cNvSpPr/>
          <p:nvPr/>
        </p:nvSpPr>
        <p:spPr>
          <a:xfrm>
            <a:off x="8326050" y="2512500"/>
            <a:ext cx="634500" cy="1599750"/>
          </a:xfrm>
          <a:custGeom>
            <a:rect b="b" l="l" r="r" t="t"/>
            <a:pathLst>
              <a:path extrusionOk="0" h="63990" w="25380">
                <a:moveTo>
                  <a:pt x="0" y="0"/>
                </a:moveTo>
                <a:cubicBezTo>
                  <a:pt x="3645" y="3195"/>
                  <a:pt x="17640" y="8505"/>
                  <a:pt x="21870" y="19170"/>
                </a:cubicBezTo>
                <a:cubicBezTo>
                  <a:pt x="26100" y="29835"/>
                  <a:pt x="24795" y="56520"/>
                  <a:pt x="25380" y="63990"/>
                </a:cubicBezTo>
              </a:path>
            </a:pathLst>
          </a:custGeom>
          <a:noFill/>
          <a:ln cap="flat" cmpd="sng" w="28575">
            <a:solidFill>
              <a:srgbClr val="FDD330"/>
            </a:solidFill>
            <a:prstDash val="solid"/>
            <a:round/>
            <a:headEnd len="med" w="med" type="none"/>
            <a:tailEnd len="med" w="med" type="triangle"/>
          </a:ln>
        </p:spPr>
      </p:sp>
      <p:pic>
        <p:nvPicPr>
          <p:cNvPr id="872" name="Google Shape;872;p139"/>
          <p:cNvPicPr preferRelativeResize="0"/>
          <p:nvPr/>
        </p:nvPicPr>
        <p:blipFill>
          <a:blip r:embed="rId7">
            <a:alphaModFix/>
          </a:blip>
          <a:stretch>
            <a:fillRect/>
          </a:stretch>
        </p:blipFill>
        <p:spPr>
          <a:xfrm>
            <a:off x="215800" y="3858875"/>
            <a:ext cx="771525" cy="10096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872"/>
                                        </p:tgtEl>
                                        <p:attrNameLst>
                                          <p:attrName>style.visibility</p:attrName>
                                        </p:attrNameLst>
                                      </p:cBhvr>
                                      <p:to>
                                        <p:strVal val="visible"/>
                                      </p:to>
                                    </p:set>
                                    <p:animEffect filter="fade" transition="in">
                                      <p:cBhvr>
                                        <p:cTn dur="2600"/>
                                        <p:tgtEl>
                                          <p:spTgt spid="872"/>
                                        </p:tgtEl>
                                      </p:cBhvr>
                                    </p:animEffect>
                                  </p:childTnLst>
                                </p:cTn>
                              </p:par>
                            </p:childTnLst>
                          </p:cTn>
                        </p:par>
                        <p:par>
                          <p:cTn fill="hold">
                            <p:stCondLst>
                              <p:cond delay="2600"/>
                            </p:stCondLst>
                            <p:childTnLst>
                              <p:par>
                                <p:cTn fill="hold" nodeType="afterEffect" presetClass="entr" presetID="10" presetSubtype="0">
                                  <p:stCondLst>
                                    <p:cond delay="0"/>
                                  </p:stCondLst>
                                  <p:childTnLst>
                                    <p:set>
                                      <p:cBhvr>
                                        <p:cTn dur="1" fill="hold">
                                          <p:stCondLst>
                                            <p:cond delay="0"/>
                                          </p:stCondLst>
                                        </p:cTn>
                                        <p:tgtEl>
                                          <p:spTgt spid="869"/>
                                        </p:tgtEl>
                                        <p:attrNameLst>
                                          <p:attrName>style.visibility</p:attrName>
                                        </p:attrNameLst>
                                      </p:cBhvr>
                                      <p:to>
                                        <p:strVal val="visible"/>
                                      </p:to>
                                    </p:set>
                                    <p:animEffect filter="fade" transition="in">
                                      <p:cBhvr>
                                        <p:cTn dur="2500"/>
                                        <p:tgtEl>
                                          <p:spTgt spid="869"/>
                                        </p:tgtEl>
                                      </p:cBhvr>
                                    </p:animEffect>
                                  </p:childTnLst>
                                </p:cTn>
                              </p:par>
                              <p:par>
                                <p:cTn fill="hold" nodeType="withEffect" presetClass="entr" presetID="10" presetSubtype="0">
                                  <p:stCondLst>
                                    <p:cond delay="0"/>
                                  </p:stCondLst>
                                  <p:childTnLst>
                                    <p:set>
                                      <p:cBhvr>
                                        <p:cTn dur="1" fill="hold">
                                          <p:stCondLst>
                                            <p:cond delay="0"/>
                                          </p:stCondLst>
                                        </p:cTn>
                                        <p:tgtEl>
                                          <p:spTgt spid="865"/>
                                        </p:tgtEl>
                                        <p:attrNameLst>
                                          <p:attrName>style.visibility</p:attrName>
                                        </p:attrNameLst>
                                      </p:cBhvr>
                                      <p:to>
                                        <p:strVal val="visible"/>
                                      </p:to>
                                    </p:set>
                                    <p:animEffect filter="fade" transition="in">
                                      <p:cBhvr>
                                        <p:cTn dur="2500"/>
                                        <p:tgtEl>
                                          <p:spTgt spid="865"/>
                                        </p:tgtEl>
                                      </p:cBhvr>
                                    </p:animEffect>
                                  </p:childTnLst>
                                </p:cTn>
                              </p:par>
                            </p:childTnLst>
                          </p:cTn>
                        </p:par>
                        <p:par>
                          <p:cTn fill="hold">
                            <p:stCondLst>
                              <p:cond delay="5100"/>
                            </p:stCondLst>
                            <p:childTnLst>
                              <p:par>
                                <p:cTn fill="hold" nodeType="afterEffect" presetClass="entr" presetID="10" presetSubtype="0">
                                  <p:stCondLst>
                                    <p:cond delay="0"/>
                                  </p:stCondLst>
                                  <p:childTnLst>
                                    <p:set>
                                      <p:cBhvr>
                                        <p:cTn dur="1" fill="hold">
                                          <p:stCondLst>
                                            <p:cond delay="0"/>
                                          </p:stCondLst>
                                        </p:cTn>
                                        <p:tgtEl>
                                          <p:spTgt spid="870"/>
                                        </p:tgtEl>
                                        <p:attrNameLst>
                                          <p:attrName>style.visibility</p:attrName>
                                        </p:attrNameLst>
                                      </p:cBhvr>
                                      <p:to>
                                        <p:strVal val="visible"/>
                                      </p:to>
                                    </p:set>
                                    <p:animEffect filter="fade" transition="in">
                                      <p:cBhvr>
                                        <p:cTn dur="2500"/>
                                        <p:tgtEl>
                                          <p:spTgt spid="870"/>
                                        </p:tgtEl>
                                      </p:cBhvr>
                                    </p:animEffect>
                                  </p:childTnLst>
                                </p:cTn>
                              </p:par>
                              <p:par>
                                <p:cTn fill="hold" nodeType="withEffect" presetClass="entr" presetID="10" presetSubtype="0">
                                  <p:stCondLst>
                                    <p:cond delay="0"/>
                                  </p:stCondLst>
                                  <p:childTnLst>
                                    <p:set>
                                      <p:cBhvr>
                                        <p:cTn dur="1" fill="hold">
                                          <p:stCondLst>
                                            <p:cond delay="0"/>
                                          </p:stCondLst>
                                        </p:cTn>
                                        <p:tgtEl>
                                          <p:spTgt spid="867"/>
                                        </p:tgtEl>
                                        <p:attrNameLst>
                                          <p:attrName>style.visibility</p:attrName>
                                        </p:attrNameLst>
                                      </p:cBhvr>
                                      <p:to>
                                        <p:strVal val="visible"/>
                                      </p:to>
                                    </p:set>
                                    <p:animEffect filter="fade" transition="in">
                                      <p:cBhvr>
                                        <p:cTn dur="2500"/>
                                        <p:tgtEl>
                                          <p:spTgt spid="867"/>
                                        </p:tgtEl>
                                      </p:cBhvr>
                                    </p:animEffect>
                                  </p:childTnLst>
                                </p:cTn>
                              </p:par>
                            </p:childTnLst>
                          </p:cTn>
                        </p:par>
                        <p:par>
                          <p:cTn fill="hold">
                            <p:stCondLst>
                              <p:cond delay="7600"/>
                            </p:stCondLst>
                            <p:childTnLst>
                              <p:par>
                                <p:cTn fill="hold" nodeType="afterEffect" presetClass="entr" presetID="10" presetSubtype="0">
                                  <p:stCondLst>
                                    <p:cond delay="0"/>
                                  </p:stCondLst>
                                  <p:childTnLst>
                                    <p:set>
                                      <p:cBhvr>
                                        <p:cTn dur="1" fill="hold">
                                          <p:stCondLst>
                                            <p:cond delay="0"/>
                                          </p:stCondLst>
                                        </p:cTn>
                                        <p:tgtEl>
                                          <p:spTgt spid="871"/>
                                        </p:tgtEl>
                                        <p:attrNameLst>
                                          <p:attrName>style.visibility</p:attrName>
                                        </p:attrNameLst>
                                      </p:cBhvr>
                                      <p:to>
                                        <p:strVal val="visible"/>
                                      </p:to>
                                    </p:set>
                                    <p:animEffect filter="fade" transition="in">
                                      <p:cBhvr>
                                        <p:cTn dur="2500"/>
                                        <p:tgtEl>
                                          <p:spTgt spid="871"/>
                                        </p:tgtEl>
                                      </p:cBhvr>
                                    </p:animEffect>
                                  </p:childTnLst>
                                </p:cTn>
                              </p:par>
                              <p:par>
                                <p:cTn fill="hold" nodeType="withEffect" presetClass="entr" presetID="10" presetSubtype="0">
                                  <p:stCondLst>
                                    <p:cond delay="0"/>
                                  </p:stCondLst>
                                  <p:childTnLst>
                                    <p:set>
                                      <p:cBhvr>
                                        <p:cTn dur="1" fill="hold">
                                          <p:stCondLst>
                                            <p:cond delay="0"/>
                                          </p:stCondLst>
                                        </p:cTn>
                                        <p:tgtEl>
                                          <p:spTgt spid="866"/>
                                        </p:tgtEl>
                                        <p:attrNameLst>
                                          <p:attrName>style.visibility</p:attrName>
                                        </p:attrNameLst>
                                      </p:cBhvr>
                                      <p:to>
                                        <p:strVal val="visible"/>
                                      </p:to>
                                    </p:set>
                                    <p:animEffect filter="fade" transition="in">
                                      <p:cBhvr>
                                        <p:cTn dur="2500"/>
                                        <p:tgtEl>
                                          <p:spTgt spid="86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76" name="Shape 876"/>
        <p:cNvGrpSpPr/>
        <p:nvPr/>
      </p:nvGrpSpPr>
      <p:grpSpPr>
        <a:xfrm>
          <a:off x="0" y="0"/>
          <a:ext cx="0" cy="0"/>
          <a:chOff x="0" y="0"/>
          <a:chExt cx="0" cy="0"/>
        </a:xfrm>
      </p:grpSpPr>
      <p:sp>
        <p:nvSpPr>
          <p:cNvPr id="877" name="Google Shape;877;p140"/>
          <p:cNvSpPr txBox="1"/>
          <p:nvPr/>
        </p:nvSpPr>
        <p:spPr>
          <a:xfrm>
            <a:off x="0" y="4550"/>
            <a:ext cx="4572000" cy="34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Day 4 - Wrap Up</a:t>
            </a:r>
            <a:endParaRPr>
              <a:solidFill>
                <a:srgbClr val="FFFFFF"/>
              </a:solidFill>
            </a:endParaRPr>
          </a:p>
        </p:txBody>
      </p:sp>
      <p:sp>
        <p:nvSpPr>
          <p:cNvPr id="878" name="Google Shape;878;p140"/>
          <p:cNvSpPr txBox="1"/>
          <p:nvPr/>
        </p:nvSpPr>
        <p:spPr>
          <a:xfrm>
            <a:off x="562475" y="546850"/>
            <a:ext cx="7932600" cy="4280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latin typeface="Proxima Nova"/>
                <a:ea typeface="Proxima Nova"/>
                <a:cs typeface="Proxima Nova"/>
                <a:sym typeface="Proxima Nova"/>
              </a:rPr>
              <a:t>Prompt:</a:t>
            </a:r>
            <a:endParaRPr b="1" sz="3000">
              <a:latin typeface="Proxima Nova"/>
              <a:ea typeface="Proxima Nova"/>
              <a:cs typeface="Proxima Nova"/>
              <a:sym typeface="Proxima Nova"/>
            </a:endParaRPr>
          </a:p>
          <a:p>
            <a:pPr indent="0" lvl="0" marL="0" rtl="0" algn="ctr">
              <a:spcBef>
                <a:spcPts val="0"/>
              </a:spcBef>
              <a:spcAft>
                <a:spcPts val="0"/>
              </a:spcAft>
              <a:buNone/>
            </a:pPr>
            <a:r>
              <a:rPr b="1" lang="en" sz="1800">
                <a:latin typeface="Proxima Nova"/>
                <a:ea typeface="Proxima Nova"/>
                <a:cs typeface="Proxima Nova"/>
                <a:sym typeface="Proxima Nova"/>
              </a:rPr>
              <a:t> </a:t>
            </a:r>
            <a:endParaRPr b="1" sz="1800">
              <a:latin typeface="Proxima Nova"/>
              <a:ea typeface="Proxima Nova"/>
              <a:cs typeface="Proxima Nova"/>
              <a:sym typeface="Proxima Nova"/>
            </a:endParaRPr>
          </a:p>
          <a:p>
            <a:pPr indent="0" lvl="0" marL="0" rtl="0" algn="ctr">
              <a:spcBef>
                <a:spcPts val="0"/>
              </a:spcBef>
              <a:spcAft>
                <a:spcPts val="0"/>
              </a:spcAft>
              <a:buNone/>
            </a:pPr>
            <a:r>
              <a:rPr lang="en" sz="2400">
                <a:solidFill>
                  <a:schemeClr val="dk1"/>
                </a:solidFill>
                <a:latin typeface="Proxima Nova"/>
                <a:ea typeface="Proxima Nova"/>
                <a:cs typeface="Proxima Nova"/>
                <a:sym typeface="Proxima Nova"/>
              </a:rPr>
              <a:t>Explain how a computing innovation can have an impact beyond its intended purpose. </a:t>
            </a:r>
            <a:endParaRPr sz="2400">
              <a:solidFill>
                <a:schemeClr val="dk1"/>
              </a:solidFill>
              <a:latin typeface="Proxima Nova"/>
              <a:ea typeface="Proxima Nova"/>
              <a:cs typeface="Proxima Nova"/>
              <a:sym typeface="Proxima Nova"/>
            </a:endParaRPr>
          </a:p>
          <a:p>
            <a:pPr indent="0" lvl="0" marL="0" rtl="0" algn="ctr">
              <a:spcBef>
                <a:spcPts val="0"/>
              </a:spcBef>
              <a:spcAft>
                <a:spcPts val="0"/>
              </a:spcAft>
              <a:buNone/>
            </a:pPr>
            <a:r>
              <a:t/>
            </a:r>
            <a:endParaRPr sz="2400">
              <a:solidFill>
                <a:schemeClr val="dk1"/>
              </a:solidFill>
              <a:latin typeface="Proxima Nova"/>
              <a:ea typeface="Proxima Nova"/>
              <a:cs typeface="Proxima Nova"/>
              <a:sym typeface="Proxima Nova"/>
            </a:endParaRPr>
          </a:p>
          <a:p>
            <a:pPr indent="0" lvl="0" marL="0" rtl="0" algn="ctr">
              <a:spcBef>
                <a:spcPts val="0"/>
              </a:spcBef>
              <a:spcAft>
                <a:spcPts val="0"/>
              </a:spcAft>
              <a:buNone/>
            </a:pPr>
            <a:r>
              <a:rPr lang="en" sz="2400">
                <a:solidFill>
                  <a:schemeClr val="dk1"/>
                </a:solidFill>
                <a:latin typeface="Proxima Nova"/>
                <a:ea typeface="Proxima Nova"/>
                <a:cs typeface="Proxima Nova"/>
                <a:sym typeface="Proxima Nova"/>
              </a:rPr>
              <a:t>How can rapid sharing of a computing innovation affect these impacts?</a:t>
            </a:r>
            <a:endParaRPr sz="2400">
              <a:solidFill>
                <a:schemeClr val="dk1"/>
              </a:solidFill>
              <a:latin typeface="Proxima Nova"/>
              <a:ea typeface="Proxima Nova"/>
              <a:cs typeface="Proxima Nova"/>
              <a:sym typeface="Proxima Nova"/>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82" name="Shape 882"/>
        <p:cNvGrpSpPr/>
        <p:nvPr/>
      </p:nvGrpSpPr>
      <p:grpSpPr>
        <a:xfrm>
          <a:off x="0" y="0"/>
          <a:ext cx="0" cy="0"/>
          <a:chOff x="0" y="0"/>
          <a:chExt cx="0" cy="0"/>
        </a:xfrm>
      </p:grpSpPr>
      <p:sp>
        <p:nvSpPr>
          <p:cNvPr id="883" name="Google Shape;883;p141"/>
          <p:cNvSpPr txBox="1"/>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600">
                <a:solidFill>
                  <a:srgbClr val="FFFFFF"/>
                </a:solidFill>
                <a:latin typeface="Proxima Nova"/>
                <a:ea typeface="Proxima Nova"/>
                <a:cs typeface="Proxima Nova"/>
                <a:sym typeface="Proxima Nova"/>
              </a:rPr>
              <a:t>Unit 8 - Lesson 8</a:t>
            </a:r>
            <a:endParaRPr b="1" sz="3600">
              <a:solidFill>
                <a:srgbClr val="FFFFFF"/>
              </a:solidFill>
              <a:latin typeface="Proxima Nova"/>
              <a:ea typeface="Proxima Nova"/>
              <a:cs typeface="Proxima Nova"/>
              <a:sym typeface="Proxima Nova"/>
            </a:endParaRPr>
          </a:p>
          <a:p>
            <a:pPr indent="0" lvl="0" marL="0" rtl="0" algn="ctr">
              <a:spcBef>
                <a:spcPts val="0"/>
              </a:spcBef>
              <a:spcAft>
                <a:spcPts val="0"/>
              </a:spcAft>
              <a:buNone/>
            </a:pPr>
            <a:r>
              <a:rPr b="1" lang="en" sz="3600">
                <a:solidFill>
                  <a:srgbClr val="FFFFFF"/>
                </a:solidFill>
                <a:latin typeface="Proxima Nova"/>
                <a:ea typeface="Proxima Nova"/>
                <a:cs typeface="Proxima Nova"/>
                <a:sym typeface="Proxima Nova"/>
              </a:rPr>
              <a:t>Protecting Data Part 1</a:t>
            </a:r>
            <a:endParaRPr b="1" sz="3600">
              <a:solidFill>
                <a:srgbClr val="FFFFFF"/>
              </a:solidFill>
              <a:latin typeface="Proxima Nova"/>
              <a:ea typeface="Proxima Nova"/>
              <a:cs typeface="Proxima Nova"/>
              <a:sym typeface="Proxima Nova"/>
            </a:endParaRPr>
          </a:p>
        </p:txBody>
      </p:sp>
      <p:pic>
        <p:nvPicPr>
          <p:cNvPr id="884" name="Google Shape;884;p141" title="Code.org Logo"/>
          <p:cNvPicPr preferRelativeResize="0"/>
          <p:nvPr/>
        </p:nvPicPr>
        <p:blipFill>
          <a:blip r:embed="rId4">
            <a:alphaModFix/>
          </a:blip>
          <a:stretch>
            <a:fillRect/>
          </a:stretch>
        </p:blipFill>
        <p:spPr>
          <a:xfrm>
            <a:off x="3205775" y="4357099"/>
            <a:ext cx="338325" cy="334099"/>
          </a:xfrm>
          <a:prstGeom prst="rect">
            <a:avLst/>
          </a:prstGeom>
          <a:noFill/>
          <a:ln>
            <a:noFill/>
          </a:ln>
        </p:spPr>
      </p:pic>
      <p:sp>
        <p:nvSpPr>
          <p:cNvPr id="885" name="Google Shape;885;p141"/>
          <p:cNvSpPr txBox="1"/>
          <p:nvPr/>
        </p:nvSpPr>
        <p:spPr>
          <a:xfrm>
            <a:off x="3625900" y="4324050"/>
            <a:ext cx="2626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FFFFFF"/>
                </a:solidFill>
                <a:latin typeface="Proxima Nova"/>
                <a:ea typeface="Proxima Nova"/>
                <a:cs typeface="Proxima Nova"/>
                <a:sym typeface="Proxima Nova"/>
              </a:rPr>
              <a:t>Computer Science Principles</a:t>
            </a:r>
            <a:endParaRPr b="1">
              <a:solidFill>
                <a:srgbClr val="FFFFFF"/>
              </a:solidFill>
              <a:latin typeface="Proxima Nova"/>
              <a:ea typeface="Proxima Nova"/>
              <a:cs typeface="Proxima Nova"/>
              <a:sym typeface="Proxima Nova"/>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89" name="Shape 889"/>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82" name="Shape 282"/>
        <p:cNvGrpSpPr/>
        <p:nvPr/>
      </p:nvGrpSpPr>
      <p:grpSpPr>
        <a:xfrm>
          <a:off x="0" y="0"/>
          <a:ext cx="0" cy="0"/>
          <a:chOff x="0" y="0"/>
          <a:chExt cx="0" cy="0"/>
        </a:xfrm>
      </p:grpSpPr>
      <p:sp>
        <p:nvSpPr>
          <p:cNvPr id="283" name="Google Shape;283;p62"/>
          <p:cNvSpPr txBox="1"/>
          <p:nvPr/>
        </p:nvSpPr>
        <p:spPr>
          <a:xfrm>
            <a:off x="0" y="4550"/>
            <a:ext cx="4572000" cy="34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Day 1</a:t>
            </a:r>
            <a:r>
              <a:rPr lang="en">
                <a:solidFill>
                  <a:srgbClr val="FFFFFF"/>
                </a:solidFill>
              </a:rPr>
              <a:t> - Activity</a:t>
            </a:r>
            <a:endParaRPr>
              <a:solidFill>
                <a:srgbClr val="FFFFFF"/>
              </a:solidFill>
            </a:endParaRPr>
          </a:p>
        </p:txBody>
      </p:sp>
      <p:pic>
        <p:nvPicPr>
          <p:cNvPr descr="No matter what field you want to go into, Computer Science is changing that industry. &#10;Start learning at http://code.org/ &#10;Special thanks to:&#10;- Elena Silenok / Clothia.com&#10;- Drew Houston / Dropbox&#10;- Lee Redden / Blue River Technology&#10;- Jess Lee / Polyvore&#10;- Vida Ayong / Derisi Lab at UCSF&#10;- Brett Witt / OPower &#10;- Becky Farmer / Iberdrola Renewables&#10;- Abe Alvarez / Axon Technology&#10;- Miral Kotb / iLuminate&#10;- Trina Roy / Pixar / Renderman&#10;- May-Li Khoe / Inventor&#10;- Bronwen Grimes / Valve&#10;- Chris Bosh / NBA All-Star&#10;- Mark Zuckerburg / Facebook&#10;&#10;Special thanks to:&#10;Archive.org&#10;&#10;Start learning at http://code.org/ &#10;&#10;Stay in touch with us!&#10;• on Twitter https://twitter.com/codeorg&#10;• on Facebook https://www.facebook.com/Code.org&#10;• on Instagram https://instagram.com/codeorg&#10;• on Tumblr https://blog.code.org &#10;• on LinkedIn https://www.linkedin.com/company/code-org&#10;• on Google+ https://google.com/+codeorg&#10;&#10;Help us caption &amp; translate this video!&#10;&#10;http://amara.org/v/Wk1l/" id="284" name="Google Shape;284;p62" title="Computer Science is Changing Everything">
            <a:hlinkClick r:id="rId4"/>
          </p:cNvPr>
          <p:cNvPicPr preferRelativeResize="0"/>
          <p:nvPr/>
        </p:nvPicPr>
        <p:blipFill>
          <a:blip r:embed="rId5">
            <a:alphaModFix/>
          </a:blip>
          <a:stretch>
            <a:fillRect/>
          </a:stretch>
        </p:blipFill>
        <p:spPr>
          <a:xfrm>
            <a:off x="1378038" y="352550"/>
            <a:ext cx="6387934" cy="4790950"/>
          </a:xfrm>
          <a:prstGeom prst="rect">
            <a:avLst/>
          </a:prstGeom>
          <a:noFill/>
          <a:ln>
            <a:noFill/>
          </a:ln>
        </p:spPr>
      </p:pic>
      <p:sp>
        <p:nvSpPr>
          <p:cNvPr id="285" name="Google Shape;285;p62"/>
          <p:cNvSpPr txBox="1"/>
          <p:nvPr/>
        </p:nvSpPr>
        <p:spPr>
          <a:xfrm>
            <a:off x="3559500" y="0"/>
            <a:ext cx="2025000" cy="348000"/>
          </a:xfrm>
          <a:prstGeom prst="rect">
            <a:avLst/>
          </a:prstGeom>
          <a:solidFill>
            <a:srgbClr val="DF544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Proxima Nova"/>
                <a:ea typeface="Proxima Nova"/>
                <a:cs typeface="Proxima Nova"/>
                <a:sym typeface="Proxima Nova"/>
              </a:rPr>
              <a:t>☁</a:t>
            </a:r>
            <a:r>
              <a:rPr lang="en">
                <a:solidFill>
                  <a:srgbClr val="FFFFFF"/>
                </a:solidFill>
              </a:rPr>
              <a:t> </a:t>
            </a:r>
            <a:r>
              <a:rPr lang="en" sz="1200">
                <a:solidFill>
                  <a:srgbClr val="FFFFFF"/>
                </a:solidFill>
                <a:latin typeface="Proxima Nova"/>
                <a:ea typeface="Proxima Nova"/>
                <a:cs typeface="Proxima Nova"/>
                <a:sym typeface="Proxima Nova"/>
              </a:rPr>
              <a:t>Innovation Simulation ☁</a:t>
            </a:r>
            <a:endParaRPr sz="1200">
              <a:solidFill>
                <a:srgbClr val="FFFFFF"/>
              </a:solidFill>
              <a:latin typeface="Proxima Nova"/>
              <a:ea typeface="Proxima Nova"/>
              <a:cs typeface="Proxima Nova"/>
              <a:sym typeface="Proxima Nova"/>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93" name="Shape 893"/>
        <p:cNvGrpSpPr/>
        <p:nvPr/>
      </p:nvGrpSpPr>
      <p:grpSpPr>
        <a:xfrm>
          <a:off x="0" y="0"/>
          <a:ext cx="0" cy="0"/>
          <a:chOff x="0" y="0"/>
          <a:chExt cx="0" cy="0"/>
        </a:xfrm>
      </p:grpSpPr>
      <p:sp>
        <p:nvSpPr>
          <p:cNvPr id="894" name="Google Shape;894;p143"/>
          <p:cNvSpPr txBox="1"/>
          <p:nvPr/>
        </p:nvSpPr>
        <p:spPr>
          <a:xfrm>
            <a:off x="204750" y="568325"/>
            <a:ext cx="8734500" cy="4227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400">
                <a:latin typeface="Proxima Nova"/>
                <a:ea typeface="Proxima Nova"/>
                <a:cs typeface="Proxima Nova"/>
                <a:sym typeface="Proxima Nova"/>
              </a:rPr>
              <a:t>Do This:</a:t>
            </a:r>
            <a:r>
              <a:rPr lang="en" sz="2400">
                <a:latin typeface="Proxima Nova"/>
                <a:ea typeface="Proxima Nova"/>
                <a:cs typeface="Proxima Nova"/>
                <a:sym typeface="Proxima Nova"/>
              </a:rPr>
              <a:t> This message was encrypted using a Caesar Cipher (an "alphabetic shift"). Let's see how long it takes you to decode this message (remember it's just a shifting of the alphabet)</a:t>
            </a:r>
            <a:endParaRPr sz="2400">
              <a:solidFill>
                <a:schemeClr val="dk1"/>
              </a:solidFill>
              <a:latin typeface="Proxima Nova"/>
              <a:ea typeface="Proxima Nova"/>
              <a:cs typeface="Proxima Nova"/>
              <a:sym typeface="Proxima Nova"/>
            </a:endParaRPr>
          </a:p>
          <a:p>
            <a:pPr indent="0" lvl="0" marL="0" rtl="0" algn="ctr">
              <a:spcBef>
                <a:spcPts val="0"/>
              </a:spcBef>
              <a:spcAft>
                <a:spcPts val="0"/>
              </a:spcAft>
              <a:buNone/>
            </a:pPr>
            <a:r>
              <a:t/>
            </a:r>
            <a:endParaRPr sz="3600">
              <a:solidFill>
                <a:schemeClr val="dk1"/>
              </a:solidFill>
              <a:latin typeface="Proxima Nova"/>
              <a:ea typeface="Proxima Nova"/>
              <a:cs typeface="Proxima Nova"/>
              <a:sym typeface="Proxima Nova"/>
            </a:endParaRPr>
          </a:p>
          <a:p>
            <a:pPr indent="0" lvl="0" marL="0" rtl="0" algn="ctr">
              <a:spcBef>
                <a:spcPts val="0"/>
              </a:spcBef>
              <a:spcAft>
                <a:spcPts val="0"/>
              </a:spcAft>
              <a:buNone/>
            </a:pPr>
            <a:r>
              <a:rPr lang="en" sz="3600">
                <a:solidFill>
                  <a:srgbClr val="00ADBC"/>
                </a:solidFill>
                <a:latin typeface="Roboto Mono"/>
                <a:ea typeface="Roboto Mono"/>
                <a:cs typeface="Roboto Mono"/>
                <a:sym typeface="Roboto Mono"/>
              </a:rPr>
              <a:t>serr cvmmn va gur pnsrgrevn</a:t>
            </a:r>
            <a:endParaRPr sz="3600">
              <a:solidFill>
                <a:srgbClr val="00ADBC"/>
              </a:solidFill>
              <a:latin typeface="Roboto Mono"/>
              <a:ea typeface="Roboto Mono"/>
              <a:cs typeface="Roboto Mono"/>
              <a:sym typeface="Roboto Mono"/>
            </a:endParaRPr>
          </a:p>
        </p:txBody>
      </p:sp>
      <p:sp>
        <p:nvSpPr>
          <p:cNvPr id="895" name="Google Shape;895;p143"/>
          <p:cNvSpPr txBox="1"/>
          <p:nvPr/>
        </p:nvSpPr>
        <p:spPr>
          <a:xfrm>
            <a:off x="0" y="0"/>
            <a:ext cx="4572000" cy="34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Unit 8 Lesson 8 - Warm Up</a:t>
            </a:r>
            <a:endParaRPr>
              <a:solidFill>
                <a:srgbClr val="FFFFFF"/>
              </a:solidFill>
            </a:endParaRPr>
          </a:p>
        </p:txBody>
      </p:sp>
      <p:grpSp>
        <p:nvGrpSpPr>
          <p:cNvPr id="896" name="Google Shape;896;p143"/>
          <p:cNvGrpSpPr/>
          <p:nvPr/>
        </p:nvGrpSpPr>
        <p:grpSpPr>
          <a:xfrm>
            <a:off x="89100" y="4739882"/>
            <a:ext cx="324008" cy="322851"/>
            <a:chOff x="0" y="3867912"/>
            <a:chExt cx="1280160" cy="1275588"/>
          </a:xfrm>
        </p:grpSpPr>
        <p:sp>
          <p:nvSpPr>
            <p:cNvPr id="897" name="Google Shape;897;p143"/>
            <p:cNvSpPr/>
            <p:nvPr/>
          </p:nvSpPr>
          <p:spPr>
            <a:xfrm>
              <a:off x="0" y="4229100"/>
              <a:ext cx="914400" cy="914400"/>
            </a:xfrm>
            <a:prstGeom prst="ellipse">
              <a:avLst/>
            </a:prstGeom>
            <a:solidFill>
              <a:srgbClr val="FFFFFF"/>
            </a:solidFill>
            <a:ln cap="flat" cmpd="sng" w="19050">
              <a:solidFill>
                <a:srgbClr val="FFA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143"/>
            <p:cNvSpPr/>
            <p:nvPr/>
          </p:nvSpPr>
          <p:spPr>
            <a:xfrm>
              <a:off x="182880" y="4050792"/>
              <a:ext cx="914400" cy="914400"/>
            </a:xfrm>
            <a:prstGeom prst="ellipse">
              <a:avLst/>
            </a:prstGeom>
            <a:solidFill>
              <a:srgbClr val="FFFFFF"/>
            </a:solidFill>
            <a:ln cap="flat" cmpd="sng" w="19050">
              <a:solidFill>
                <a:srgbClr val="FFA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143"/>
            <p:cNvSpPr/>
            <p:nvPr/>
          </p:nvSpPr>
          <p:spPr>
            <a:xfrm>
              <a:off x="365760" y="3867912"/>
              <a:ext cx="914400" cy="914400"/>
            </a:xfrm>
            <a:prstGeom prst="ellipse">
              <a:avLst/>
            </a:prstGeom>
            <a:solidFill>
              <a:srgbClr val="FFFFFF"/>
            </a:solidFill>
            <a:ln cap="flat" cmpd="sng" w="19050">
              <a:solidFill>
                <a:srgbClr val="FFA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00" name="Google Shape;900;p143"/>
          <p:cNvSpPr txBox="1"/>
          <p:nvPr/>
        </p:nvSpPr>
        <p:spPr>
          <a:xfrm>
            <a:off x="1965000" y="3622675"/>
            <a:ext cx="5214000" cy="5586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A400"/>
                </a:solidFill>
                <a:latin typeface="Proxima Nova"/>
                <a:ea typeface="Proxima Nova"/>
                <a:cs typeface="Proxima Nova"/>
                <a:sym typeface="Proxima Nova"/>
              </a:rPr>
              <a:t>Key: change every letter by 13</a:t>
            </a:r>
            <a:endParaRPr b="1" sz="1800">
              <a:solidFill>
                <a:srgbClr val="FFA400"/>
              </a:solidFill>
              <a:latin typeface="Proxima Nova"/>
              <a:ea typeface="Proxima Nova"/>
              <a:cs typeface="Proxima Nova"/>
              <a:sym typeface="Proxima Nova"/>
            </a:endParaRPr>
          </a:p>
        </p:txBody>
      </p:sp>
      <p:sp>
        <p:nvSpPr>
          <p:cNvPr id="901" name="Google Shape;901;p143"/>
          <p:cNvSpPr txBox="1"/>
          <p:nvPr/>
        </p:nvSpPr>
        <p:spPr>
          <a:xfrm>
            <a:off x="690750" y="2710050"/>
            <a:ext cx="7762500" cy="645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600">
                <a:solidFill>
                  <a:srgbClr val="DF5446"/>
                </a:solidFill>
                <a:latin typeface="Roboto Mono"/>
                <a:ea typeface="Roboto Mono"/>
                <a:cs typeface="Roboto Mono"/>
                <a:sym typeface="Roboto Mono"/>
              </a:rPr>
              <a:t>free pizza in the cafeteria</a:t>
            </a:r>
            <a:endParaRPr>
              <a:solidFill>
                <a:srgbClr val="DF5446"/>
              </a:solidFill>
            </a:endParaRPr>
          </a:p>
        </p:txBody>
      </p:sp>
      <p:sp>
        <p:nvSpPr>
          <p:cNvPr id="902" name="Google Shape;902;p143"/>
          <p:cNvSpPr/>
          <p:nvPr/>
        </p:nvSpPr>
        <p:spPr>
          <a:xfrm>
            <a:off x="2742225" y="4383950"/>
            <a:ext cx="1922400" cy="440400"/>
          </a:xfrm>
          <a:prstGeom prst="uturnArrow">
            <a:avLst>
              <a:gd fmla="val 29649" name="adj1"/>
              <a:gd fmla="val 25000" name="adj2"/>
              <a:gd fmla="val 26232" name="adj3"/>
              <a:gd fmla="val 43750" name="adj4"/>
              <a:gd fmla="val 66320" name="adj5"/>
            </a:avLst>
          </a:prstGeom>
          <a:solidFill>
            <a:srgbClr val="FFA400">
              <a:alpha val="4637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143"/>
          <p:cNvSpPr txBox="1"/>
          <p:nvPr/>
        </p:nvSpPr>
        <p:spPr>
          <a:xfrm>
            <a:off x="2671350" y="4540325"/>
            <a:ext cx="3801300" cy="44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a b c d e f g h i j k l m n o p q r s t u v w x y z</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00"/>
                                        </p:tgtEl>
                                        <p:attrNameLst>
                                          <p:attrName>style.visibility</p:attrName>
                                        </p:attrNameLst>
                                      </p:cBhvr>
                                      <p:to>
                                        <p:strVal val="visible"/>
                                      </p:to>
                                    </p:set>
                                    <p:animEffect filter="fade" transition="in">
                                      <p:cBhvr>
                                        <p:cTn dur="1000"/>
                                        <p:tgtEl>
                                          <p:spTgt spid="90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03"/>
                                        </p:tgtEl>
                                        <p:attrNameLst>
                                          <p:attrName>style.visibility</p:attrName>
                                        </p:attrNameLst>
                                      </p:cBhvr>
                                      <p:to>
                                        <p:strVal val="visible"/>
                                      </p:to>
                                    </p:set>
                                    <p:animEffect filter="fade" transition="in">
                                      <p:cBhvr>
                                        <p:cTn dur="1000"/>
                                        <p:tgtEl>
                                          <p:spTgt spid="903"/>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902"/>
                                        </p:tgtEl>
                                        <p:attrNameLst>
                                          <p:attrName>style.visibility</p:attrName>
                                        </p:attrNameLst>
                                      </p:cBhvr>
                                      <p:to>
                                        <p:strVal val="visible"/>
                                      </p:to>
                                    </p:set>
                                    <p:animEffect filter="fade" transition="in">
                                      <p:cBhvr>
                                        <p:cTn dur="1000"/>
                                        <p:tgtEl>
                                          <p:spTgt spid="90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01"/>
                                        </p:tgtEl>
                                        <p:attrNameLst>
                                          <p:attrName>style.visibility</p:attrName>
                                        </p:attrNameLst>
                                      </p:cBhvr>
                                      <p:to>
                                        <p:strVal val="visible"/>
                                      </p:to>
                                    </p:set>
                                    <p:animEffect filter="fade" transition="in">
                                      <p:cBhvr>
                                        <p:cTn dur="1000"/>
                                        <p:tgtEl>
                                          <p:spTgt spid="90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07" name="Shape 907"/>
        <p:cNvGrpSpPr/>
        <p:nvPr/>
      </p:nvGrpSpPr>
      <p:grpSpPr>
        <a:xfrm>
          <a:off x="0" y="0"/>
          <a:ext cx="0" cy="0"/>
          <a:chOff x="0" y="0"/>
          <a:chExt cx="0" cy="0"/>
        </a:xfrm>
      </p:grpSpPr>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11" name="Shape 911"/>
        <p:cNvGrpSpPr/>
        <p:nvPr/>
      </p:nvGrpSpPr>
      <p:grpSpPr>
        <a:xfrm>
          <a:off x="0" y="0"/>
          <a:ext cx="0" cy="0"/>
          <a:chOff x="0" y="0"/>
          <a:chExt cx="0" cy="0"/>
        </a:xfrm>
      </p:grpSpPr>
      <p:sp>
        <p:nvSpPr>
          <p:cNvPr id="912" name="Google Shape;912;p145"/>
          <p:cNvSpPr txBox="1"/>
          <p:nvPr/>
        </p:nvSpPr>
        <p:spPr>
          <a:xfrm>
            <a:off x="597575" y="306100"/>
            <a:ext cx="7864500" cy="75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600">
                <a:latin typeface="Proxima Nova"/>
                <a:ea typeface="Proxima Nova"/>
                <a:cs typeface="Proxima Nova"/>
                <a:sym typeface="Proxima Nova"/>
              </a:rPr>
              <a:t>Caesar Cipher</a:t>
            </a:r>
            <a:endParaRPr b="1" sz="3600">
              <a:latin typeface="Proxima Nova"/>
              <a:ea typeface="Proxima Nova"/>
              <a:cs typeface="Proxima Nova"/>
              <a:sym typeface="Proxima Nova"/>
            </a:endParaRPr>
          </a:p>
        </p:txBody>
      </p:sp>
      <p:sp>
        <p:nvSpPr>
          <p:cNvPr id="913" name="Google Shape;913;p145"/>
          <p:cNvSpPr txBox="1"/>
          <p:nvPr/>
        </p:nvSpPr>
        <p:spPr>
          <a:xfrm>
            <a:off x="0" y="4550"/>
            <a:ext cx="4572000" cy="34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Unit 8 Lesson 8 - Activity</a:t>
            </a:r>
            <a:endParaRPr>
              <a:solidFill>
                <a:srgbClr val="FFFFFF"/>
              </a:solidFill>
            </a:endParaRPr>
          </a:p>
        </p:txBody>
      </p:sp>
      <p:pic>
        <p:nvPicPr>
          <p:cNvPr id="914" name="Google Shape;914;p145"/>
          <p:cNvPicPr preferRelativeResize="0"/>
          <p:nvPr/>
        </p:nvPicPr>
        <p:blipFill>
          <a:blip r:embed="rId4">
            <a:alphaModFix/>
          </a:blip>
          <a:stretch>
            <a:fillRect/>
          </a:stretch>
        </p:blipFill>
        <p:spPr>
          <a:xfrm>
            <a:off x="419050" y="1835550"/>
            <a:ext cx="5075750" cy="2678374"/>
          </a:xfrm>
          <a:prstGeom prst="rect">
            <a:avLst/>
          </a:prstGeom>
          <a:noFill/>
          <a:ln cap="flat" cmpd="sng" w="9525">
            <a:solidFill>
              <a:schemeClr val="dk2"/>
            </a:solidFill>
            <a:prstDash val="solid"/>
            <a:round/>
            <a:headEnd len="sm" w="sm" type="none"/>
            <a:tailEnd len="sm" w="sm" type="none"/>
          </a:ln>
        </p:spPr>
      </p:pic>
      <p:sp>
        <p:nvSpPr>
          <p:cNvPr id="915" name="Google Shape;915;p145"/>
          <p:cNvSpPr txBox="1"/>
          <p:nvPr/>
        </p:nvSpPr>
        <p:spPr>
          <a:xfrm>
            <a:off x="5761500" y="1368450"/>
            <a:ext cx="3165000" cy="321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Proxima Nova"/>
                <a:ea typeface="Proxima Nova"/>
                <a:cs typeface="Proxima Nova"/>
                <a:sym typeface="Proxima Nova"/>
              </a:rPr>
              <a:t>Do This:</a:t>
            </a:r>
            <a:endParaRPr b="1" sz="1800">
              <a:latin typeface="Proxima Nova"/>
              <a:ea typeface="Proxima Nova"/>
              <a:cs typeface="Proxima Nova"/>
              <a:sym typeface="Proxima Nova"/>
            </a:endParaRPr>
          </a:p>
          <a:p>
            <a:pPr indent="-342900" lvl="0" marL="457200" rtl="0" algn="l">
              <a:spcBef>
                <a:spcPts val="0"/>
              </a:spcBef>
              <a:spcAft>
                <a:spcPts val="0"/>
              </a:spcAft>
              <a:buSzPts val="1800"/>
              <a:buChar char="●"/>
            </a:pPr>
            <a:r>
              <a:rPr lang="en" sz="1800"/>
              <a:t>Navigate to Level 1</a:t>
            </a:r>
            <a:endParaRPr sz="1800"/>
          </a:p>
          <a:p>
            <a:pPr indent="-342900" lvl="0" marL="457200" rtl="0" algn="l">
              <a:spcBef>
                <a:spcPts val="0"/>
              </a:spcBef>
              <a:spcAft>
                <a:spcPts val="0"/>
              </a:spcAft>
              <a:buSzPts val="1800"/>
              <a:buChar char="●"/>
            </a:pPr>
            <a:r>
              <a:rPr lang="en" sz="1800"/>
              <a:t>Experiment with the tool: click things, poke around, figure out what it's doing</a:t>
            </a:r>
            <a:endParaRPr sz="1800"/>
          </a:p>
          <a:p>
            <a:pPr indent="-317500" lvl="0" marL="457200" rtl="0" algn="l">
              <a:spcBef>
                <a:spcPts val="0"/>
              </a:spcBef>
              <a:spcAft>
                <a:spcPts val="0"/>
              </a:spcAft>
              <a:buSzPts val="1400"/>
              <a:buChar char="●"/>
            </a:pPr>
            <a:r>
              <a:rPr lang="en" sz="1800"/>
              <a:t>Choose one of the messages from the drop-down menu and try to crack it using the tool.</a:t>
            </a:r>
            <a:r>
              <a:rPr lang="en"/>
              <a:t> </a:t>
            </a:r>
            <a:endParaRPr/>
          </a:p>
        </p:txBody>
      </p:sp>
      <p:pic>
        <p:nvPicPr>
          <p:cNvPr descr="Start learning at http://code.org/  &#10; &#10;Stay in touch with us! &#10;• on Twitter https://twitter.com/codeorg &#10;• on Facebook https://www.facebook.com/Code.org &#10;• on Instagram https://instagram.com/codeorg &#10;• on Tumblr https://blog.code.org  &#10;• on LinkedIn https://www.linkedin.com/company/code-org &#10;• on Google+ https://google.com/+codeorg" id="916" name="Google Shape;916;p145" title="Timer 5m">
            <a:hlinkClick r:id="rId5"/>
          </p:cNvPr>
          <p:cNvPicPr preferRelativeResize="0"/>
          <p:nvPr/>
        </p:nvPicPr>
        <p:blipFill>
          <a:blip r:embed="rId6">
            <a:alphaModFix/>
          </a:blip>
          <a:stretch>
            <a:fillRect/>
          </a:stretch>
        </p:blipFill>
        <p:spPr>
          <a:xfrm>
            <a:off x="0" y="352550"/>
            <a:ext cx="1731200" cy="1298400"/>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20" name="Shape 920"/>
        <p:cNvGrpSpPr/>
        <p:nvPr/>
      </p:nvGrpSpPr>
      <p:grpSpPr>
        <a:xfrm>
          <a:off x="0" y="0"/>
          <a:ext cx="0" cy="0"/>
          <a:chOff x="0" y="0"/>
          <a:chExt cx="0" cy="0"/>
        </a:xfrm>
      </p:grpSpPr>
      <p:sp>
        <p:nvSpPr>
          <p:cNvPr id="921" name="Google Shape;921;p146"/>
          <p:cNvSpPr txBox="1"/>
          <p:nvPr/>
        </p:nvSpPr>
        <p:spPr>
          <a:xfrm>
            <a:off x="597575" y="306100"/>
            <a:ext cx="7864500" cy="75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600">
                <a:latin typeface="Proxima Nova"/>
                <a:ea typeface="Proxima Nova"/>
                <a:cs typeface="Proxima Nova"/>
                <a:sym typeface="Proxima Nova"/>
              </a:rPr>
              <a:t>Encryption Terms</a:t>
            </a:r>
            <a:endParaRPr b="1" sz="3600">
              <a:latin typeface="Proxima Nova"/>
              <a:ea typeface="Proxima Nova"/>
              <a:cs typeface="Proxima Nova"/>
              <a:sym typeface="Proxima Nova"/>
            </a:endParaRPr>
          </a:p>
        </p:txBody>
      </p:sp>
      <p:sp>
        <p:nvSpPr>
          <p:cNvPr id="922" name="Google Shape;922;p146"/>
          <p:cNvSpPr txBox="1"/>
          <p:nvPr/>
        </p:nvSpPr>
        <p:spPr>
          <a:xfrm>
            <a:off x="0" y="4550"/>
            <a:ext cx="4572000" cy="34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Unit 8 Lesson 8 - Activity</a:t>
            </a:r>
            <a:endParaRPr>
              <a:solidFill>
                <a:srgbClr val="FFFFFF"/>
              </a:solidFill>
            </a:endParaRPr>
          </a:p>
        </p:txBody>
      </p:sp>
      <p:sp>
        <p:nvSpPr>
          <p:cNvPr id="923" name="Google Shape;923;p146"/>
          <p:cNvSpPr txBox="1"/>
          <p:nvPr/>
        </p:nvSpPr>
        <p:spPr>
          <a:xfrm>
            <a:off x="1073700" y="1403550"/>
            <a:ext cx="6996600" cy="321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Proxima Nova"/>
                <a:ea typeface="Proxima Nova"/>
                <a:cs typeface="Proxima Nova"/>
                <a:sym typeface="Proxima Nova"/>
              </a:rPr>
              <a:t>Encryption:</a:t>
            </a:r>
            <a:r>
              <a:rPr lang="en">
                <a:latin typeface="Proxima Nova"/>
                <a:ea typeface="Proxima Nova"/>
                <a:cs typeface="Proxima Nova"/>
                <a:sym typeface="Proxima Nova"/>
              </a:rPr>
              <a:t> a process of encoding messages to keep them secret, so only "authorized" parties can read it.</a:t>
            </a:r>
            <a:endParaRPr>
              <a:latin typeface="Proxima Nova"/>
              <a:ea typeface="Proxima Nova"/>
              <a:cs typeface="Proxima Nova"/>
              <a:sym typeface="Proxima Nova"/>
            </a:endParaRPr>
          </a:p>
          <a:p>
            <a:pPr indent="0" lvl="0" marL="0" rtl="0" algn="l">
              <a:spcBef>
                <a:spcPts val="0"/>
              </a:spcBef>
              <a:spcAft>
                <a:spcPts val="0"/>
              </a:spcAft>
              <a:buNone/>
            </a:pPr>
            <a:r>
              <a:t/>
            </a:r>
            <a:endParaRPr>
              <a:latin typeface="Proxima Nova"/>
              <a:ea typeface="Proxima Nova"/>
              <a:cs typeface="Proxima Nova"/>
              <a:sym typeface="Proxima Nova"/>
            </a:endParaRPr>
          </a:p>
          <a:p>
            <a:pPr indent="0" lvl="0" marL="0" rtl="0" algn="l">
              <a:spcBef>
                <a:spcPts val="0"/>
              </a:spcBef>
              <a:spcAft>
                <a:spcPts val="0"/>
              </a:spcAft>
              <a:buNone/>
            </a:pPr>
            <a:r>
              <a:rPr b="1" lang="en">
                <a:latin typeface="Proxima Nova"/>
                <a:ea typeface="Proxima Nova"/>
                <a:cs typeface="Proxima Nova"/>
                <a:sym typeface="Proxima Nova"/>
              </a:rPr>
              <a:t>Decryption</a:t>
            </a:r>
            <a:r>
              <a:rPr lang="en">
                <a:latin typeface="Proxima Nova"/>
                <a:ea typeface="Proxima Nova"/>
                <a:cs typeface="Proxima Nova"/>
                <a:sym typeface="Proxima Nova"/>
              </a:rPr>
              <a:t>: a process that reverses encryption, taking a secret message and reproducing the original plain text.</a:t>
            </a:r>
            <a:endParaRPr>
              <a:latin typeface="Proxima Nova"/>
              <a:ea typeface="Proxima Nova"/>
              <a:cs typeface="Proxima Nova"/>
              <a:sym typeface="Proxima Nova"/>
            </a:endParaRPr>
          </a:p>
          <a:p>
            <a:pPr indent="0" lvl="0" marL="0" rtl="0" algn="l">
              <a:spcBef>
                <a:spcPts val="0"/>
              </a:spcBef>
              <a:spcAft>
                <a:spcPts val="0"/>
              </a:spcAft>
              <a:buNone/>
            </a:pPr>
            <a:r>
              <a:t/>
            </a:r>
            <a:endParaRPr>
              <a:latin typeface="Proxima Nova"/>
              <a:ea typeface="Proxima Nova"/>
              <a:cs typeface="Proxima Nova"/>
              <a:sym typeface="Proxima Nova"/>
            </a:endParaRPr>
          </a:p>
          <a:p>
            <a:pPr indent="0" lvl="0" marL="0" rtl="0" algn="l">
              <a:spcBef>
                <a:spcPts val="0"/>
              </a:spcBef>
              <a:spcAft>
                <a:spcPts val="0"/>
              </a:spcAft>
              <a:buNone/>
            </a:pPr>
            <a:r>
              <a:rPr b="1" lang="en">
                <a:latin typeface="Proxima Nova"/>
                <a:ea typeface="Proxima Nova"/>
                <a:cs typeface="Proxima Nova"/>
                <a:sym typeface="Proxima Nova"/>
              </a:rPr>
              <a:t>Cipher:</a:t>
            </a:r>
            <a:r>
              <a:rPr lang="en">
                <a:latin typeface="Proxima Nova"/>
                <a:ea typeface="Proxima Nova"/>
                <a:cs typeface="Proxima Nova"/>
                <a:sym typeface="Proxima Nova"/>
              </a:rPr>
              <a:t> the generic term for a technique (or algorithm) that performs encryption</a:t>
            </a:r>
            <a:endParaRPr>
              <a:latin typeface="Proxima Nova"/>
              <a:ea typeface="Proxima Nova"/>
              <a:cs typeface="Proxima Nova"/>
              <a:sym typeface="Proxima Nova"/>
            </a:endParaRPr>
          </a:p>
          <a:p>
            <a:pPr indent="0" lvl="0" marL="0" rtl="0" algn="l">
              <a:spcBef>
                <a:spcPts val="0"/>
              </a:spcBef>
              <a:spcAft>
                <a:spcPts val="0"/>
              </a:spcAft>
              <a:buNone/>
            </a:pPr>
            <a:r>
              <a:t/>
            </a:r>
            <a:endParaRPr>
              <a:latin typeface="Proxima Nova"/>
              <a:ea typeface="Proxima Nova"/>
              <a:cs typeface="Proxima Nova"/>
              <a:sym typeface="Proxima Nova"/>
            </a:endParaRPr>
          </a:p>
          <a:p>
            <a:pPr indent="0" lvl="0" marL="0" rtl="0" algn="l">
              <a:spcBef>
                <a:spcPts val="0"/>
              </a:spcBef>
              <a:spcAft>
                <a:spcPts val="0"/>
              </a:spcAft>
              <a:buNone/>
            </a:pPr>
            <a:r>
              <a:rPr b="1" lang="en">
                <a:latin typeface="Proxima Nova"/>
                <a:ea typeface="Proxima Nova"/>
                <a:cs typeface="Proxima Nova"/>
                <a:sym typeface="Proxima Nova"/>
              </a:rPr>
              <a:t>Caesar's Cipher:</a:t>
            </a:r>
            <a:r>
              <a:rPr lang="en">
                <a:latin typeface="Proxima Nova"/>
                <a:ea typeface="Proxima Nova"/>
                <a:cs typeface="Proxima Nova"/>
                <a:sym typeface="Proxima Nova"/>
              </a:rPr>
              <a:t> a technique for encryption that shifts the alphabet by some number of characters.</a:t>
            </a:r>
            <a:endParaRPr>
              <a:latin typeface="Proxima Nova"/>
              <a:ea typeface="Proxima Nova"/>
              <a:cs typeface="Proxima Nova"/>
              <a:sym typeface="Proxima Nova"/>
            </a:endParaRPr>
          </a:p>
          <a:p>
            <a:pPr indent="0" lvl="0" marL="0" rtl="0" algn="l">
              <a:spcBef>
                <a:spcPts val="0"/>
              </a:spcBef>
              <a:spcAft>
                <a:spcPts val="0"/>
              </a:spcAft>
              <a:buNone/>
            </a:pPr>
            <a:r>
              <a:t/>
            </a:r>
            <a:endParaRPr>
              <a:latin typeface="Proxima Nova"/>
              <a:ea typeface="Proxima Nova"/>
              <a:cs typeface="Proxima Nova"/>
              <a:sym typeface="Proxima Nova"/>
            </a:endParaRPr>
          </a:p>
          <a:p>
            <a:pPr indent="0" lvl="0" marL="0" rtl="0" algn="l">
              <a:spcBef>
                <a:spcPts val="0"/>
              </a:spcBef>
              <a:spcAft>
                <a:spcPts val="0"/>
              </a:spcAft>
              <a:buNone/>
            </a:pPr>
            <a:r>
              <a:rPr b="1" lang="en">
                <a:latin typeface="Proxima Nova"/>
                <a:ea typeface="Proxima Nova"/>
                <a:cs typeface="Proxima Nova"/>
                <a:sym typeface="Proxima Nova"/>
              </a:rPr>
              <a:t>Cracking encryption:</a:t>
            </a:r>
            <a:r>
              <a:rPr lang="en">
                <a:latin typeface="Proxima Nova"/>
                <a:ea typeface="Proxima Nova"/>
                <a:cs typeface="Proxima Nova"/>
                <a:sym typeface="Proxima Nova"/>
              </a:rPr>
              <a:t> When you attempt to decode a secret message without knowing all the specifics of the cipher, you are trying to crack the encryption.</a:t>
            </a:r>
            <a:endParaRPr b="1" sz="1800">
              <a:latin typeface="Proxima Nova"/>
              <a:ea typeface="Proxima Nova"/>
              <a:cs typeface="Proxima Nova"/>
              <a:sym typeface="Proxima Nova"/>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27" name="Shape 927"/>
        <p:cNvGrpSpPr/>
        <p:nvPr/>
      </p:nvGrpSpPr>
      <p:grpSpPr>
        <a:xfrm>
          <a:off x="0" y="0"/>
          <a:ext cx="0" cy="0"/>
          <a:chOff x="0" y="0"/>
          <a:chExt cx="0" cy="0"/>
        </a:xfrm>
      </p:grpSpPr>
      <p:sp>
        <p:nvSpPr>
          <p:cNvPr id="928" name="Google Shape;928;p147"/>
          <p:cNvSpPr txBox="1"/>
          <p:nvPr/>
        </p:nvSpPr>
        <p:spPr>
          <a:xfrm>
            <a:off x="597575" y="306100"/>
            <a:ext cx="7864500" cy="75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600">
                <a:latin typeface="Proxima Nova"/>
                <a:ea typeface="Proxima Nova"/>
                <a:cs typeface="Proxima Nova"/>
                <a:sym typeface="Proxima Nova"/>
              </a:rPr>
              <a:t>Random Substitution Cipher</a:t>
            </a:r>
            <a:endParaRPr b="1" sz="3600">
              <a:latin typeface="Proxima Nova"/>
              <a:ea typeface="Proxima Nova"/>
              <a:cs typeface="Proxima Nova"/>
              <a:sym typeface="Proxima Nova"/>
            </a:endParaRPr>
          </a:p>
        </p:txBody>
      </p:sp>
      <p:sp>
        <p:nvSpPr>
          <p:cNvPr id="929" name="Google Shape;929;p147"/>
          <p:cNvSpPr txBox="1"/>
          <p:nvPr/>
        </p:nvSpPr>
        <p:spPr>
          <a:xfrm>
            <a:off x="0" y="4550"/>
            <a:ext cx="4572000" cy="34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Unit 8 Lesson 8 - Activity</a:t>
            </a:r>
            <a:endParaRPr>
              <a:solidFill>
                <a:srgbClr val="FFFFFF"/>
              </a:solidFill>
            </a:endParaRPr>
          </a:p>
        </p:txBody>
      </p:sp>
      <p:sp>
        <p:nvSpPr>
          <p:cNvPr id="930" name="Google Shape;930;p147"/>
          <p:cNvSpPr txBox="1"/>
          <p:nvPr/>
        </p:nvSpPr>
        <p:spPr>
          <a:xfrm>
            <a:off x="5761500" y="1550900"/>
            <a:ext cx="3165000" cy="303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Proxima Nova"/>
                <a:ea typeface="Proxima Nova"/>
                <a:cs typeface="Proxima Nova"/>
                <a:sym typeface="Proxima Nova"/>
              </a:rPr>
              <a:t>Do This:</a:t>
            </a:r>
            <a:endParaRPr b="1" sz="1800">
              <a:latin typeface="Proxima Nova"/>
              <a:ea typeface="Proxima Nova"/>
              <a:cs typeface="Proxima Nova"/>
              <a:sym typeface="Proxima Nova"/>
            </a:endParaRPr>
          </a:p>
          <a:p>
            <a:pPr indent="-342900" lvl="0" marL="457200" rtl="0" algn="l">
              <a:spcBef>
                <a:spcPts val="0"/>
              </a:spcBef>
              <a:spcAft>
                <a:spcPts val="0"/>
              </a:spcAft>
              <a:buSzPts val="1800"/>
              <a:buChar char="●"/>
            </a:pPr>
            <a:r>
              <a:rPr lang="en" sz="1800"/>
              <a:t>Navigate to Level 2</a:t>
            </a:r>
            <a:endParaRPr sz="1800"/>
          </a:p>
          <a:p>
            <a:pPr indent="-342900" lvl="0" marL="457200" rtl="0" algn="l">
              <a:spcBef>
                <a:spcPts val="0"/>
              </a:spcBef>
              <a:spcAft>
                <a:spcPts val="0"/>
              </a:spcAft>
              <a:buSzPts val="1800"/>
              <a:buChar char="●"/>
            </a:pPr>
            <a:r>
              <a:rPr lang="en" sz="1800"/>
              <a:t>Experiment with the tool: click things, poke around, figure out what it's doing</a:t>
            </a:r>
            <a:endParaRPr/>
          </a:p>
        </p:txBody>
      </p:sp>
      <p:pic>
        <p:nvPicPr>
          <p:cNvPr id="931" name="Google Shape;931;p147"/>
          <p:cNvPicPr preferRelativeResize="0"/>
          <p:nvPr/>
        </p:nvPicPr>
        <p:blipFill>
          <a:blip r:embed="rId4">
            <a:alphaModFix/>
          </a:blip>
          <a:stretch>
            <a:fillRect/>
          </a:stretch>
        </p:blipFill>
        <p:spPr>
          <a:xfrm>
            <a:off x="299775" y="1687350"/>
            <a:ext cx="5307325" cy="2895300"/>
          </a:xfrm>
          <a:prstGeom prst="rect">
            <a:avLst/>
          </a:prstGeom>
          <a:noFill/>
          <a:ln cap="flat" cmpd="sng" w="9525">
            <a:solidFill>
              <a:schemeClr val="dk2"/>
            </a:solidFill>
            <a:prstDash val="solid"/>
            <a:round/>
            <a:headEnd len="sm" w="sm" type="none"/>
            <a:tailEnd len="sm" w="sm" type="none"/>
          </a:ln>
        </p:spPr>
      </p:pic>
      <p:pic>
        <p:nvPicPr>
          <p:cNvPr descr="Start learning at http://code.org/  &#10; &#10;Stay in touch with us! &#10;• on Twitter https://twitter.com/codeorg &#10;• on Facebook https://www.facebook.com/Code.org &#10;• on Instagram https://instagram.com/codeorg &#10;• on Tumblr https://blog.code.org  &#10;• on LinkedIn https://www.linkedin.com/company/code-org &#10;• on Google+ https://google.com/+codeorg" id="932" name="Google Shape;932;p147" title="Timer 3m">
            <a:hlinkClick r:id="rId5"/>
          </p:cNvPr>
          <p:cNvPicPr preferRelativeResize="0"/>
          <p:nvPr/>
        </p:nvPicPr>
        <p:blipFill>
          <a:blip r:embed="rId6">
            <a:alphaModFix/>
          </a:blip>
          <a:stretch>
            <a:fillRect/>
          </a:stretch>
        </p:blipFill>
        <p:spPr>
          <a:xfrm>
            <a:off x="0" y="352550"/>
            <a:ext cx="1394250" cy="1045700"/>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36" name="Shape 936"/>
        <p:cNvGrpSpPr/>
        <p:nvPr/>
      </p:nvGrpSpPr>
      <p:grpSpPr>
        <a:xfrm>
          <a:off x="0" y="0"/>
          <a:ext cx="0" cy="0"/>
          <a:chOff x="0" y="0"/>
          <a:chExt cx="0" cy="0"/>
        </a:xfrm>
      </p:grpSpPr>
      <p:sp>
        <p:nvSpPr>
          <p:cNvPr id="937" name="Google Shape;937;p148"/>
          <p:cNvSpPr txBox="1"/>
          <p:nvPr/>
        </p:nvSpPr>
        <p:spPr>
          <a:xfrm>
            <a:off x="0" y="4550"/>
            <a:ext cx="4572000" cy="34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Unit 8 Lesson 8 - Activity</a:t>
            </a:r>
            <a:endParaRPr>
              <a:solidFill>
                <a:srgbClr val="FFFFFF"/>
              </a:solidFill>
            </a:endParaRPr>
          </a:p>
        </p:txBody>
      </p:sp>
      <p:sp>
        <p:nvSpPr>
          <p:cNvPr id="938" name="Google Shape;938;p148"/>
          <p:cNvSpPr txBox="1"/>
          <p:nvPr/>
        </p:nvSpPr>
        <p:spPr>
          <a:xfrm>
            <a:off x="535175" y="469275"/>
            <a:ext cx="7932600" cy="4304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latin typeface="Proxima Nova"/>
                <a:ea typeface="Proxima Nova"/>
                <a:cs typeface="Proxima Nova"/>
                <a:sym typeface="Proxima Nova"/>
              </a:rPr>
              <a:t>Prompt: </a:t>
            </a:r>
            <a:endParaRPr b="1" sz="3000">
              <a:latin typeface="Proxima Nova"/>
              <a:ea typeface="Proxima Nova"/>
              <a:cs typeface="Proxima Nova"/>
              <a:sym typeface="Proxima Nova"/>
            </a:endParaRPr>
          </a:p>
          <a:p>
            <a:pPr indent="0" lvl="0" marL="0" rtl="0" algn="ctr">
              <a:spcBef>
                <a:spcPts val="0"/>
              </a:spcBef>
              <a:spcAft>
                <a:spcPts val="0"/>
              </a:spcAft>
              <a:buNone/>
            </a:pPr>
            <a:r>
              <a:t/>
            </a:r>
            <a:endParaRPr sz="3600">
              <a:solidFill>
                <a:schemeClr val="dk1"/>
              </a:solidFill>
              <a:latin typeface="Proxima Nova"/>
              <a:ea typeface="Proxima Nova"/>
              <a:cs typeface="Proxima Nova"/>
              <a:sym typeface="Proxima Nova"/>
            </a:endParaRPr>
          </a:p>
          <a:p>
            <a:pPr indent="0" lvl="0" marL="0" rtl="0" algn="ctr">
              <a:spcBef>
                <a:spcPts val="0"/>
              </a:spcBef>
              <a:spcAft>
                <a:spcPts val="0"/>
              </a:spcAft>
              <a:buNone/>
            </a:pPr>
            <a:r>
              <a:rPr lang="en" sz="3600">
                <a:solidFill>
                  <a:schemeClr val="dk1"/>
                </a:solidFill>
                <a:latin typeface="Proxima Nova"/>
                <a:ea typeface="Proxima Nova"/>
                <a:cs typeface="Proxima Nova"/>
                <a:sym typeface="Proxima Nova"/>
              </a:rPr>
              <a:t>How does the widget work? What steps would you take to crack the code?</a:t>
            </a:r>
            <a:endParaRPr sz="3600">
              <a:solidFill>
                <a:schemeClr val="dk1"/>
              </a:solidFill>
              <a:latin typeface="Proxima Nova"/>
              <a:ea typeface="Proxima Nova"/>
              <a:cs typeface="Proxima Nova"/>
              <a:sym typeface="Proxima Nova"/>
            </a:endParaRPr>
          </a:p>
          <a:p>
            <a:pPr indent="0" lvl="0" marL="0" rtl="0" algn="ctr">
              <a:spcBef>
                <a:spcPts val="0"/>
              </a:spcBef>
              <a:spcAft>
                <a:spcPts val="0"/>
              </a:spcAft>
              <a:buNone/>
            </a:pPr>
            <a:r>
              <a:t/>
            </a:r>
            <a:endParaRPr sz="3000">
              <a:latin typeface="Proxima Nova"/>
              <a:ea typeface="Proxima Nova"/>
              <a:cs typeface="Proxima Nova"/>
              <a:sym typeface="Proxima Nova"/>
            </a:endParaRPr>
          </a:p>
          <a:p>
            <a:pPr indent="0" lvl="0" marL="0" rtl="0" algn="l">
              <a:spcBef>
                <a:spcPts val="0"/>
              </a:spcBef>
              <a:spcAft>
                <a:spcPts val="0"/>
              </a:spcAft>
              <a:buNone/>
            </a:pPr>
            <a:r>
              <a:t/>
            </a:r>
            <a:endParaRPr sz="2400">
              <a:latin typeface="Proxima Nova"/>
              <a:ea typeface="Proxima Nova"/>
              <a:cs typeface="Proxima Nova"/>
              <a:sym typeface="Proxima Nova"/>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42" name="Shape 942"/>
        <p:cNvGrpSpPr/>
        <p:nvPr/>
      </p:nvGrpSpPr>
      <p:grpSpPr>
        <a:xfrm>
          <a:off x="0" y="0"/>
          <a:ext cx="0" cy="0"/>
          <a:chOff x="0" y="0"/>
          <a:chExt cx="0" cy="0"/>
        </a:xfrm>
      </p:grpSpPr>
      <p:sp>
        <p:nvSpPr>
          <p:cNvPr id="943" name="Google Shape;943;p149"/>
          <p:cNvSpPr txBox="1"/>
          <p:nvPr/>
        </p:nvSpPr>
        <p:spPr>
          <a:xfrm>
            <a:off x="597575" y="306100"/>
            <a:ext cx="7864500" cy="75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600">
                <a:latin typeface="Proxima Nova"/>
                <a:ea typeface="Proxima Nova"/>
                <a:cs typeface="Proxima Nova"/>
                <a:sym typeface="Proxima Nova"/>
              </a:rPr>
              <a:t>Random Substitution Cipher</a:t>
            </a:r>
            <a:endParaRPr b="1" sz="3600">
              <a:latin typeface="Proxima Nova"/>
              <a:ea typeface="Proxima Nova"/>
              <a:cs typeface="Proxima Nova"/>
              <a:sym typeface="Proxima Nova"/>
            </a:endParaRPr>
          </a:p>
        </p:txBody>
      </p:sp>
      <p:sp>
        <p:nvSpPr>
          <p:cNvPr id="944" name="Google Shape;944;p149"/>
          <p:cNvSpPr txBox="1"/>
          <p:nvPr/>
        </p:nvSpPr>
        <p:spPr>
          <a:xfrm>
            <a:off x="0" y="4550"/>
            <a:ext cx="4572000" cy="34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Unit 8 Lesson 8 - Activity</a:t>
            </a:r>
            <a:endParaRPr>
              <a:solidFill>
                <a:srgbClr val="FFFFFF"/>
              </a:solidFill>
            </a:endParaRPr>
          </a:p>
        </p:txBody>
      </p:sp>
      <p:sp>
        <p:nvSpPr>
          <p:cNvPr id="945" name="Google Shape;945;p149"/>
          <p:cNvSpPr txBox="1"/>
          <p:nvPr/>
        </p:nvSpPr>
        <p:spPr>
          <a:xfrm>
            <a:off x="4572000" y="1056100"/>
            <a:ext cx="4354500" cy="391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Proxima Nova"/>
                <a:ea typeface="Proxima Nova"/>
                <a:cs typeface="Proxima Nova"/>
                <a:sym typeface="Proxima Nova"/>
              </a:rPr>
              <a:t>Do This: </a:t>
            </a:r>
            <a:r>
              <a:rPr lang="en" sz="1800"/>
              <a:t>Crack a message using the tips we just talked about</a:t>
            </a:r>
            <a:endParaRPr sz="1800"/>
          </a:p>
          <a:p>
            <a:pPr indent="0" lvl="0" marL="0" rtl="0" algn="l">
              <a:spcBef>
                <a:spcPts val="0"/>
              </a:spcBef>
              <a:spcAft>
                <a:spcPts val="0"/>
              </a:spcAft>
              <a:buNone/>
            </a:pPr>
            <a:r>
              <a:t/>
            </a:r>
            <a:endParaRPr sz="1800"/>
          </a:p>
          <a:p>
            <a:pPr indent="-317500" lvl="0" marL="457200" rtl="0" algn="l">
              <a:spcBef>
                <a:spcPts val="0"/>
              </a:spcBef>
              <a:spcAft>
                <a:spcPts val="0"/>
              </a:spcAft>
              <a:buSzPts val="1400"/>
              <a:buChar char="●"/>
            </a:pPr>
            <a:r>
              <a:rPr lang="en"/>
              <a:t>Find the short words and "crack" them first. How many one-letter words do you know? ("a"). A very common 3-letter word is "the".</a:t>
            </a:r>
            <a:endParaRPr/>
          </a:p>
          <a:p>
            <a:pPr indent="-317500" lvl="0" marL="457200" rtl="0" algn="l">
              <a:spcBef>
                <a:spcPts val="0"/>
              </a:spcBef>
              <a:spcAft>
                <a:spcPts val="0"/>
              </a:spcAft>
              <a:buSzPts val="1400"/>
              <a:buChar char="●"/>
            </a:pPr>
            <a:r>
              <a:rPr lang="en"/>
              <a:t>    * Once you've done that, you have substitutes for some of the most common letters. You should be able to use intuition to look at other words with these partial substitutions and make good guesses.</a:t>
            </a:r>
            <a:endParaRPr/>
          </a:p>
          <a:p>
            <a:pPr indent="-317500" lvl="0" marL="457200" rtl="0" algn="l">
              <a:spcBef>
                <a:spcPts val="0"/>
              </a:spcBef>
              <a:spcAft>
                <a:spcPts val="0"/>
              </a:spcAft>
              <a:buSzPts val="1400"/>
              <a:buChar char="●"/>
            </a:pPr>
            <a:r>
              <a:rPr lang="en"/>
              <a:t>    * After finding only a handful of hard-fought letters, the rest will tumble quickly.</a:t>
            </a:r>
            <a:endParaRPr/>
          </a:p>
          <a:p>
            <a:pPr indent="-317500" lvl="0" marL="457200" rtl="0" algn="l">
              <a:spcBef>
                <a:spcPts val="0"/>
              </a:spcBef>
              <a:spcAft>
                <a:spcPts val="0"/>
              </a:spcAft>
              <a:buSzPts val="1400"/>
              <a:buChar char="●"/>
            </a:pPr>
            <a:r>
              <a:rPr lang="en"/>
              <a:t>    * Comparing the frequencies of letters gives good insight for making sensible guesses.</a:t>
            </a:r>
            <a:endParaRPr sz="1800"/>
          </a:p>
        </p:txBody>
      </p:sp>
      <p:pic>
        <p:nvPicPr>
          <p:cNvPr id="946" name="Google Shape;946;p149"/>
          <p:cNvPicPr preferRelativeResize="0"/>
          <p:nvPr/>
        </p:nvPicPr>
        <p:blipFill>
          <a:blip r:embed="rId4">
            <a:alphaModFix/>
          </a:blip>
          <a:stretch>
            <a:fillRect/>
          </a:stretch>
        </p:blipFill>
        <p:spPr>
          <a:xfrm>
            <a:off x="313825" y="1877387"/>
            <a:ext cx="4045099" cy="2206725"/>
          </a:xfrm>
          <a:prstGeom prst="rect">
            <a:avLst/>
          </a:prstGeom>
          <a:noFill/>
          <a:ln cap="flat" cmpd="sng" w="9525">
            <a:solidFill>
              <a:schemeClr val="dk2"/>
            </a:solidFill>
            <a:prstDash val="solid"/>
            <a:round/>
            <a:headEnd len="sm" w="sm" type="none"/>
            <a:tailEnd len="sm" w="sm" type="none"/>
          </a:ln>
        </p:spPr>
      </p:pic>
      <p:pic>
        <p:nvPicPr>
          <p:cNvPr descr="Start learning at http://code.org/  &#10; &#10;Stay in touch with us! &#10;• on Twitter https://twitter.com/codeorg &#10;• on Facebook https://www.facebook.com/Code.org &#10;• on Instagram https://instagram.com/codeorg &#10;• on Tumblr https://blog.code.org  &#10;• on LinkedIn https://www.linkedin.com/company/code-org &#10;• on Google+ https://google.com/+codeorg" id="947" name="Google Shape;947;p149" title="Timer 10m">
            <a:hlinkClick r:id="rId5"/>
          </p:cNvPr>
          <p:cNvPicPr preferRelativeResize="0"/>
          <p:nvPr/>
        </p:nvPicPr>
        <p:blipFill>
          <a:blip r:embed="rId6">
            <a:alphaModFix/>
          </a:blip>
          <a:stretch>
            <a:fillRect/>
          </a:stretch>
        </p:blipFill>
        <p:spPr>
          <a:xfrm>
            <a:off x="0" y="352550"/>
            <a:ext cx="1497400" cy="1123050"/>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51" name="Shape 951"/>
        <p:cNvGrpSpPr/>
        <p:nvPr/>
      </p:nvGrpSpPr>
      <p:grpSpPr>
        <a:xfrm>
          <a:off x="0" y="0"/>
          <a:ext cx="0" cy="0"/>
          <a:chOff x="0" y="0"/>
          <a:chExt cx="0" cy="0"/>
        </a:xfrm>
      </p:grpSpPr>
      <p:sp>
        <p:nvSpPr>
          <p:cNvPr id="952" name="Google Shape;952;p150"/>
          <p:cNvSpPr txBox="1"/>
          <p:nvPr/>
        </p:nvSpPr>
        <p:spPr>
          <a:xfrm>
            <a:off x="0" y="4550"/>
            <a:ext cx="4572000" cy="34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Unit 8 Lesson 8 - Activity</a:t>
            </a:r>
            <a:endParaRPr>
              <a:solidFill>
                <a:srgbClr val="FFFFFF"/>
              </a:solidFill>
            </a:endParaRPr>
          </a:p>
        </p:txBody>
      </p:sp>
      <p:pic>
        <p:nvPicPr>
          <p:cNvPr descr="Mia Epner, who works on security for a US national intelligence agency, explains how cryptography allows for the secure transfer of data online.  This educational video explains 256 bit encryption, public and private keys, SSL &amp; TLS and HTTPS.  &#10;&#10;Learn more at http://code.org/ &#10;&#10;Help us translate into your language: http://code.org/translate/videos&#10;&#10;Stay in touch with us!&#10;• on Twitter https://twitter.com/codeorg&#10;• on Facebook https://www.facebook.com/Code.org&#10;• on Instagram https://instagram.com/codeorg&#10;• on Tumblr https://blog.code.org &#10;• on LinkedIn https://www.linkedin.com/company/code...&#10;• on Google+ https://google.com/+codeorg&#10;&#10;Help us caption &amp; translate this video!&#10;&#10;https://amara.org/v/HGaS/" id="953" name="Google Shape;953;p150" title="The Internet: Encryption &amp; Public Keys">
            <a:hlinkClick r:id="rId4"/>
          </p:cNvPr>
          <p:cNvPicPr preferRelativeResize="0"/>
          <p:nvPr/>
        </p:nvPicPr>
        <p:blipFill>
          <a:blip r:embed="rId5">
            <a:alphaModFix/>
          </a:blip>
          <a:stretch>
            <a:fillRect/>
          </a:stretch>
        </p:blipFill>
        <p:spPr>
          <a:xfrm>
            <a:off x="1378038" y="352550"/>
            <a:ext cx="6387934" cy="4790950"/>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57" name="Shape 957"/>
        <p:cNvGrpSpPr/>
        <p:nvPr/>
      </p:nvGrpSpPr>
      <p:grpSpPr>
        <a:xfrm>
          <a:off x="0" y="0"/>
          <a:ext cx="0" cy="0"/>
          <a:chOff x="0" y="0"/>
          <a:chExt cx="0" cy="0"/>
        </a:xfrm>
      </p:grpSpPr>
      <p:sp>
        <p:nvSpPr>
          <p:cNvPr id="958" name="Google Shape;958;p151"/>
          <p:cNvSpPr txBox="1"/>
          <p:nvPr/>
        </p:nvSpPr>
        <p:spPr>
          <a:xfrm>
            <a:off x="0" y="4550"/>
            <a:ext cx="4572000" cy="34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Unit 8 Lesson 8 - Activity</a:t>
            </a:r>
            <a:endParaRPr>
              <a:solidFill>
                <a:srgbClr val="FFFFFF"/>
              </a:solidFill>
            </a:endParaRPr>
          </a:p>
        </p:txBody>
      </p:sp>
      <p:sp>
        <p:nvSpPr>
          <p:cNvPr id="959" name="Google Shape;959;p151"/>
          <p:cNvSpPr txBox="1"/>
          <p:nvPr/>
        </p:nvSpPr>
        <p:spPr>
          <a:xfrm>
            <a:off x="535175" y="469275"/>
            <a:ext cx="7932600" cy="4304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latin typeface="Proxima Nova"/>
                <a:ea typeface="Proxima Nova"/>
                <a:cs typeface="Proxima Nova"/>
                <a:sym typeface="Proxima Nova"/>
              </a:rPr>
              <a:t>Prompt: </a:t>
            </a:r>
            <a:endParaRPr b="1" sz="3000">
              <a:latin typeface="Proxima Nova"/>
              <a:ea typeface="Proxima Nova"/>
              <a:cs typeface="Proxima Nova"/>
              <a:sym typeface="Proxima Nova"/>
            </a:endParaRPr>
          </a:p>
          <a:p>
            <a:pPr indent="0" lvl="0" marL="0" rtl="0" algn="ctr">
              <a:spcBef>
                <a:spcPts val="0"/>
              </a:spcBef>
              <a:spcAft>
                <a:spcPts val="0"/>
              </a:spcAft>
              <a:buNone/>
            </a:pPr>
            <a:r>
              <a:t/>
            </a:r>
            <a:endParaRPr sz="3600">
              <a:solidFill>
                <a:schemeClr val="dk1"/>
              </a:solidFill>
              <a:latin typeface="Proxima Nova"/>
              <a:ea typeface="Proxima Nova"/>
              <a:cs typeface="Proxima Nova"/>
              <a:sym typeface="Proxima Nova"/>
            </a:endParaRPr>
          </a:p>
          <a:p>
            <a:pPr indent="0" lvl="0" marL="0" rtl="0" algn="ctr">
              <a:spcBef>
                <a:spcPts val="0"/>
              </a:spcBef>
              <a:spcAft>
                <a:spcPts val="0"/>
              </a:spcAft>
              <a:buNone/>
            </a:pPr>
            <a:r>
              <a:rPr lang="en" sz="3600">
                <a:solidFill>
                  <a:schemeClr val="dk1"/>
                </a:solidFill>
                <a:latin typeface="Proxima Nova"/>
                <a:ea typeface="Proxima Nova"/>
                <a:cs typeface="Proxima Nova"/>
                <a:sym typeface="Proxima Nova"/>
              </a:rPr>
              <a:t>What is the difference between symmetric encryption and asymmetric (public key) encryption?</a:t>
            </a:r>
            <a:endParaRPr sz="3600">
              <a:solidFill>
                <a:schemeClr val="dk1"/>
              </a:solidFill>
              <a:latin typeface="Proxima Nova"/>
              <a:ea typeface="Proxima Nova"/>
              <a:cs typeface="Proxima Nova"/>
              <a:sym typeface="Proxima Nova"/>
            </a:endParaRPr>
          </a:p>
          <a:p>
            <a:pPr indent="0" lvl="0" marL="0" rtl="0" algn="ctr">
              <a:spcBef>
                <a:spcPts val="0"/>
              </a:spcBef>
              <a:spcAft>
                <a:spcPts val="0"/>
              </a:spcAft>
              <a:buNone/>
            </a:pPr>
            <a:r>
              <a:t/>
            </a:r>
            <a:endParaRPr sz="3000">
              <a:latin typeface="Proxima Nova"/>
              <a:ea typeface="Proxima Nova"/>
              <a:cs typeface="Proxima Nova"/>
              <a:sym typeface="Proxima Nova"/>
            </a:endParaRPr>
          </a:p>
          <a:p>
            <a:pPr indent="0" lvl="0" marL="0" rtl="0" algn="l">
              <a:spcBef>
                <a:spcPts val="0"/>
              </a:spcBef>
              <a:spcAft>
                <a:spcPts val="0"/>
              </a:spcAft>
              <a:buNone/>
            </a:pPr>
            <a:r>
              <a:t/>
            </a:r>
            <a:endParaRPr sz="2400">
              <a:latin typeface="Proxima Nova"/>
              <a:ea typeface="Proxima Nova"/>
              <a:cs typeface="Proxima Nova"/>
              <a:sym typeface="Proxima Nova"/>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63" name="Shape 963"/>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